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6" r:id="rId8"/>
    <p:sldId id="257" r:id="rId9"/>
    <p:sldId id="258" r:id="rId10"/>
    <p:sldId id="260" r:id="rId11"/>
    <p:sldId id="259" r:id="rId12"/>
    <p:sldId id="261" r:id="rId13"/>
    <p:sldId id="262" r:id="rId14"/>
    <p:sldId id="264" r:id="rId15"/>
    <p:sldId id="265" r:id="rId16"/>
    <p:sldId id="263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6263"/>
            <a:ext cx="2057400" cy="5549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6263"/>
            <a:ext cx="6019800" cy="5549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17853D-52DA-45B0-9330-3A3F824A2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1D90C3-16B6-4342-9BD2-77E819C2E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281C15-302C-4DDF-9F75-C1C8726F3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3DAF57-2F5F-4BC4-A50E-78A6E4D9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C8940-4259-4605-874D-5F62F9C03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9EDBD4-21FB-4540-B653-E5B35390A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8052C-1B6D-4F87-BC94-E51EA9A0E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A10BFC-A5CE-489B-A018-F662C724B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FD5516-AA42-4EA3-BF38-198DD7D24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DCB2E1-CFEF-47E2-B805-332C1012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6263"/>
            <a:ext cx="2057400" cy="5549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6263"/>
            <a:ext cx="6019800" cy="5549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D33A66-D56E-4327-8750-CF6DB49B9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6263"/>
            <a:ext cx="2057400" cy="5549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6263"/>
            <a:ext cx="6019800" cy="5549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6263"/>
            <a:ext cx="2057400" cy="5549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6263"/>
            <a:ext cx="6019800" cy="5549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6263"/>
            <a:ext cx="2057400" cy="5549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6263"/>
            <a:ext cx="6019800" cy="5549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135A-83A4-47E5-AD7F-18BB411D8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8DC0-BCC5-4B51-A5E2-60E85D410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CE28E-6A29-4AB8-A7D4-9A1C27725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E740-A482-4A21-9CC9-7F1977F72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9F29A-5505-4561-A345-B7282696F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C202-CA0D-44AF-9951-3401C30FA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616C-2FFA-4F29-9F3E-9D5893E3C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D769-061C-4E4F-9807-406B39FA5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3D02-9230-4484-B141-5B38E7018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5B41-7285-4A2D-9368-81B381FB4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6AD73-2F68-4830-B203-8C8BDCBEF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8863-77B3-416C-B7E5-7B9D8D2F8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AD607-0030-400F-807E-E35FD1D14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F209-3AB0-4C00-9418-0821555B6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719F-82E5-49A7-9157-ED327CFDB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981B-7FF0-45D6-80FD-1609E8965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78A6E-7515-4DBA-A499-BC0296A94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6BDFA-3FC6-4358-8178-8870C579A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A5FF-8EC9-4D66-8BAD-59D80D4B7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EA311-5A19-49E6-9CCA-5822A1559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447E8-D1CE-4B55-802D-2D5008EF2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18E32-0DA0-4A76-9CBF-29A5FD441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9144000" cy="19939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4648200"/>
              <a:ext cx="9144000" cy="22098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1028700"/>
              <a:ext cx="9144000" cy="1033463"/>
            </a:xfrm>
            <a:prstGeom prst="rect">
              <a:avLst/>
            </a:prstGeom>
            <a:solidFill>
              <a:schemeClr val="accent3">
                <a:alpha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46063" y="3444875"/>
            <a:ext cx="381000" cy="1387475"/>
            <a:chOff x="245390" y="3444498"/>
            <a:chExt cx="381000" cy="1387098"/>
          </a:xfrm>
        </p:grpSpPr>
        <p:sp>
          <p:nvSpPr>
            <p:cNvPr id="28" name="Oval 27"/>
            <p:cNvSpPr/>
            <p:nvPr/>
          </p:nvSpPr>
          <p:spPr>
            <a:xfrm>
              <a:off x="245390" y="4450700"/>
              <a:ext cx="381000" cy="380896"/>
            </a:xfrm>
            <a:prstGeom prst="ellipse">
              <a:avLst/>
            </a:prstGeom>
            <a:solidFill>
              <a:schemeClr val="accent3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5390" y="3947599"/>
              <a:ext cx="381000" cy="380896"/>
            </a:xfrm>
            <a:prstGeom prst="ellipse">
              <a:avLst/>
            </a:prstGeom>
            <a:solidFill>
              <a:schemeClr val="tx1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45390" y="3444498"/>
              <a:ext cx="381000" cy="380896"/>
            </a:xfrm>
            <a:prstGeom prst="ellipse">
              <a:avLst/>
            </a:prstGeom>
            <a:solidFill>
              <a:schemeClr val="accent4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6" name="Straight Connector 8"/>
          <p:cNvCxnSpPr/>
          <p:nvPr/>
        </p:nvCxnSpPr>
        <p:spPr>
          <a:xfrm>
            <a:off x="1371600" y="6019800"/>
            <a:ext cx="6934200" cy="1588"/>
          </a:xfrm>
          <a:prstGeom prst="line">
            <a:avLst/>
          </a:prstGeom>
          <a:ln w="9525" cap="rnd" cmpd="sng" algn="ctr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762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49165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9144000" cy="19939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4648200"/>
              <a:ext cx="9144000" cy="22098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1028700"/>
              <a:ext cx="9144000" cy="1033463"/>
            </a:xfrm>
            <a:prstGeom prst="rect">
              <a:avLst/>
            </a:prstGeom>
            <a:solidFill>
              <a:schemeClr val="accent3">
                <a:alpha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46063" y="3444875"/>
            <a:ext cx="381000" cy="1387475"/>
            <a:chOff x="245390" y="3444498"/>
            <a:chExt cx="381000" cy="1387098"/>
          </a:xfrm>
        </p:grpSpPr>
        <p:sp>
          <p:nvSpPr>
            <p:cNvPr id="28" name="Oval 27"/>
            <p:cNvSpPr/>
            <p:nvPr/>
          </p:nvSpPr>
          <p:spPr>
            <a:xfrm>
              <a:off x="245390" y="4450700"/>
              <a:ext cx="381000" cy="380896"/>
            </a:xfrm>
            <a:prstGeom prst="ellipse">
              <a:avLst/>
            </a:prstGeom>
            <a:solidFill>
              <a:schemeClr val="accent3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5390" y="3947599"/>
              <a:ext cx="381000" cy="380896"/>
            </a:xfrm>
            <a:prstGeom prst="ellipse">
              <a:avLst/>
            </a:prstGeom>
            <a:solidFill>
              <a:schemeClr val="tx1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45390" y="3444498"/>
              <a:ext cx="381000" cy="380896"/>
            </a:xfrm>
            <a:prstGeom prst="ellipse">
              <a:avLst/>
            </a:prstGeom>
            <a:solidFill>
              <a:schemeClr val="accent4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1211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762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212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FDC746-2947-42BC-B7E6-908902DE0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9144000" cy="19939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4648200"/>
              <a:ext cx="9144000" cy="22098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1028700"/>
              <a:ext cx="9144000" cy="1033463"/>
            </a:xfrm>
            <a:prstGeom prst="rect">
              <a:avLst/>
            </a:prstGeom>
            <a:solidFill>
              <a:schemeClr val="accent3">
                <a:alpha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46063" y="3444875"/>
            <a:ext cx="381000" cy="1387475"/>
            <a:chOff x="245390" y="3444498"/>
            <a:chExt cx="381000" cy="1387098"/>
          </a:xfrm>
        </p:grpSpPr>
        <p:sp>
          <p:nvSpPr>
            <p:cNvPr id="28" name="Oval 27"/>
            <p:cNvSpPr/>
            <p:nvPr/>
          </p:nvSpPr>
          <p:spPr>
            <a:xfrm>
              <a:off x="245390" y="4450700"/>
              <a:ext cx="381000" cy="380896"/>
            </a:xfrm>
            <a:prstGeom prst="ellipse">
              <a:avLst/>
            </a:prstGeom>
            <a:solidFill>
              <a:schemeClr val="accent3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5390" y="3947599"/>
              <a:ext cx="381000" cy="380896"/>
            </a:xfrm>
            <a:prstGeom prst="ellipse">
              <a:avLst/>
            </a:prstGeom>
            <a:solidFill>
              <a:schemeClr val="tx1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45390" y="3444498"/>
              <a:ext cx="381000" cy="380896"/>
            </a:xfrm>
            <a:prstGeom prst="ellipse">
              <a:avLst/>
            </a:prstGeom>
            <a:solidFill>
              <a:schemeClr val="accent4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2235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762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2236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7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ound Diagonal Corner Rectangle 5"/>
            <p:cNvSpPr/>
            <p:nvPr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Rectangle 7"/>
            <p:cNvSpPr/>
            <p:nvPr/>
          </p:nvSpPr>
          <p:spPr>
            <a:xfrm>
              <a:off x="0" y="1479550"/>
              <a:ext cx="9144000" cy="3168650"/>
            </a:xfrm>
            <a:prstGeom prst="rect">
              <a:avLst/>
            </a:prstGeom>
            <a:solidFill>
              <a:schemeClr val="accent4"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325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762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3255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9144000" cy="19939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4648200"/>
              <a:ext cx="9144000" cy="2209800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 flipH="1">
              <a:off x="455613" y="457200"/>
              <a:ext cx="8229600" cy="5943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chemeClr val="bg1">
                <a:alpha val="81000"/>
              </a:schemeClr>
            </a:solidFill>
            <a:ln w="28575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1028700"/>
              <a:ext cx="9144000" cy="1033463"/>
            </a:xfrm>
            <a:prstGeom prst="rect">
              <a:avLst/>
            </a:prstGeom>
            <a:solidFill>
              <a:schemeClr val="accent3">
                <a:alpha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46063" y="3444875"/>
            <a:ext cx="381000" cy="1387475"/>
            <a:chOff x="245390" y="3444498"/>
            <a:chExt cx="381000" cy="1387098"/>
          </a:xfrm>
        </p:grpSpPr>
        <p:sp>
          <p:nvSpPr>
            <p:cNvPr id="28" name="Oval 27"/>
            <p:cNvSpPr/>
            <p:nvPr/>
          </p:nvSpPr>
          <p:spPr>
            <a:xfrm>
              <a:off x="245390" y="4450700"/>
              <a:ext cx="381000" cy="380896"/>
            </a:xfrm>
            <a:prstGeom prst="ellipse">
              <a:avLst/>
            </a:prstGeom>
            <a:solidFill>
              <a:schemeClr val="accent3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5390" y="3947599"/>
              <a:ext cx="381000" cy="380896"/>
            </a:xfrm>
            <a:prstGeom prst="ellipse">
              <a:avLst/>
            </a:prstGeom>
            <a:solidFill>
              <a:schemeClr val="tx1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45390" y="3444498"/>
              <a:ext cx="381000" cy="380896"/>
            </a:xfrm>
            <a:prstGeom prst="ellipse">
              <a:avLst/>
            </a:prstGeom>
            <a:solidFill>
              <a:schemeClr val="accent4"/>
            </a:solidFill>
            <a:ln w="25400" cap="rnd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4283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762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4284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963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C957FF-568A-4CE0-A2FF-EE4A6F1AF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SzPct val="115000"/>
        <a:buFont typeface="Wingdings" pitchFamily="2" charset="2"/>
        <a:buChar char="§"/>
        <a:defRPr sz="3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04A7B"/>
        </a:buClr>
        <a:buSzPct val="85000"/>
        <a:buFont typeface="Courier New" pitchFamily="49" charset="0"/>
        <a:buChar char="o"/>
        <a:defRPr sz="2800">
          <a:solidFill>
            <a:srgbClr val="17375E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53735"/>
        </a:buClr>
        <a:buFont typeface="Arial" charset="0"/>
        <a:buChar char="•"/>
        <a:defRPr sz="2400">
          <a:solidFill>
            <a:srgbClr val="17375E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7375E"/>
        </a:buClr>
        <a:buFont typeface="Arial" charset="0"/>
        <a:buChar char="–"/>
        <a:defRPr sz="2000">
          <a:solidFill>
            <a:srgbClr val="17375E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16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CFEFA1-9BEC-4681-821F-9BB97F001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44330"/>
          </a:solidFill>
          <a:latin typeface="Gulim" pitchFamily="34" charset="-127"/>
          <a:ea typeface="Gulim" pitchFamily="34" charset="-127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SzPct val="115000"/>
        <a:buFont typeface="Wingdings" pitchFamily="2" charset="2"/>
        <a:buChar char="§"/>
        <a:defRPr sz="3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04A7B"/>
        </a:buClr>
        <a:buSzPct val="85000"/>
        <a:buFont typeface="Courier New" pitchFamily="49" charset="0"/>
        <a:buChar char="o"/>
        <a:defRPr sz="2800">
          <a:solidFill>
            <a:srgbClr val="17375E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53735"/>
        </a:buClr>
        <a:buFont typeface="Arial" charset="0"/>
        <a:buChar char="•"/>
        <a:defRPr sz="2400">
          <a:solidFill>
            <a:srgbClr val="17375E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7375E"/>
        </a:buClr>
        <a:buFont typeface="Arial" charset="0"/>
        <a:buChar char="–"/>
        <a:defRPr sz="2000">
          <a:solidFill>
            <a:srgbClr val="17375E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17375E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hkolnik.domlad18.com/zapovedi-pervoklassnika-2/pervoklassnik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907704" y="1340768"/>
            <a:ext cx="5616624" cy="1008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Georgia"/>
              </a:rPr>
              <a:t>Методы  психодиагностики </a:t>
            </a:r>
            <a:endParaRPr lang="ru-RU" sz="2000" b="1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Georgia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699792" y="2420888"/>
            <a:ext cx="4248472" cy="5112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/>
              </a:rPr>
              <a:t>м</a:t>
            </a:r>
            <a:r>
              <a:rPr lang="ru-RU" sz="2000" b="1" kern="10" spc="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Georgia"/>
              </a:rPr>
              <a:t>ладших   школьников</a:t>
            </a:r>
            <a:endParaRPr lang="ru-RU" sz="2000" b="1" kern="10" spc="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Georgia"/>
            </a:endParaRPr>
          </a:p>
        </p:txBody>
      </p:sp>
      <p:pic>
        <p:nvPicPr>
          <p:cNvPr id="6" name="Picture 2" descr="C:\Users\Преподаватель\Desktop\картинки-фото\i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2996952"/>
            <a:ext cx="217560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72816"/>
            <a:ext cx="7272808" cy="4297363"/>
          </a:xfrm>
        </p:spPr>
        <p:txBody>
          <a:bodyPr/>
          <a:lstStyle/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9. В котором часу ты обычно уходишь в школу и приходишь из школы?</a:t>
            </a:r>
            <a:r>
              <a:rPr lang="ru-RU" sz="2400" dirty="0" smtClean="0">
                <a:solidFill>
                  <a:srgbClr val="C00000"/>
                </a:solidFill>
              </a:rPr>
              <a:t>                           </a:t>
            </a:r>
            <a:r>
              <a:rPr lang="ru-RU" sz="2400" b="1" i="1" dirty="0" smtClean="0"/>
              <a:t>(Правильный ответ включает указание, как на часы, так и на минуты.)</a:t>
            </a:r>
            <a:endParaRPr lang="ru-RU" sz="2400" b="1" dirty="0" smtClean="0"/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10.  Назови инструменты, которые есть у вас в доме.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1" dirty="0" smtClean="0"/>
              <a:t>(Правильный ответ на этот вопрос — тот, в котором  перечислены не менее трех разных инструментов.)</a:t>
            </a:r>
            <a:endParaRPr lang="ru-RU" sz="2400" b="1" dirty="0" smtClean="0"/>
          </a:p>
          <a:p>
            <a:endParaRPr lang="ru-RU" sz="2400" dirty="0"/>
          </a:p>
        </p:txBody>
      </p:sp>
      <p:pic>
        <p:nvPicPr>
          <p:cNvPr id="4" name="Picture 10" descr="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548680"/>
            <a:ext cx="3887787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2973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400" b="1" dirty="0" smtClean="0"/>
              <a:t>Ответы нельзя оценить в 0 или в 1 балл. Кроме того, в некоторых из предлагаемых детям вопросов, например: 6, 7, 8, 9, содержится фактически не один, а два вопроса. На один из этих  вопросов ребенок может ответить, а на другой — нет. В этой связи для частично правильного или неполного ответа ребенка рекомендуется использовать иногда оценку в 0,5 балла.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187624" y="476672"/>
            <a:ext cx="6336704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/>
                <a:latin typeface="Century"/>
              </a:rPr>
              <a:t>Процедура обработки ответов </a:t>
            </a:r>
            <a:endParaRPr lang="ru-RU" sz="2000" b="1" kern="10" spc="0" dirty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C000"/>
              </a:solidFill>
              <a:effectLst/>
              <a:latin typeface="Centur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064896" cy="54006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2400" b="1" dirty="0" smtClean="0"/>
              <a:t>Встречаются такие ситуации, когда на предложенный вопрос ребенок не может дать ответа не потому, что не знает его, а по той причине, что ответить на данный вопрос ребенку невозможно. Например, у опрашиваемого ребенка может не быть родственников (вопрос 6). Подобные вопросы необходимо корректировать в ходе обследования ребенка и считать ответы на них правильными и в том случае, если они касаются родственников, которые у данного ребенка действительно есть. Допускается также замена в вопросе слова «родственники» на слово «знакомые» 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340768"/>
            <a:ext cx="5462075" cy="153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403648" y="2852936"/>
            <a:ext cx="6275040" cy="9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материалам сайта: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http://lib.znate.ru/docs/index-63337.html?page=2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32856"/>
            <a:ext cx="6840760" cy="288032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2000" b="1" dirty="0" smtClean="0"/>
              <a:t>Этот вариант методики предназначается для детей, поступающих в школу. Общая ориентация детей, только поступающих в школу, в окружающем мире и оценка запаса имеющихся у них бытовых знаний производятся по ответам на следующие вопросы: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827584" y="548680"/>
            <a:ext cx="3096344" cy="5059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/>
                <a:latin typeface="Arial Black"/>
              </a:rPr>
              <a:t>Методика 1.</a:t>
            </a:r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 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128792" cy="122413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Общая ориентация детей в окружающем мире и запас бытовых знаний.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7" name="Picture 4" descr="MCj0088956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6" y="4653136"/>
            <a:ext cx="2579918" cy="167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15616" y="2348880"/>
            <a:ext cx="6552728" cy="424847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3.  Как зовут твоих родителей?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1" dirty="0" smtClean="0"/>
              <a:t>(Называние уменьшительных имен не рассматривается как ошибка.)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4.Как называется город, в котором ты живешь? 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5.Как называется улица, на которой ты проживаешь? 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6.Какой у тебя номер дома и квартиры?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115616" y="620688"/>
            <a:ext cx="6120680" cy="21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Как тебя зовут?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(Называние фамилии вместо имени не является ошибкой.)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Сколько тебе лет?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Преподаватель\Desktop\i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71079" y="1052736"/>
            <a:ext cx="1805961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620688"/>
            <a:ext cx="8280920" cy="583264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7.Каких животных ты знаешь? Какие из них дикие и какие домашние? 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b="1" i="1" dirty="0" smtClean="0"/>
              <a:t>(Правильным считается тот ответ, в котором названы не менее двух диких и не менее двух домашних животных.)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8.В какое  время года появляются и в какое время года опадают листья с деревьев?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9.Как называется то время дня, когда ты просыпаешься, обедаешь и готовишься ко сну? 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10. Назови предметы одежды и столовые приборы, которыми ты пользуешься.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1" dirty="0" smtClean="0"/>
              <a:t>(Правильный ответ — тот, в котором перечислены не менее трех предметов одежды и не менее трех разных столовых приборов.)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1268760"/>
            <a:ext cx="6120680" cy="18002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400" b="1" dirty="0" smtClean="0"/>
              <a:t>За правильный ответ на каждый из предложенных вопросов ребенок получает 1 балл. Максимальное количество баллов, которое может  </a:t>
            </a:r>
            <a:endParaRPr lang="ru-RU" sz="2400" b="1" dirty="0"/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043608" y="476672"/>
            <a:ext cx="6336704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/>
                <a:latin typeface="Century"/>
              </a:rPr>
              <a:t>Процедура обработки ответов </a:t>
            </a:r>
            <a:endParaRPr lang="ru-RU" sz="2000" b="1" kern="10" spc="0" dirty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C000"/>
              </a:solidFill>
              <a:effectLst/>
              <a:latin typeface="Century"/>
            </a:endParaRPr>
          </a:p>
        </p:txBody>
      </p:sp>
      <p:pic>
        <p:nvPicPr>
          <p:cNvPr id="6" name="Рисунок 13" descr="8cb20ad5ad4b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660232" y="836712"/>
            <a:ext cx="1941829" cy="1944216"/>
          </a:xfrm>
          <a:prstGeom prst="rect">
            <a:avLst/>
          </a:prstGeom>
          <a:noFill/>
        </p:spPr>
      </p:pic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611560" y="2708920"/>
            <a:ext cx="770485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b="1" kern="0" dirty="0" smtClean="0"/>
              <a:t>  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получить один ребенок по данной методике за правильные ответы на все вопросы, составляет 10.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lang="ru-RU" sz="2400" b="1" kern="0" dirty="0" smtClean="0"/>
              <a:t>  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ответа на каждый из вопросов ребенку отводится  по 30 сек. Отсутствие ответа в течение этого времени квалифицируется как ошибка и оценивается в 0 баллов.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632848" cy="42973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400" b="1" dirty="0" smtClean="0"/>
              <a:t>Полностью психологически готовым к обучению в школе (по данной методике) считается тот ребенок, который правильно ответил на все вопросы, т.е. в итоге получил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10 баллов. </a:t>
            </a:r>
            <a:r>
              <a:rPr lang="ru-RU" sz="2400" b="1" dirty="0" smtClean="0"/>
              <a:t>В течение времени, отводимого на ответ, ребенку можно задавать дополнительные вопросы, облегчающие, но не подсказывающие правильный ответ.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13" descr="8cb20ad5ad4b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347864" y="332656"/>
            <a:ext cx="1941829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shkolnik.domlad18.com/wp-content/uploads/2011/08/pervoklassnik-150x15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7904" y="2060848"/>
            <a:ext cx="273630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640" y="2420888"/>
            <a:ext cx="18002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331640" y="1268760"/>
            <a:ext cx="6408712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Georgia"/>
              </a:rPr>
              <a:t>Психологическая диагностика</a:t>
            </a:r>
            <a:endParaRPr lang="ru-RU" sz="2000" b="1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560840" cy="468052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Как твои фамилия, имя и отчество?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Сколько лет твоей маме и твоему папе?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Как зовут твою бабушку и твоего дедушку?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Как называется столица того государства, в котором ты живешь?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Как называется улица, на которой живут твои родственники?                                        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smtClean="0"/>
              <a:t>(В ответе на этот вопрос необходимо правильно назвать хотя бы одну улицу и сказать, кто из родственников живет на этой улице.)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 smtClean="0"/>
          </a:p>
          <a:p>
            <a:endParaRPr lang="ru-RU" dirty="0"/>
          </a:p>
        </p:txBody>
      </p:sp>
      <p:pic>
        <p:nvPicPr>
          <p:cNvPr id="4" name="Picture 10" descr="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9" y="476672"/>
            <a:ext cx="3816424" cy="102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7139136" cy="4297363"/>
          </a:xfrm>
        </p:spPr>
        <p:txBody>
          <a:bodyPr/>
          <a:lstStyle/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6. Каковы номер дома и номер квартиры, где живут твои родственники или знакомые? 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7. Как называются птицы, которых можно встретить в окрестностях твоего дома?</a:t>
            </a:r>
            <a:r>
              <a:rPr lang="ru-RU" sz="2400" dirty="0" smtClean="0"/>
              <a:t>     </a:t>
            </a:r>
            <a:r>
              <a:rPr lang="ru-RU" sz="2400" b="1" i="1" dirty="0" smtClean="0"/>
              <a:t>(Здесь необходимо назвать хотя бы две разные птицы.)</a:t>
            </a:r>
            <a:endParaRPr lang="ru-RU" sz="2400" b="1" dirty="0" smtClean="0"/>
          </a:p>
          <a:p>
            <a:pPr lvl="0">
              <a:buNone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8. В каком месяце обычно появляется снег и когда он начинает таять? </a:t>
            </a:r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/>
          </a:p>
        </p:txBody>
      </p:sp>
      <p:pic>
        <p:nvPicPr>
          <p:cNvPr id="4" name="Picture 10" descr="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548680"/>
            <a:ext cx="3887787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кайма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4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radientFrame">
  <a:themeElements>
    <a:clrScheme name="FradientFra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FradientFrame">
      <a:majorFont>
        <a:latin typeface="Gulim"/>
        <a:ea typeface="Gulim"/>
        <a:cs typeface="Arial"/>
      </a:majorFont>
      <a:minorFont>
        <a:latin typeface="Calibri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dientFra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FradientFrame">
  <a:themeElements>
    <a:clrScheme name="1_FradientFra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FradientFrame">
      <a:majorFont>
        <a:latin typeface="Gulim"/>
        <a:ea typeface="Gulim"/>
        <a:cs typeface="Arial"/>
      </a:majorFont>
      <a:minorFont>
        <a:latin typeface="Calibri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dientFra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Тема1кайма</Template>
  <TotalTime>146</TotalTime>
  <Words>561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Тема1кайма</vt:lpstr>
      <vt:lpstr>1_Office Theme</vt:lpstr>
      <vt:lpstr>2_Office Theme</vt:lpstr>
      <vt:lpstr>3_Office Theme</vt:lpstr>
      <vt:lpstr>4_Office Theme</vt:lpstr>
      <vt:lpstr>FradientFrame</vt:lpstr>
      <vt:lpstr>1_FradientFrame</vt:lpstr>
      <vt:lpstr>Слайд 1</vt:lpstr>
      <vt:lpstr>Общая ориентация детей в окружающем мире и запас бытовых знаний.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20</cp:revision>
  <dcterms:created xsi:type="dcterms:W3CDTF">2013-07-16T14:26:49Z</dcterms:created>
  <dcterms:modified xsi:type="dcterms:W3CDTF">2013-11-15T20:55:32Z</dcterms:modified>
</cp:coreProperties>
</file>