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29565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Book Antiqua" pitchFamily="18" charset="0"/>
              </a:rPr>
              <a:t>Игротерапия</a:t>
            </a:r>
            <a:r>
              <a:rPr lang="ru-RU" dirty="0" smtClean="0">
                <a:latin typeface="Book Antiqua" pitchFamily="18" charset="0"/>
              </a:rPr>
              <a:t> как психолого-педагогическая технология обучения детей с особыми образовательными потребностями в классах КРО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4214818"/>
            <a:ext cx="8062912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Педагог-психолог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МБОУ «СОШ №3»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Дёмина Евгения Леонидовна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основании различных видов учебной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ru-RU" sz="4800" dirty="0" smtClean="0"/>
              <a:t>Соревнование</a:t>
            </a:r>
          </a:p>
          <a:p>
            <a:pPr>
              <a:lnSpc>
                <a:spcPct val="250000"/>
              </a:lnSpc>
            </a:pPr>
            <a:r>
              <a:rPr lang="ru-RU" sz="4800" dirty="0" smtClean="0"/>
              <a:t>Исследование </a:t>
            </a:r>
            <a:endParaRPr lang="ru-RU" sz="48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 основании методов и форм проведения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Уроки опирающиеся на фантазию (сказка, сюрприз, кладовая чудес)</a:t>
            </a:r>
          </a:p>
          <a:p>
            <a:r>
              <a:rPr lang="ru-RU" dirty="0" smtClean="0"/>
              <a:t>Уроки, имитирующие занятия или вид работ (прогулка, поход, путешествие, ярмарка)</a:t>
            </a:r>
          </a:p>
          <a:p>
            <a:r>
              <a:rPr lang="ru-RU" dirty="0" smtClean="0"/>
              <a:t>Уроки на состязательной основе (лабиринт, викторина, </a:t>
            </a:r>
            <a:r>
              <a:rPr lang="ru-RU" dirty="0" err="1" smtClean="0"/>
              <a:t>сканворд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 помощью коррекционных игр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Коррекция индивидуальных пробелов в знаниях</a:t>
            </a:r>
          </a:p>
          <a:p>
            <a:r>
              <a:rPr lang="ru-RU" dirty="0" smtClean="0"/>
              <a:t>Развитие основных мыслительных операций</a:t>
            </a:r>
          </a:p>
          <a:p>
            <a:r>
              <a:rPr lang="ru-RU" dirty="0" smtClean="0"/>
              <a:t>Расширение представлений об окружающем мире и обогащение словаря</a:t>
            </a:r>
          </a:p>
          <a:p>
            <a:r>
              <a:rPr lang="ru-RU" dirty="0" smtClean="0"/>
              <a:t>Развитие зрительно-пространственных представлений, слухового внимания и памяти.</a:t>
            </a:r>
          </a:p>
          <a:p>
            <a:r>
              <a:rPr lang="ru-RU" dirty="0" smtClean="0"/>
              <a:t>Совершенствование движений и </a:t>
            </a:r>
            <a:r>
              <a:rPr lang="ru-RU" dirty="0" err="1" smtClean="0"/>
              <a:t>сенсорномоторного</a:t>
            </a:r>
            <a:r>
              <a:rPr lang="ru-RU" dirty="0" smtClean="0"/>
              <a:t> развития</a:t>
            </a:r>
          </a:p>
          <a:p>
            <a:r>
              <a:rPr lang="ru-RU" dirty="0" smtClean="0"/>
              <a:t>Коррекция нарушений в эмоционально-личностной сфере</a:t>
            </a:r>
            <a:endParaRPr lang="ru-RU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Дидактические игры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882774"/>
          <a:ext cx="8258204" cy="4121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2734"/>
                <a:gridCol w="2752735"/>
                <a:gridCol w="2752735"/>
              </a:tblGrid>
              <a:tr h="10221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Предметные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Настольно-печатные и логические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cs typeface="Times New Roman"/>
                        </a:rPr>
                        <a:t>Словесные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0244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 геометрическими фигурами;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02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 кубиками, коробками;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33020"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 игрушками;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со счетными палочками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 игровым полем;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 маршрутом; лабиринты;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раскраски;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лото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викторины, шарады; задачи-шутки; анаграммы;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кроссворды;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чайнворды;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«Доскажи словечко»;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«Отвечай-ка»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Игры для коррекции нарушений звукопроизношения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Цели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Виды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Развитие ручной моторики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Пальчиковые игры — без речевого содержания;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стихотворные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Развитие ритма и дыхания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Игры на восприятие и воспроизведение ударов, на развитие выдоха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Развитие речевого дыхания и голоса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Игры на звукоподражание, диалоги, инсценировки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Развитие слухового восприятия и внимания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Звуковые и речевые игры (с инструментами, хлопками)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Игры для коррекции нарушений речи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39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Виды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Развитие лексики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Игры на классификацию предметов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 Игры на обогащение словаря (типа «Дополни», «Опиши»)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Формирование грамматического строя речи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Игры на формирование структуры предложения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 Игры на развитие навыков словоизменения и словообразования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Игры на развитие связной речи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714356"/>
            <a:ext cx="7558641" cy="566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 результате повышается: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Интерес к обучению</a:t>
            </a:r>
          </a:p>
          <a:p>
            <a:r>
              <a:rPr lang="ru-RU" dirty="0" smtClean="0"/>
              <a:t>Снижается утомляемость</a:t>
            </a:r>
          </a:p>
          <a:p>
            <a:r>
              <a:rPr lang="ru-RU" dirty="0" smtClean="0"/>
              <a:t>Налаживаются личностные взаимоотношения</a:t>
            </a:r>
          </a:p>
          <a:p>
            <a:r>
              <a:rPr lang="ru-RU" dirty="0" smtClean="0"/>
              <a:t>Развиваются познавательные процессы</a:t>
            </a:r>
          </a:p>
          <a:p>
            <a:r>
              <a:rPr lang="ru-RU" dirty="0" smtClean="0"/>
              <a:t>Быстрее адаптируются к обучению в школе</a:t>
            </a: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игры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Обучающая</a:t>
            </a:r>
          </a:p>
          <a:p>
            <a:r>
              <a:rPr lang="ru-RU" dirty="0" smtClean="0"/>
              <a:t>Диагностическая</a:t>
            </a:r>
          </a:p>
          <a:p>
            <a:r>
              <a:rPr lang="ru-RU" dirty="0" smtClean="0"/>
              <a:t>Терапевтическая</a:t>
            </a:r>
          </a:p>
          <a:p>
            <a:r>
              <a:rPr lang="ru-RU" dirty="0" smtClean="0"/>
              <a:t>Коммуникативная</a:t>
            </a:r>
          </a:p>
          <a:p>
            <a:r>
              <a:rPr lang="ru-RU" dirty="0" smtClean="0"/>
              <a:t>Занимательная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диагностики в начале года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Детей, готовых к обучению по традиционной программе, не выявлено;</a:t>
            </a:r>
          </a:p>
          <a:p>
            <a:r>
              <a:rPr lang="ru-RU" dirty="0" smtClean="0"/>
              <a:t>Часть детей (9 человек) отличались незрелостью эмоционально-волевой сферы, преобладанием игровых интересов, быстрой утомляемостью при мыслительной работе;</a:t>
            </a:r>
          </a:p>
          <a:p>
            <a:r>
              <a:rPr lang="ru-RU" dirty="0" smtClean="0"/>
              <a:t>9 обучающихся – это дети с неспособностью к концентрации внимания, со сниженной памятью и замедленным темпом мыслительной деятельности, с повышенной чувствительностью;</a:t>
            </a:r>
          </a:p>
          <a:p>
            <a:r>
              <a:rPr lang="ru-RU" dirty="0" smtClean="0"/>
              <a:t>7 учеников, у которых  не сформированы двигательные функции, речь, нерешительность, боязливость, замедленность и пониженной переключаемость психических процессов.</a:t>
            </a: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Педагогическая деятельность основывается на принципах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Принцип системности коррекционно-развивающих задач</a:t>
            </a:r>
          </a:p>
          <a:p>
            <a:r>
              <a:rPr lang="ru-RU" dirty="0" smtClean="0"/>
              <a:t>Принцип диагностики и коррекции</a:t>
            </a:r>
          </a:p>
          <a:p>
            <a:r>
              <a:rPr lang="ru-RU" dirty="0" smtClean="0"/>
              <a:t>Принцип учета возрастных и психологических особенностей</a:t>
            </a:r>
          </a:p>
          <a:p>
            <a:r>
              <a:rPr lang="ru-RU" dirty="0" err="1" smtClean="0"/>
              <a:t>Деятельностный</a:t>
            </a:r>
            <a:r>
              <a:rPr lang="ru-RU" dirty="0" smtClean="0"/>
              <a:t> принцип коррекции</a:t>
            </a:r>
          </a:p>
          <a:p>
            <a:r>
              <a:rPr lang="ru-RU" dirty="0" smtClean="0"/>
              <a:t>Принцип комплексного использования методов и приемов</a:t>
            </a:r>
          </a:p>
          <a:p>
            <a:r>
              <a:rPr lang="ru-RU" dirty="0" smtClean="0"/>
              <a:t>Принцип интеграции усилий ближайшего социального окружения</a:t>
            </a: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 психолого-педагогической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Помочь ребенку с задержкой психического развития в реабилитации и адаптации к обучению в массовой школе.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Формирование учебной деятельности, развитие ученика как субъекта этой деятельности в социально-нравственном плане.</a:t>
            </a:r>
          </a:p>
          <a:p>
            <a:r>
              <a:rPr lang="ru-RU" dirty="0" smtClean="0"/>
              <a:t>Повышение уровня общего развития, обогащение кругозора детей, коррекция индивидуальных отклонений </a:t>
            </a:r>
          </a:p>
          <a:p>
            <a:r>
              <a:rPr lang="ru-RU" dirty="0" smtClean="0"/>
              <a:t>Развитие психофизических функций</a:t>
            </a:r>
            <a:endParaRPr lang="ru-RU" dirty="0" smtClean="0"/>
          </a:p>
          <a:p>
            <a:r>
              <a:rPr lang="ru-RU" dirty="0" smtClean="0"/>
              <a:t>Создание условий для успешного воспитания и обучения детей, имеющих нарушения в развитии, через систему игр.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Условия реализации системы игр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811758"/>
          </a:xfrm>
        </p:spPr>
        <p:txBody>
          <a:bodyPr>
            <a:noAutofit/>
          </a:bodyPr>
          <a:lstStyle/>
          <a:p>
            <a:r>
              <a:rPr lang="ru-RU" sz="1500" dirty="0" smtClean="0"/>
              <a:t>выявление особенностей психического развития каждого учащегося;</a:t>
            </a:r>
          </a:p>
          <a:p>
            <a:r>
              <a:rPr lang="ru-RU" sz="1500" dirty="0" smtClean="0"/>
              <a:t>индивидуальный подход при обнаружении первых трудностей; </a:t>
            </a:r>
          </a:p>
          <a:p>
            <a:r>
              <a:rPr lang="ru-RU" sz="1500" dirty="0" smtClean="0"/>
              <a:t>игровые элементы и занятия разнообразны, эмоционально и наглядно насыщены;</a:t>
            </a:r>
          </a:p>
          <a:p>
            <a:r>
              <a:rPr lang="ru-RU" sz="1500" dirty="0" smtClean="0"/>
              <a:t>умеренный объем заданий, щадящий режим учебной нагрузки; </a:t>
            </a:r>
          </a:p>
          <a:p>
            <a:r>
              <a:rPr lang="ru-RU" sz="1500" dirty="0" smtClean="0"/>
              <a:t>общеукрепляющее лечение, помощь психиатра, психоневролога, психолога, логопеда; </a:t>
            </a:r>
          </a:p>
          <a:p>
            <a:r>
              <a:rPr lang="ru-RU" sz="1500" dirty="0" smtClean="0"/>
              <a:t>использование имеющихся сильных сторон личности; </a:t>
            </a:r>
          </a:p>
          <a:p>
            <a:r>
              <a:rPr lang="ru-RU" sz="1500" dirty="0" smtClean="0"/>
              <a:t>сотрудничество с семьей и организация совместной деятельности со взрослыми;</a:t>
            </a:r>
          </a:p>
          <a:p>
            <a:r>
              <a:rPr lang="ru-RU" sz="1500" dirty="0" smtClean="0"/>
              <a:t>терпение, спокойный тон, доверие; </a:t>
            </a:r>
          </a:p>
          <a:p>
            <a:r>
              <a:rPr lang="ru-RU" sz="1500" dirty="0" smtClean="0"/>
              <a:t>не переходить к изучению нового, пока не усвоено пройденное; </a:t>
            </a:r>
          </a:p>
          <a:p>
            <a:r>
              <a:rPr lang="ru-RU" sz="1500" dirty="0" smtClean="0"/>
              <a:t>не спешить ставить неудовлетворительную оценку; </a:t>
            </a:r>
          </a:p>
          <a:p>
            <a:r>
              <a:rPr lang="ru-RU" sz="1500" dirty="0" smtClean="0"/>
              <a:t>не сравнивать ребенка с другими; </a:t>
            </a:r>
          </a:p>
          <a:p>
            <a:r>
              <a:rPr lang="ru-RU" sz="1500" dirty="0" smtClean="0"/>
              <a:t>похвала в малейшем прогрессе; </a:t>
            </a:r>
          </a:p>
          <a:p>
            <a:r>
              <a:rPr lang="ru-RU" sz="1500" dirty="0" smtClean="0"/>
              <a:t>предоставление возможности хоть в чем-то реализовать себя; </a:t>
            </a:r>
          </a:p>
          <a:p>
            <a:r>
              <a:rPr lang="ru-RU" sz="1500" dirty="0" smtClean="0"/>
              <a:t>найти причину трудностей и объяснить ребенку, как их преодолеть; </a:t>
            </a:r>
          </a:p>
          <a:p>
            <a:r>
              <a:rPr lang="ru-RU" sz="1500" dirty="0" smtClean="0"/>
              <a:t>воспитывать, обучать и даже любить мальчиков и девочек по-разному. </a:t>
            </a:r>
          </a:p>
          <a:p>
            <a:endParaRPr lang="ru-RU" sz="15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041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Урок- игра делится в зависимости от планируемых целей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71487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Получение новых знаний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Закрепление и повторение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Систематизация и обобщение знаний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129</TotalTime>
  <Words>613</Words>
  <PresentationFormat>Экран (4:3)</PresentationFormat>
  <Paragraphs>108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Яркая</vt:lpstr>
      <vt:lpstr>Игротерапия как психолого-педагогическая технология обучения детей с особыми образовательными потребностями в классах КРО</vt:lpstr>
      <vt:lpstr>В результате повышается:</vt:lpstr>
      <vt:lpstr>Функции игры</vt:lpstr>
      <vt:lpstr>Результаты диагностики в начале года</vt:lpstr>
      <vt:lpstr>Педагогическая деятельность основывается на принципах</vt:lpstr>
      <vt:lpstr>Цель психолого-педагогической деятельности</vt:lpstr>
      <vt:lpstr>Задачи:</vt:lpstr>
      <vt:lpstr>Условия реализации системы игр</vt:lpstr>
      <vt:lpstr> Урок- игра делится в зависимости от планируемых целей </vt:lpstr>
      <vt:lpstr>На основании различных видов учебной деятельности</vt:lpstr>
      <vt:lpstr>На основании методов и форм проведения</vt:lpstr>
      <vt:lpstr>С помощью коррекционных игр</vt:lpstr>
      <vt:lpstr>Дидактические игры</vt:lpstr>
      <vt:lpstr>Игры для коррекции нарушений звукопроизношения</vt:lpstr>
      <vt:lpstr>Игры для коррекции нарушений речи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Игротерапия как психолого-педагогическая технология обучения детей с особыми образовательными потребностями в классах КРО</dc:title>
  <cp:lastModifiedBy>home</cp:lastModifiedBy>
  <cp:revision>3</cp:revision>
  <dcterms:modified xsi:type="dcterms:W3CDTF">2012-11-26T11:33:15Z</dcterms:modified>
</cp:coreProperties>
</file>