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300" r:id="rId41"/>
    <p:sldId id="301" r:id="rId42"/>
    <p:sldId id="302" r:id="rId43"/>
    <p:sldId id="303" r:id="rId44"/>
    <p:sldId id="304" r:id="rId45"/>
    <p:sldId id="305" r:id="rId46"/>
    <p:sldId id="306" r:id="rId47"/>
    <p:sldId id="307" r:id="rId4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344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AE5CAA-EF4E-484C-9CB9-6B64F5E2A32E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6130A8-7A17-4EF7-9CE0-724B1F18B40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53EC970-BF4A-447D-9A7A-F3DC44C104D3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CEF8D3-4641-43CD-9617-9976EB5C8729}" type="slidenum">
              <a:rPr lang="en-US" smtClean="0">
                <a:latin typeface="Arial" charset="0"/>
              </a:rPr>
              <a:pPr/>
              <a:t>28</a:t>
            </a:fld>
            <a:endParaRPr lang="en-US" smtClean="0">
              <a:latin typeface="Arial" charset="0"/>
            </a:endParaRPr>
          </a:p>
        </p:txBody>
      </p:sp>
      <p:sp>
        <p:nvSpPr>
          <p:cNvPr id="1105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F9CF7FF-8B56-478D-AFF9-AC5C5296C251}" type="slidenum">
              <a:rPr lang="ru-RU" smtClean="0"/>
              <a:pPr/>
              <a:t>44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1F803A9-5860-4A1C-9D7E-11CF88B67686}" type="slidenum">
              <a:rPr lang="ru-RU" smtClean="0"/>
              <a:pPr/>
              <a:t>45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2ADDB7-4059-4D1F-B06F-CF13347BE227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D6B03C-4529-439D-9265-480BD0F2C7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2ADDB7-4059-4D1F-B06F-CF13347BE227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D6B03C-4529-439D-9265-480BD0F2C7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2ADDB7-4059-4D1F-B06F-CF13347BE227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D6B03C-4529-439D-9265-480BD0F2C7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2ADDB7-4059-4D1F-B06F-CF13347BE227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D6B03C-4529-439D-9265-480BD0F2C7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2ADDB7-4059-4D1F-B06F-CF13347BE227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D6B03C-4529-439D-9265-480BD0F2C7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2ADDB7-4059-4D1F-B06F-CF13347BE227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D6B03C-4529-439D-9265-480BD0F2C7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2ADDB7-4059-4D1F-B06F-CF13347BE227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D6B03C-4529-439D-9265-480BD0F2C7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2ADDB7-4059-4D1F-B06F-CF13347BE227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D6B03C-4529-439D-9265-480BD0F2C7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2ADDB7-4059-4D1F-B06F-CF13347BE227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D6B03C-4529-439D-9265-480BD0F2C7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2ADDB7-4059-4D1F-B06F-CF13347BE227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D6B03C-4529-439D-9265-480BD0F2C7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2ADDB7-4059-4D1F-B06F-CF13347BE227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D6B03C-4529-439D-9265-480BD0F2C7F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82ADDB7-4059-4D1F-B06F-CF13347BE227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D6B03C-4529-439D-9265-480BD0F2C7F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stihi.ru/pics/2009/06/12/604.jpg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Admin\Мои документы\Downloads\images (38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4419" y="260648"/>
            <a:ext cx="8969581" cy="63708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5" name="Picture 9" descr="H:\Documents and Settings\Aida\Рабочий стол\НОвая ГРАФИКА сборник\КАРТИНКИ СБОРНИК_ школьные\__SUN2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260648"/>
            <a:ext cx="5715000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6" name="Заголовок 1"/>
          <p:cNvSpPr>
            <a:spLocks noGrp="1"/>
          </p:cNvSpPr>
          <p:nvPr>
            <p:ph type="ctrTitle"/>
          </p:nvPr>
        </p:nvSpPr>
        <p:spPr>
          <a:xfrm>
            <a:off x="755650" y="260350"/>
            <a:ext cx="7772400" cy="1470025"/>
          </a:xfrm>
          <a:noFill/>
        </p:spPr>
        <p:txBody>
          <a:bodyPr/>
          <a:lstStyle/>
          <a:p>
            <a:pPr eaLnBrk="1" hangingPunct="1"/>
            <a:r>
              <a:rPr lang="ru-RU" b="1" dirty="0" smtClean="0">
                <a:solidFill>
                  <a:srgbClr val="FF00FF"/>
                </a:solidFill>
                <a:latin typeface="Times New Roman" pitchFamily="18" charset="0"/>
              </a:rPr>
              <a:t>Детство</a:t>
            </a:r>
            <a:r>
              <a:rPr lang="ru-RU" b="1" dirty="0" smtClean="0">
                <a:solidFill>
                  <a:srgbClr val="FF00FF"/>
                </a:solidFill>
                <a:latin typeface="Times New Roman" pitchFamily="18" charset="0"/>
              </a:rPr>
              <a:t/>
            </a:r>
            <a:br>
              <a:rPr lang="ru-RU" b="1" dirty="0" smtClean="0">
                <a:solidFill>
                  <a:srgbClr val="FF00FF"/>
                </a:solidFill>
                <a:latin typeface="Times New Roman" pitchFamily="18" charset="0"/>
              </a:rPr>
            </a:br>
            <a:r>
              <a:rPr lang="ru-RU" b="1" dirty="0" smtClean="0">
                <a:solidFill>
                  <a:srgbClr val="FF00FF"/>
                </a:solidFill>
                <a:latin typeface="Times New Roman" pitchFamily="18" charset="0"/>
              </a:rPr>
              <a:t>без жестокости и насилия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39752" y="5589240"/>
            <a:ext cx="6552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Дёмина Евгения Леонидовна, педагог-психолог 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МБОУ «СОШ №3» города Губкина Белгородской области</a:t>
            </a:r>
            <a:endParaRPr lang="ru-RU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323850" y="549275"/>
            <a:ext cx="8280400" cy="500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Tx/>
              <a:buChar char="•"/>
            </a:pPr>
            <a:r>
              <a:rPr lang="ru-RU" sz="2800">
                <a:latin typeface="Times New Roman" pitchFamily="18" charset="0"/>
              </a:rPr>
              <a:t> </a:t>
            </a:r>
            <a:r>
              <a:rPr lang="ru-RU" sz="2800" b="1" u="sng">
                <a:latin typeface="Times New Roman" pitchFamily="18" charset="0"/>
              </a:rPr>
              <a:t>Укусы</a:t>
            </a:r>
            <a:r>
              <a:rPr lang="ru-RU" sz="2800">
                <a:latin typeface="Times New Roman" pitchFamily="18" charset="0"/>
              </a:rPr>
              <a:t> (следы от человеческого укуса характеризуются ранами, расположенными по контуру зубной арки, типично наличие кровоподтёков)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ru-RU" sz="2800">
                <a:latin typeface="Times New Roman" pitchFamily="18" charset="0"/>
              </a:rPr>
              <a:t> </a:t>
            </a:r>
            <a:r>
              <a:rPr lang="ru-RU" sz="2800" b="1" u="sng">
                <a:latin typeface="Times New Roman" pitchFamily="18" charset="0"/>
              </a:rPr>
              <a:t>Синдром тряски ребёнка</a:t>
            </a:r>
            <a:r>
              <a:rPr lang="ru-RU" sz="2800">
                <a:latin typeface="Times New Roman" pitchFamily="18" charset="0"/>
              </a:rPr>
              <a:t> (возникает, когда взрослый, схватив ребёнка за плечи, сильно трясёт его взад и вперёд, при этом сила воздействия на кровеносные сосуды мозга такова, что могут произойти кровоизлияния в мозг или ушиб мозга, у ребёнка наблюдается кровоизлияния в глазах, тошнота, рвота, потеря сознания)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611188" y="765175"/>
            <a:ext cx="7848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800">
              <a:latin typeface="Times New Roman" pitchFamily="18" charset="0"/>
            </a:endParaRPr>
          </a:p>
        </p:txBody>
      </p:sp>
      <p:sp>
        <p:nvSpPr>
          <p:cNvPr id="12291" name="Text Box 5"/>
          <p:cNvSpPr txBox="1">
            <a:spLocks noChangeArrowheads="1"/>
          </p:cNvSpPr>
          <p:nvPr/>
        </p:nvSpPr>
        <p:spPr bwMode="auto">
          <a:xfrm>
            <a:off x="684213" y="692150"/>
            <a:ext cx="7775575" cy="411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 b="1" i="1" u="sng">
                <a:latin typeface="Times New Roman" pitchFamily="18" charset="0"/>
              </a:rPr>
              <a:t>Сексуальное насилие –</a:t>
            </a:r>
            <a:r>
              <a:rPr lang="ru-RU" sz="4400">
                <a:latin typeface="Times New Roman" pitchFamily="18" charset="0"/>
              </a:rPr>
              <a:t> любой контакт или взаимодействие, в котором ребёнок сексуально стимулируется или используется для сексуальной стимуляции</a:t>
            </a:r>
            <a:endParaRPr lang="ru-RU" sz="4400" b="1" i="1" u="sng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611188" y="620713"/>
            <a:ext cx="8064500" cy="47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latin typeface="Times New Roman" pitchFamily="18" charset="0"/>
              </a:rPr>
              <a:t>Влияние на ребёнка: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ru-RU" sz="2800">
                <a:latin typeface="Times New Roman" pitchFamily="18" charset="0"/>
              </a:rPr>
              <a:t>Ребёнок обнаруживает странные (причудливые), слишком сложные или необычные познания или действия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ru-RU" sz="2800">
                <a:latin typeface="Times New Roman" pitchFamily="18" charset="0"/>
              </a:rPr>
              <a:t>Может сексуально приставать к детям, подросткам, взрослым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ru-RU" sz="2800">
                <a:latin typeface="Times New Roman" pitchFamily="18" charset="0"/>
              </a:rPr>
              <a:t>Может жаловаться на зуд, воспаление, боль в области гениталий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ru-RU" sz="2800">
                <a:latin typeface="Times New Roman" pitchFamily="18" charset="0"/>
              </a:rPr>
              <a:t>Может жаловаться на физическое нездоровье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684213" y="549275"/>
            <a:ext cx="7416800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 i="1" u="sng">
                <a:latin typeface="Times New Roman" pitchFamily="18" charset="0"/>
              </a:rPr>
              <a:t>Психическое насилие-</a:t>
            </a:r>
            <a:r>
              <a:rPr lang="ru-RU" sz="4000">
                <a:latin typeface="Times New Roman" pitchFamily="18" charset="0"/>
              </a:rPr>
              <a:t> эмоционально неправильное обращение с детьми: обвинения, оскорбления, угрозы в адрес ребёнка (брань, крики, внушение чувства страха)</a:t>
            </a:r>
            <a:endParaRPr lang="ru-RU" sz="4000" b="1" i="1" u="sng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827088" y="692150"/>
            <a:ext cx="7632700" cy="538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latin typeface="Times New Roman" pitchFamily="18" charset="0"/>
              </a:rPr>
              <a:t>Виды психического насилия: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ru-RU" sz="2400">
                <a:latin typeface="Times New Roman" pitchFamily="18" charset="0"/>
              </a:rPr>
              <a:t>Принижение его успехов, пренебрежительное, грубое обращение, унижающее его достоинство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ru-RU" sz="2400">
                <a:latin typeface="Times New Roman" pitchFamily="18" charset="0"/>
              </a:rPr>
              <a:t>Отвержение ребёнка, подавление всякой воли ребёнка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ru-RU" sz="2400">
                <a:latin typeface="Times New Roman" pitchFamily="18" charset="0"/>
              </a:rPr>
              <a:t>Длительное лишение ребёнка любви, нежности, заботы 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ru-RU" sz="2400">
                <a:latin typeface="Times New Roman" pitchFamily="18" charset="0"/>
              </a:rPr>
              <a:t>Принуждение к одиночеству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ru-RU" sz="2400">
                <a:latin typeface="Times New Roman" pitchFamily="18" charset="0"/>
              </a:rPr>
              <a:t>Совершение в присутствии ребёнка насилия по отношению к супругу или другим детям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ru-RU" sz="2400">
                <a:latin typeface="Times New Roman" pitchFamily="18" charset="0"/>
              </a:rPr>
              <a:t>Причинение боли домашним животным с целью запугать ребёнка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endParaRPr lang="ru-RU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684213" y="549275"/>
            <a:ext cx="7920037" cy="607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latin typeface="Times New Roman" pitchFamily="18" charset="0"/>
              </a:rPr>
              <a:t>Влияние на ребёнка: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ru-RU" sz="2800">
                <a:latin typeface="Times New Roman" pitchFamily="18" charset="0"/>
              </a:rPr>
              <a:t>Задержка в физическом, речевом развитии, задержка роста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ru-RU" sz="2800">
                <a:latin typeface="Times New Roman" pitchFamily="18" charset="0"/>
              </a:rPr>
              <a:t>Импульсивность, взрывчатость, вредные привычки, злость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ru-RU" sz="2800">
                <a:latin typeface="Times New Roman" pitchFamily="18" charset="0"/>
              </a:rPr>
              <a:t>Попытки совершения самоубийства, потеря смысла жизни, цели в жизни (у подростков)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ru-RU" sz="2800">
                <a:latin typeface="Times New Roman" pitchFamily="18" charset="0"/>
              </a:rPr>
              <a:t>Уступчивость, податливость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ru-RU" sz="2800">
                <a:latin typeface="Times New Roman" pitchFamily="18" charset="0"/>
              </a:rPr>
              <a:t>Депрессии, печаль, беспомощность, безнадёжность 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endParaRPr lang="ru-RU" sz="28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684213" y="549275"/>
            <a:ext cx="7920037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 i="1" u="sng">
                <a:latin typeface="Times New Roman" pitchFamily="18" charset="0"/>
              </a:rPr>
              <a:t>Отсутствие заботы</a:t>
            </a:r>
            <a:r>
              <a:rPr lang="ru-RU" sz="2400" b="1" i="1" u="sng">
                <a:latin typeface="Times New Roman" pitchFamily="18" charset="0"/>
              </a:rPr>
              <a:t> </a:t>
            </a:r>
            <a:r>
              <a:rPr lang="ru-RU" sz="4000">
                <a:latin typeface="Times New Roman" pitchFamily="18" charset="0"/>
              </a:rPr>
              <a:t>(пренебрежение основными потребностями ребёнка), невнимание к основным нуждам ребёнка в пище, одежде, медицинском обслуживании, присмотре.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4"/>
          <p:cNvSpPr txBox="1">
            <a:spLocks noChangeArrowheads="1"/>
          </p:cNvSpPr>
          <p:nvPr/>
        </p:nvSpPr>
        <p:spPr bwMode="auto">
          <a:xfrm>
            <a:off x="827088" y="692150"/>
            <a:ext cx="7705725" cy="543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latin typeface="Times New Roman" pitchFamily="18" charset="0"/>
              </a:rPr>
              <a:t>Влияние на ребёнка: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ru-RU" sz="2800">
                <a:latin typeface="Times New Roman" pitchFamily="18" charset="0"/>
              </a:rPr>
              <a:t>Не растёт, не набирает веса или теряет в весе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ru-RU" sz="2800">
                <a:latin typeface="Times New Roman" pitchFamily="18" charset="0"/>
              </a:rPr>
              <a:t>Ребёнок брошен, находится без присмотра, не имеет подходящей одежды, жилища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ru-RU" sz="2800">
                <a:latin typeface="Times New Roman" pitchFamily="18" charset="0"/>
              </a:rPr>
              <a:t>Нет прививок, нуждается в услугах врача, запущенное состояние детей (педикулёз, дистрофия)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ru-RU" sz="2800">
                <a:latin typeface="Times New Roman" pitchFamily="18" charset="0"/>
              </a:rPr>
              <a:t>Не ходит в школу, прогуливает школу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ru-RU" sz="2800">
                <a:latin typeface="Times New Roman" pitchFamily="18" charset="0"/>
              </a:rPr>
              <a:t>Устаёт, апатичен, имеет отклонения в поведении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"/>
          <p:cNvSpPr txBox="1">
            <a:spLocks noChangeArrowheads="1"/>
          </p:cNvSpPr>
          <p:nvPr/>
        </p:nvSpPr>
        <p:spPr bwMode="auto">
          <a:xfrm>
            <a:off x="395288" y="549275"/>
            <a:ext cx="8064500" cy="436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>
                <a:latin typeface="Times New Roman" pitchFamily="18" charset="0"/>
              </a:rPr>
              <a:t>Не всегда эти признаки очевидны. Но, однако, существуют явные </a:t>
            </a:r>
            <a:r>
              <a:rPr lang="ru-RU" sz="2800" b="1" i="1" u="sng">
                <a:latin typeface="Times New Roman" pitchFamily="18" charset="0"/>
              </a:rPr>
              <a:t>признаки, которые  требуют немедленного информирования правоохранительных органов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ru-RU" sz="2800" b="1" i="1" u="sng">
                <a:latin typeface="Times New Roman" pitchFamily="18" charset="0"/>
              </a:rPr>
              <a:t>Следы побоев, истязаний, физического насилия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ru-RU" sz="2800" b="1" i="1" u="sng">
                <a:latin typeface="Times New Roman" pitchFamily="18" charset="0"/>
              </a:rPr>
              <a:t>Следы сексуального насилия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ru-RU" sz="2800" b="1" i="1" u="sng">
                <a:latin typeface="Times New Roman" pitchFamily="18" charset="0"/>
              </a:rPr>
              <a:t>Запущенное состояние детей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ru-RU" sz="2800" b="1" i="1" u="sng">
                <a:latin typeface="Times New Roman" pitchFamily="18" charset="0"/>
              </a:rPr>
              <a:t>Отсутствие нормальных условий проживания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4"/>
          <p:cNvSpPr txBox="1">
            <a:spLocks noChangeArrowheads="1"/>
          </p:cNvSpPr>
          <p:nvPr/>
        </p:nvSpPr>
        <p:spPr bwMode="auto">
          <a:xfrm>
            <a:off x="539750" y="476250"/>
            <a:ext cx="79930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800">
              <a:latin typeface="Times New Roman" pitchFamily="18" charset="0"/>
            </a:endParaRPr>
          </a:p>
        </p:txBody>
      </p:sp>
      <p:sp>
        <p:nvSpPr>
          <p:cNvPr id="20483" name="Text Box 5"/>
          <p:cNvSpPr txBox="1">
            <a:spLocks noChangeArrowheads="1"/>
          </p:cNvSpPr>
          <p:nvPr/>
        </p:nvSpPr>
        <p:spPr bwMode="auto">
          <a:xfrm>
            <a:off x="539750" y="620713"/>
            <a:ext cx="8064500" cy="640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ru-RU" sz="2800" b="1" i="1" u="sng">
                <a:latin typeface="Times New Roman" pitchFamily="18" charset="0"/>
              </a:rPr>
              <a:t>Антисанитарное состояние жилья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2800" b="1" i="1" u="sng">
                <a:latin typeface="Times New Roman" pitchFamily="18" charset="0"/>
              </a:rPr>
              <a:t>Систематическое пьянство родителей, драки в присутствии ребёнка, лишение его сна, ребёнка выгоняют из дома</a:t>
            </a:r>
          </a:p>
          <a:p>
            <a:pPr algn="ctr">
              <a:spcBef>
                <a:spcPct val="50000"/>
              </a:spcBef>
            </a:pPr>
            <a:r>
              <a:rPr lang="ru-RU" sz="3600" b="1">
                <a:latin typeface="Times New Roman" pitchFamily="18" charset="0"/>
              </a:rPr>
              <a:t>Если Вы знаете об этих фактах, не оставайтесь равнодушными. Вы можете позвонить в любое отделение полиции и оставить сообщение, этим Вы, возможно, спасёте жизнь ребёнку.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ru-RU" sz="3600" b="1" i="1" u="sng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Мои документы\Downloads\загруженно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8815" y="0"/>
            <a:ext cx="8299649" cy="66693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3A511D-03F4-4615-AF81-257BBDBB27B2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sp>
        <p:nvSpPr>
          <p:cNvPr id="3075" name="Text Box 8"/>
          <p:cNvSpPr txBox="1">
            <a:spLocks noChangeArrowheads="1"/>
          </p:cNvSpPr>
          <p:nvPr/>
        </p:nvSpPr>
        <p:spPr bwMode="auto">
          <a:xfrm>
            <a:off x="468313" y="836613"/>
            <a:ext cx="8351837" cy="449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 b="1" dirty="0">
                <a:solidFill>
                  <a:srgbClr val="FFFF00"/>
                </a:solidFill>
                <a:latin typeface="Times New Roman" pitchFamily="18" charset="0"/>
              </a:rPr>
              <a:t>Ребёнок должен быть защищён от всех форм небрежного отношения, жестокости и эксплуатации. </a:t>
            </a:r>
          </a:p>
          <a:p>
            <a:pPr algn="ctr">
              <a:spcBef>
                <a:spcPct val="50000"/>
              </a:spcBef>
            </a:pPr>
            <a:r>
              <a:rPr lang="ru-RU" sz="4400" b="1" i="1" dirty="0">
                <a:solidFill>
                  <a:srgbClr val="FFFF00"/>
                </a:solidFill>
                <a:latin typeface="Times New Roman" pitchFamily="18" charset="0"/>
              </a:rPr>
              <a:t>(Принцип 9 Декларации прав ребёнка. 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4"/>
          <p:cNvSpPr txBox="1">
            <a:spLocks noChangeArrowheads="1"/>
          </p:cNvSpPr>
          <p:nvPr/>
        </p:nvSpPr>
        <p:spPr bwMode="auto">
          <a:xfrm>
            <a:off x="684213" y="549275"/>
            <a:ext cx="7848600" cy="491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i="1" u="sng">
                <a:latin typeface="Times New Roman" pitchFamily="18" charset="0"/>
              </a:rPr>
              <a:t>Причины жестокого обращения: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ru-RU" sz="2800">
                <a:latin typeface="Times New Roman" pitchFamily="18" charset="0"/>
              </a:rPr>
              <a:t>Нарушение привязанности, отсутствие живого чувства к ребёнку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ru-RU" sz="2800">
                <a:latin typeface="Times New Roman" pitchFamily="18" charset="0"/>
              </a:rPr>
              <a:t>Недостаточность родительских компетенций (молодая мама может просто не знать, как ухаживать за ребёнком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ru-RU" sz="2800">
                <a:latin typeface="Times New Roman" pitchFamily="18" charset="0"/>
              </a:rPr>
              <a:t>Нехватка внутренних ресурсов семьи, чтобы справиться с внешними бедами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ru-RU" sz="2800">
                <a:latin typeface="Times New Roman" pitchFamily="18" charset="0"/>
              </a:rPr>
              <a:t>Семейные традиции (меня так воспитывали)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4"/>
          <p:cNvSpPr txBox="1">
            <a:spLocks noChangeArrowheads="1"/>
          </p:cNvSpPr>
          <p:nvPr/>
        </p:nvSpPr>
        <p:spPr bwMode="auto">
          <a:xfrm>
            <a:off x="684213" y="549275"/>
            <a:ext cx="7848600" cy="235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i="1" u="sng">
                <a:latin typeface="Times New Roman" pitchFamily="18" charset="0"/>
              </a:rPr>
              <a:t>Причины жестокого обращения: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ru-RU" sz="2800">
                <a:latin typeface="Times New Roman" pitchFamily="18" charset="0"/>
              </a:rPr>
              <a:t>Алкоголизм и наркомания в семье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ru-RU" sz="2800">
                <a:latin typeface="Times New Roman" pitchFamily="18" charset="0"/>
              </a:rPr>
              <a:t>Депрессии, отчаяние и безысходность ситуации, которые переживают взрослые члены семьи</a:t>
            </a:r>
          </a:p>
        </p:txBody>
      </p:sp>
      <p:sp>
        <p:nvSpPr>
          <p:cNvPr id="22531" name="Text Box 5"/>
          <p:cNvSpPr txBox="1">
            <a:spLocks noChangeArrowheads="1"/>
          </p:cNvSpPr>
          <p:nvPr/>
        </p:nvSpPr>
        <p:spPr bwMode="auto">
          <a:xfrm>
            <a:off x="827088" y="3141663"/>
            <a:ext cx="7632700" cy="252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latin typeface="Times New Roman" pitchFamily="18" charset="0"/>
              </a:rPr>
              <a:t>Жестокое обращение в семьях – проявление тех проблем, которые имеются в семье. Часто родители видят причину усугубления своего положения в ребёнке.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4"/>
          <p:cNvSpPr txBox="1">
            <a:spLocks noChangeArrowheads="1"/>
          </p:cNvSpPr>
          <p:nvPr/>
        </p:nvSpPr>
        <p:spPr bwMode="auto">
          <a:xfrm>
            <a:off x="755650" y="765175"/>
            <a:ext cx="7704138" cy="564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latin typeface="Times New Roman" pitchFamily="18" charset="0"/>
              </a:rPr>
              <a:t>Виды ответственности лиц, допускающих жестокое обращение: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ru-RU" sz="2800" b="1" i="1" u="sng">
                <a:latin typeface="Times New Roman" pitchFamily="18" charset="0"/>
              </a:rPr>
              <a:t>Административная ответственность –</a:t>
            </a:r>
            <a:r>
              <a:rPr lang="ru-RU" sz="2800">
                <a:latin typeface="Times New Roman" pitchFamily="18" charset="0"/>
              </a:rPr>
              <a:t>родители или иные представители несовершеннолетних, допустившие пренебрежение основными потребностями ребёнка подлежат административной ответственности в соответствии с Кодексом РФ об административных правонарушениях </a:t>
            </a:r>
          </a:p>
          <a:p>
            <a:pPr algn="ctr">
              <a:spcBef>
                <a:spcPct val="50000"/>
              </a:spcBef>
            </a:pPr>
            <a:r>
              <a:rPr lang="ru-RU" sz="2800" b="1" i="1" u="sng">
                <a:latin typeface="Times New Roman" pitchFamily="18" charset="0"/>
              </a:rPr>
              <a:t>(ст. 5.35)</a:t>
            </a:r>
            <a:endParaRPr lang="ru-RU" sz="3200">
              <a:latin typeface="Times New Roman" pitchFamily="18" charset="0"/>
            </a:endParaRPr>
          </a:p>
          <a:p>
            <a:pPr algn="just">
              <a:spcBef>
                <a:spcPct val="50000"/>
              </a:spcBef>
              <a:buFontTx/>
              <a:buChar char="•"/>
            </a:pPr>
            <a:endParaRPr lang="ru-RU" sz="32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4"/>
          <p:cNvSpPr txBox="1">
            <a:spLocks noChangeArrowheads="1"/>
          </p:cNvSpPr>
          <p:nvPr/>
        </p:nvSpPr>
        <p:spPr bwMode="auto">
          <a:xfrm>
            <a:off x="755650" y="620713"/>
            <a:ext cx="7993063" cy="491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latin typeface="Times New Roman" pitchFamily="18" charset="0"/>
              </a:rPr>
              <a:t>Виды ответственности лиц, допускающих жестокое обращение:</a:t>
            </a:r>
            <a:endParaRPr lang="ru-RU" sz="3200" b="1" i="1" u="sng">
              <a:latin typeface="Times New Roman" pitchFamily="18" charset="0"/>
            </a:endParaRP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ru-RU" sz="2800" b="1" i="1" u="sng">
                <a:latin typeface="Times New Roman" pitchFamily="18" charset="0"/>
              </a:rPr>
              <a:t>Уголовная ответственность-</a:t>
            </a:r>
          </a:p>
          <a:p>
            <a:pPr algn="just">
              <a:spcBef>
                <a:spcPct val="50000"/>
              </a:spcBef>
            </a:pPr>
            <a:r>
              <a:rPr lang="ru-RU" sz="2800">
                <a:latin typeface="Times New Roman" pitchFamily="18" charset="0"/>
              </a:rPr>
              <a:t>Российское законодательство предусматривает ответственность лиц за все виды физического и сексуального насилия над детьми, а также по ряду статей за психическое насилие.</a:t>
            </a:r>
          </a:p>
          <a:p>
            <a:pPr algn="ctr">
              <a:spcBef>
                <a:spcPct val="50000"/>
              </a:spcBef>
            </a:pPr>
            <a:r>
              <a:rPr lang="ru-RU" sz="2800">
                <a:latin typeface="Times New Roman" pitchFamily="18" charset="0"/>
              </a:rPr>
              <a:t>(ст. 111, ст. 112, ст. 113, ст. 115, ст.116, ст. 110 </a:t>
            </a:r>
          </a:p>
          <a:p>
            <a:pPr algn="ctr">
              <a:spcBef>
                <a:spcPct val="50000"/>
              </a:spcBef>
            </a:pPr>
            <a:r>
              <a:rPr lang="ru-RU" sz="2800">
                <a:latin typeface="Times New Roman" pitchFamily="18" charset="0"/>
              </a:rPr>
              <a:t>УК РФ) </a:t>
            </a:r>
            <a:endParaRPr lang="ru-RU" sz="2800" b="1" i="1" u="sng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4"/>
          <p:cNvSpPr txBox="1">
            <a:spLocks noChangeArrowheads="1"/>
          </p:cNvSpPr>
          <p:nvPr/>
        </p:nvSpPr>
        <p:spPr bwMode="auto">
          <a:xfrm>
            <a:off x="684213" y="476250"/>
            <a:ext cx="77771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25603" name="Text Box 5"/>
          <p:cNvSpPr txBox="1">
            <a:spLocks noChangeArrowheads="1"/>
          </p:cNvSpPr>
          <p:nvPr/>
        </p:nvSpPr>
        <p:spPr bwMode="auto">
          <a:xfrm>
            <a:off x="611188" y="358775"/>
            <a:ext cx="7777162" cy="649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latin typeface="Times New Roman" pitchFamily="18" charset="0"/>
              </a:rPr>
              <a:t>Виды ответственности лиц, допускающих жестокое обращение: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ru-RU" sz="2800" b="1" i="1" u="sng">
                <a:latin typeface="Times New Roman" pitchFamily="18" charset="0"/>
              </a:rPr>
              <a:t>Гражданско-правовая ответственность –</a:t>
            </a:r>
            <a:r>
              <a:rPr lang="ru-RU" sz="2800">
                <a:latin typeface="Times New Roman" pitchFamily="18" charset="0"/>
              </a:rPr>
              <a:t> жестокое обращение с ребёнком может послужить основанием для привлечения родителей (лиц их заменяющих) к ответственности в соответствии с Семейным кодексом РФ.</a:t>
            </a:r>
          </a:p>
          <a:p>
            <a:pPr algn="ctr">
              <a:spcBef>
                <a:spcPct val="50000"/>
              </a:spcBef>
            </a:pPr>
            <a:r>
              <a:rPr lang="ru-RU" sz="2800">
                <a:latin typeface="Times New Roman" pitchFamily="18" charset="0"/>
              </a:rPr>
              <a:t>(ст.69 – лишение родительских прав, </a:t>
            </a:r>
          </a:p>
          <a:p>
            <a:pPr algn="ctr">
              <a:spcBef>
                <a:spcPct val="50000"/>
              </a:spcBef>
            </a:pPr>
            <a:r>
              <a:rPr lang="ru-RU" sz="2800">
                <a:latin typeface="Times New Roman" pitchFamily="18" charset="0"/>
              </a:rPr>
              <a:t>ст. 73 – ограничение родительских прав, </a:t>
            </a:r>
          </a:p>
          <a:p>
            <a:pPr algn="ctr">
              <a:spcBef>
                <a:spcPct val="50000"/>
              </a:spcBef>
            </a:pPr>
            <a:r>
              <a:rPr lang="ru-RU" sz="2800">
                <a:latin typeface="Times New Roman" pitchFamily="18" charset="0"/>
              </a:rPr>
              <a:t>ст. 77 –отобрание ребёнка при угрозе жизни)</a:t>
            </a:r>
          </a:p>
          <a:p>
            <a:pPr algn="ctr">
              <a:spcBef>
                <a:spcPct val="50000"/>
              </a:spcBef>
            </a:pPr>
            <a:endParaRPr lang="ru-RU" sz="32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4"/>
          <p:cNvSpPr txBox="1">
            <a:spLocks noChangeArrowheads="1"/>
          </p:cNvSpPr>
          <p:nvPr/>
        </p:nvSpPr>
        <p:spPr bwMode="auto">
          <a:xfrm>
            <a:off x="395288" y="1196975"/>
            <a:ext cx="8353425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3600" b="1" i="1" u="sng">
                <a:latin typeface="Times New Roman" pitchFamily="18" charset="0"/>
              </a:rPr>
              <a:t>Дисциплинарной ответственности </a:t>
            </a:r>
            <a:r>
              <a:rPr lang="ru-RU" sz="3600" b="1">
                <a:latin typeface="Times New Roman" pitchFamily="18" charset="0"/>
              </a:rPr>
              <a:t>могут быть подвергнуты должностные лица, в чьи обязанности входит обеспечение воспитания, оставившие факты жестокого обращения с детьми без внимания.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4"/>
          <p:cNvSpPr txBox="1">
            <a:spLocks noChangeArrowheads="1"/>
          </p:cNvSpPr>
          <p:nvPr/>
        </p:nvSpPr>
        <p:spPr bwMode="auto">
          <a:xfrm>
            <a:off x="611188" y="476250"/>
            <a:ext cx="7848600" cy="640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>
                <a:latin typeface="Times New Roman" pitchFamily="18" charset="0"/>
              </a:rPr>
              <a:t>Уважаемые родители, помните слова </a:t>
            </a:r>
          </a:p>
          <a:p>
            <a:pPr algn="ctr">
              <a:spcBef>
                <a:spcPct val="50000"/>
              </a:spcBef>
            </a:pPr>
            <a:r>
              <a:rPr lang="ru-RU" sz="3200">
                <a:latin typeface="Times New Roman" pitchFamily="18" charset="0"/>
              </a:rPr>
              <a:t>В.А. Сухомлинского:</a:t>
            </a:r>
          </a:p>
          <a:p>
            <a:pPr algn="ctr">
              <a:spcBef>
                <a:spcPct val="50000"/>
              </a:spcBef>
            </a:pPr>
            <a:r>
              <a:rPr lang="ru-RU" sz="2800" b="1" u="sng">
                <a:latin typeface="Times New Roman" pitchFamily="18" charset="0"/>
              </a:rPr>
              <a:t>«Трудный ребёнок – это дитя пороков родителей, зла семейной жизни. Это цветок, расцветающий в атмосфере бессердечия, неправды, обмана, праздности, презрения к людям, пренебрежения своим общественным делом. Это дитя нравственной неподготовленности родителей к рождению и воспитанию своих детей»</a:t>
            </a:r>
          </a:p>
          <a:p>
            <a:pPr algn="ctr">
              <a:spcBef>
                <a:spcPct val="50000"/>
              </a:spcBef>
            </a:pPr>
            <a:endParaRPr lang="ru-RU" sz="320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ru-RU" sz="32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4"/>
          <p:cNvSpPr txBox="1">
            <a:spLocks noChangeArrowheads="1"/>
          </p:cNvSpPr>
          <p:nvPr/>
        </p:nvSpPr>
        <p:spPr bwMode="auto">
          <a:xfrm>
            <a:off x="900113" y="908050"/>
            <a:ext cx="7416800" cy="500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latin typeface="Times New Roman" pitchFamily="18" charset="0"/>
              </a:rPr>
              <a:t>«Не бойся, пожалуйста, доктора Льва!</a:t>
            </a:r>
          </a:p>
          <a:p>
            <a:pPr algn="ctr"/>
            <a:r>
              <a:rPr lang="ru-RU" sz="2800" b="1">
                <a:latin typeface="Times New Roman" pitchFamily="18" charset="0"/>
              </a:rPr>
              <a:t>Он в горло зверюшке заглянет сперва</a:t>
            </a:r>
          </a:p>
          <a:p>
            <a:pPr algn="ctr"/>
            <a:r>
              <a:rPr lang="ru-RU" sz="2800" b="1">
                <a:latin typeface="Times New Roman" pitchFamily="18" charset="0"/>
              </a:rPr>
              <a:t>И выпишет срочно рецепт для больного:</a:t>
            </a:r>
          </a:p>
          <a:p>
            <a:pPr algn="ctr"/>
            <a:r>
              <a:rPr lang="ru-RU" sz="2800" b="1">
                <a:latin typeface="Times New Roman" pitchFamily="18" charset="0"/>
              </a:rPr>
              <a:t> «Таблетки, микстура и </a:t>
            </a:r>
            <a:r>
              <a:rPr lang="ru-RU" sz="2800" b="1" i="1" u="sng">
                <a:latin typeface="Times New Roman" pitchFamily="18" charset="0"/>
              </a:rPr>
              <a:t>тёплое слово</a:t>
            </a:r>
            <a:r>
              <a:rPr lang="ru-RU" sz="2800" b="1">
                <a:latin typeface="Times New Roman" pitchFamily="18" charset="0"/>
              </a:rPr>
              <a:t>,</a:t>
            </a:r>
          </a:p>
          <a:p>
            <a:pPr algn="ctr"/>
            <a:r>
              <a:rPr lang="ru-RU" sz="2800" b="1">
                <a:latin typeface="Times New Roman" pitchFamily="18" charset="0"/>
              </a:rPr>
              <a:t>Компресс, полосканье и </a:t>
            </a:r>
            <a:r>
              <a:rPr lang="ru-RU" sz="2800" b="1" i="1" u="sng">
                <a:latin typeface="Times New Roman" pitchFamily="18" charset="0"/>
              </a:rPr>
              <a:t>доброе слово</a:t>
            </a:r>
            <a:r>
              <a:rPr lang="ru-RU" sz="2800" b="1">
                <a:latin typeface="Times New Roman" pitchFamily="18" charset="0"/>
              </a:rPr>
              <a:t>,</a:t>
            </a:r>
          </a:p>
          <a:p>
            <a:pPr algn="ctr"/>
            <a:r>
              <a:rPr lang="ru-RU" sz="2800" b="1">
                <a:latin typeface="Times New Roman" pitchFamily="18" charset="0"/>
              </a:rPr>
              <a:t>Горчичники, банки и  </a:t>
            </a:r>
            <a:r>
              <a:rPr lang="ru-RU" sz="2800" b="1" i="1" u="sng">
                <a:latin typeface="Times New Roman" pitchFamily="18" charset="0"/>
              </a:rPr>
              <a:t>нежное слово</a:t>
            </a:r>
            <a:r>
              <a:rPr lang="ru-RU" sz="2800" b="1">
                <a:latin typeface="Times New Roman" pitchFamily="18" charset="0"/>
              </a:rPr>
              <a:t>, -</a:t>
            </a:r>
          </a:p>
          <a:p>
            <a:pPr algn="ctr"/>
            <a:r>
              <a:rPr lang="ru-RU" sz="2800" b="1">
                <a:latin typeface="Times New Roman" pitchFamily="18" charset="0"/>
              </a:rPr>
              <a:t>Ни капли холодного, острого, злого!</a:t>
            </a:r>
          </a:p>
          <a:p>
            <a:pPr algn="ctr"/>
            <a:r>
              <a:rPr lang="ru-RU" sz="2800" b="1" i="1" u="sng">
                <a:latin typeface="Times New Roman" pitchFamily="18" charset="0"/>
              </a:rPr>
              <a:t>Без доброго слова, без тёплого слова, </a:t>
            </a:r>
          </a:p>
          <a:p>
            <a:pPr algn="ctr"/>
            <a:r>
              <a:rPr lang="ru-RU" sz="2800" b="1" i="1" u="sng">
                <a:latin typeface="Times New Roman" pitchFamily="18" charset="0"/>
              </a:rPr>
              <a:t>Без нежного слова – не лечат больного!»</a:t>
            </a:r>
          </a:p>
          <a:p>
            <a:pPr algn="r"/>
            <a:r>
              <a:rPr lang="ru-RU" sz="2800" b="1">
                <a:latin typeface="Times New Roman" pitchFamily="18" charset="0"/>
              </a:rPr>
              <a:t>Юнна Мориц</a:t>
            </a:r>
          </a:p>
          <a:p>
            <a:pPr>
              <a:spcBef>
                <a:spcPct val="50000"/>
              </a:spcBef>
            </a:pPr>
            <a:endParaRPr lang="ru-RU" sz="28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859338" y="333375"/>
            <a:ext cx="4284662" cy="6178550"/>
          </a:xfrm>
        </p:spPr>
        <p:txBody>
          <a:bodyPr tIns="10800" bIns="10800"/>
          <a:lstStyle/>
          <a:p>
            <a:pPr eaLnBrk="1" hangingPunct="1"/>
            <a:r>
              <a:rPr lang="ru-RU" smtClean="0"/>
              <a:t>Выявленные случаи насилия над детьми и пренебрежения их нуждами – лишь вершина айсберга</a:t>
            </a:r>
            <a:endParaRPr lang="en-US" smtClean="0"/>
          </a:p>
        </p:txBody>
      </p:sp>
      <p:pic>
        <p:nvPicPr>
          <p:cNvPr id="18435" name="Picture 3" descr="Iceber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333375"/>
            <a:ext cx="4392613" cy="614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Line 4"/>
          <p:cNvSpPr>
            <a:spLocks noChangeShapeType="1"/>
          </p:cNvSpPr>
          <p:nvPr/>
        </p:nvSpPr>
        <p:spPr bwMode="auto">
          <a:xfrm flipV="1">
            <a:off x="990600" y="2205038"/>
            <a:ext cx="3941763" cy="4762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>
            <a:off x="4932363" y="2205038"/>
            <a:ext cx="53340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1571625"/>
            <a:ext cx="7916862" cy="2001391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</a:t>
            </a: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Школа без жестокости и насилия»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971550" y="692150"/>
            <a:ext cx="7272338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 u="sng">
                <a:latin typeface="Times New Roman" pitchFamily="18" charset="0"/>
              </a:rPr>
              <a:t>Жестокое обращение с детьми</a:t>
            </a:r>
            <a:r>
              <a:rPr lang="ru-RU" sz="4000" b="1">
                <a:latin typeface="Times New Roman" pitchFamily="18" charset="0"/>
              </a:rPr>
              <a:t> – действия (или бездействие) родителей, воспитателей и других лиц, наносящее ущерб физическому или психическому здоровью ребёнка.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j043377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908720"/>
            <a:ext cx="3429000" cy="465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88640"/>
            <a:ext cx="8183880" cy="105156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3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психологически безопасной образовательной средой </a:t>
            </a:r>
            <a:endParaRPr lang="ru-RU" sz="3400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196752"/>
            <a:ext cx="8229600" cy="532881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dirty="0" smtClean="0"/>
              <a:t>   </a:t>
            </a:r>
            <a:endParaRPr lang="ru-RU" sz="2800" dirty="0" smtClean="0">
              <a:solidFill>
                <a:srgbClr val="00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</a:p>
          <a:p>
            <a:pPr algn="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можно считать такую среду, </a:t>
            </a:r>
          </a:p>
          <a:p>
            <a:pPr algn="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которой большинство </a:t>
            </a:r>
          </a:p>
          <a:p>
            <a:pPr algn="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участников имеют положительное </a:t>
            </a:r>
          </a:p>
          <a:p>
            <a:pPr algn="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отношение к ней, высокий </a:t>
            </a:r>
          </a:p>
          <a:p>
            <a:pPr algn="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уровень удовлетворенности </a:t>
            </a:r>
          </a:p>
          <a:p>
            <a:pPr algn="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характеристиками образовательной </a:t>
            </a:r>
          </a:p>
          <a:p>
            <a:pPr algn="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среды и защищенности от </a:t>
            </a:r>
          </a:p>
          <a:p>
            <a:pPr algn="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психологического насилия </a:t>
            </a:r>
          </a:p>
          <a:p>
            <a:pPr algn="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во взаимодействии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500063" y="357188"/>
            <a:ext cx="8229600" cy="5754687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800" b="1" i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Модель </a:t>
            </a:r>
            <a:r>
              <a:rPr lang="ru-RU" sz="2800" b="1" i="1" u="sng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психологически безопасной образовательной среды</a:t>
            </a:r>
            <a:r>
              <a:rPr lang="ru-RU" sz="2800" b="1" i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включает: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sz="2800" b="1" i="1" dirty="0" smtClean="0">
              <a:solidFill>
                <a:srgbClr val="0066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sz="2800" b="1" i="1" dirty="0" smtClean="0">
              <a:solidFill>
                <a:srgbClr val="0066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1. защищенность от психологического насилия;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2. </a:t>
            </a:r>
            <a:r>
              <a:rPr lang="ru-RU" dirty="0" err="1" smtClean="0"/>
              <a:t>референтную</a:t>
            </a:r>
            <a:r>
              <a:rPr lang="ru-RU" dirty="0" smtClean="0"/>
              <a:t> значимость окружения;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3</a:t>
            </a:r>
            <a:r>
              <a:rPr lang="ru-RU" dirty="0" smtClean="0"/>
              <a:t>. удовлетворенность в личностно-доверительном общении.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i="1" dirty="0" smtClean="0"/>
              <a:t>                                             (И.А. Баева)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1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Структурная модель</a:t>
            </a:r>
            <a:br>
              <a:rPr lang="ru-RU" sz="1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1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психологически безопасной образовательной среды </a:t>
            </a:r>
            <a:r>
              <a:rPr lang="ru-RU" sz="1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1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1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ru-RU" sz="1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И.А. Баева)</a:t>
            </a:r>
          </a:p>
        </p:txBody>
      </p:sp>
      <p:pic>
        <p:nvPicPr>
          <p:cNvPr id="614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bright="-6000" contrast="30000"/>
          </a:blip>
          <a:stretch>
            <a:fillRect/>
          </a:stretch>
        </p:blipFill>
        <p:spPr>
          <a:xfrm>
            <a:off x="2555776" y="1700808"/>
            <a:ext cx="4303776" cy="3901440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60648"/>
            <a:ext cx="8183880" cy="1296144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Основные задачи организации безопасной образовательной среды в школе 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556792"/>
            <a:ext cx="8748712" cy="486886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ru-RU" sz="2200" dirty="0" smtClean="0"/>
              <a:t>- </a:t>
            </a:r>
            <a:r>
              <a:rPr lang="ru-RU" sz="2000" dirty="0" smtClean="0"/>
              <a:t>выявить факторы, определяющие возникновение и действие стрессов в условиях школы;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dirty="0" smtClean="0"/>
              <a:t>  - отработать систему согласованных взглядов и представлений педагогов, психологов, родителей на образовательную среду школы;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/>
              <a:t>-   обосновать условия организации такого типа образовательной среды и требования к ее эффективной организации для каждого участника педагогической ситуации;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/>
              <a:t>   - обосновать комплекс методов и технологий для работы педагогов, психологов, управленцев, родителей, детей в ходе учебно-воспитательного процесса в школе;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/>
              <a:t>   - составить минимальный и доступный комплекс упражнений и занятий для применения каждым участником образовательной ситуации;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/>
              <a:t>  - сформулировать конкретные рекомендации педагогам, психологам, управленцам, родителям по организации комфортной образовательной среды в образовательном учреждении.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2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2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Grp="1" noChangeArrowheads="1"/>
          </p:cNvSpPr>
          <p:nvPr>
            <p:ph type="title"/>
          </p:nvPr>
        </p:nvSpPr>
        <p:spPr>
          <a:xfrm>
            <a:off x="395536" y="260648"/>
            <a:ext cx="8183880" cy="105156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3200" dirty="0"/>
              <a:t> </a:t>
            </a:r>
            <a:r>
              <a:rPr lang="ru-RU" sz="3200" b="1" dirty="0">
                <a:solidFill>
                  <a:srgbClr val="FF9900"/>
                </a:solidFill>
              </a:rPr>
              <a:t>Факторы риска психологической безопасности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484784"/>
            <a:ext cx="8183880" cy="4187952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ru-RU" sz="2000" dirty="0"/>
              <a:t> педагогическая тактика, провоцирующая возникновение стресса у детей;</a:t>
            </a:r>
          </a:p>
          <a:p>
            <a:pPr>
              <a:lnSpc>
                <a:spcPct val="90000"/>
              </a:lnSpc>
              <a:defRPr/>
            </a:pPr>
            <a:r>
              <a:rPr lang="ru-RU" sz="2000" dirty="0"/>
              <a:t>интенсификация учебного процесса;</a:t>
            </a:r>
          </a:p>
          <a:p>
            <a:pPr>
              <a:lnSpc>
                <a:spcPct val="90000"/>
              </a:lnSpc>
              <a:defRPr/>
            </a:pPr>
            <a:r>
              <a:rPr lang="ru-RU" sz="2000" dirty="0"/>
              <a:t>несоответствие методик и технологий обучения возрастным и функциональным возможностям школьников;</a:t>
            </a:r>
          </a:p>
          <a:p>
            <a:pPr>
              <a:lnSpc>
                <a:spcPct val="90000"/>
              </a:lnSpc>
              <a:defRPr/>
            </a:pPr>
            <a:r>
              <a:rPr lang="ru-RU" sz="2000" dirty="0"/>
              <a:t>нерациональная организация учебной деятельности;</a:t>
            </a:r>
          </a:p>
          <a:p>
            <a:pPr>
              <a:lnSpc>
                <a:spcPct val="90000"/>
              </a:lnSpc>
              <a:defRPr/>
            </a:pPr>
            <a:r>
              <a:rPr lang="ru-RU" sz="2000" dirty="0"/>
              <a:t>функциональная неграмотность педагога в вопросах охраны и укрепления здоровья;</a:t>
            </a:r>
          </a:p>
          <a:p>
            <a:pPr>
              <a:lnSpc>
                <a:spcPct val="90000"/>
              </a:lnSpc>
              <a:defRPr/>
            </a:pPr>
            <a:r>
              <a:rPr lang="ru-RU" sz="2000" dirty="0"/>
              <a:t>отсутствие системы работы по формированию понимания ценности здоровья и здорового образа жизни, в том числе по профилактике вредных привычек, по половому воспитанию и сексуальному просвещению и т. п.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128588"/>
            <a:ext cx="7924800" cy="13716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3200" b="1" dirty="0">
                <a:solidFill>
                  <a:srgbClr val="FF0000"/>
                </a:solidFill>
              </a:rPr>
              <a:t>Факторы угрозы психологической  безопасности в образовательном пространстве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00250"/>
            <a:ext cx="8229600" cy="45339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ru-RU" sz="1800" u="sng" dirty="0"/>
              <a:t>Неквалифицированные специалисты;</a:t>
            </a:r>
          </a:p>
          <a:p>
            <a:pPr>
              <a:lnSpc>
                <a:spcPct val="80000"/>
              </a:lnSpc>
              <a:defRPr/>
            </a:pPr>
            <a:r>
              <a:rPr lang="ru-RU" sz="1800" u="sng" dirty="0"/>
              <a:t>неблагоприятный психологический климат в классе (взаимодействие учащихся и учителя);</a:t>
            </a:r>
          </a:p>
          <a:p>
            <a:pPr>
              <a:lnSpc>
                <a:spcPct val="80000"/>
              </a:lnSpc>
              <a:defRPr/>
            </a:pPr>
            <a:r>
              <a:rPr lang="ru-RU" sz="1800" u="sng" dirty="0"/>
              <a:t>психологическое насилие</a:t>
            </a:r>
            <a:r>
              <a:rPr lang="ru-RU" sz="1800" dirty="0"/>
              <a:t> (критика в адрес личности, унижение, конфликты);</a:t>
            </a:r>
            <a:endParaRPr lang="ru-RU" sz="1800" u="sng" dirty="0"/>
          </a:p>
          <a:p>
            <a:pPr>
              <a:lnSpc>
                <a:spcPct val="80000"/>
              </a:lnSpc>
              <a:defRPr/>
            </a:pPr>
            <a:r>
              <a:rPr lang="ru-RU" sz="1800" u="sng" dirty="0"/>
              <a:t>терроризм или осознание его вероятности</a:t>
            </a:r>
            <a:r>
              <a:rPr lang="ru-RU" sz="1800" dirty="0"/>
              <a:t>;</a:t>
            </a:r>
            <a:endParaRPr lang="ru-RU" sz="1800" u="sng" dirty="0"/>
          </a:p>
          <a:p>
            <a:pPr>
              <a:lnSpc>
                <a:spcPct val="80000"/>
              </a:lnSpc>
              <a:defRPr/>
            </a:pPr>
            <a:r>
              <a:rPr lang="ru-RU" sz="1800" u="sng" dirty="0"/>
              <a:t>аварийное состояние помещений;</a:t>
            </a:r>
          </a:p>
          <a:p>
            <a:pPr>
              <a:lnSpc>
                <a:spcPct val="80000"/>
              </a:lnSpc>
              <a:defRPr/>
            </a:pPr>
            <a:r>
              <a:rPr lang="ru-RU" sz="1800" u="sng" dirty="0"/>
              <a:t>разного рода перегрузки ребенка (</a:t>
            </a:r>
            <a:r>
              <a:rPr lang="ru-RU" sz="1800" dirty="0"/>
              <a:t>неадекватность требований,</a:t>
            </a:r>
            <a:r>
              <a:rPr lang="ru-RU" sz="1800" u="sng" dirty="0"/>
              <a:t> </a:t>
            </a:r>
            <a:r>
              <a:rPr lang="ru-RU" sz="1800" dirty="0"/>
              <a:t>эмоциональные, умственные, физические перегрузки)</a:t>
            </a:r>
            <a:r>
              <a:rPr lang="ru-RU" sz="1800" u="sng" dirty="0"/>
              <a:t> </a:t>
            </a:r>
          </a:p>
          <a:p>
            <a:pPr>
              <a:lnSpc>
                <a:spcPct val="80000"/>
              </a:lnSpc>
              <a:defRPr/>
            </a:pPr>
            <a:r>
              <a:rPr lang="ru-RU" sz="1800" u="sng" dirty="0"/>
              <a:t>нежелание родителей взаимодействовать с педагогами;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dirty="0"/>
              <a:t>                                                      </a:t>
            </a:r>
            <a:r>
              <a:rPr lang="ru-RU" dirty="0"/>
              <a:t>+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b="1" dirty="0">
                <a:solidFill>
                  <a:srgbClr val="0000FF"/>
                </a:solidFill>
              </a:rPr>
              <a:t>нестабильность образовательной системы,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b="1" dirty="0">
                <a:solidFill>
                  <a:srgbClr val="0000FF"/>
                </a:solidFill>
              </a:rPr>
              <a:t>напряженность в педагогической среде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74638"/>
            <a:ext cx="8569325" cy="1425575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3600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Угрозы психологической безопасности образовательной среды</a:t>
            </a:r>
            <a:r>
              <a:rPr lang="ru-RU" sz="4000" dirty="0" smtClean="0"/>
              <a:t> 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0" y="1844675"/>
            <a:ext cx="9144000" cy="4392613"/>
          </a:xfrm>
        </p:spPr>
        <p:txBody>
          <a:bodyPr>
            <a:normAutofit lnSpcReduction="10000"/>
          </a:bodyPr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ru-RU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Психологическое насилие</a:t>
            </a:r>
            <a:r>
              <a:rPr lang="ru-RU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в процессе взаимодействия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dirty="0" smtClean="0"/>
              <a:t>     </a:t>
            </a:r>
            <a:r>
              <a:rPr lang="ru-RU" sz="2800" i="1" u="sng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Следствие – получение ребенком психологической травмы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800" i="1" u="sng" dirty="0" smtClean="0">
              <a:solidFill>
                <a:srgbClr val="00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</a:t>
            </a:r>
            <a:r>
              <a:rPr lang="ru-RU" sz="2800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Непризнание </a:t>
            </a:r>
            <a:r>
              <a:rPr lang="ru-RU" sz="2800" b="1" dirty="0" err="1" smtClean="0">
                <a:solidFill>
                  <a:srgbClr val="0066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референтной</a:t>
            </a:r>
            <a:r>
              <a:rPr lang="ru-RU" sz="28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значимости</a:t>
            </a:r>
            <a:r>
              <a:rPr lang="ru-RU" sz="2800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образовательной среды образовательного учреждения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2800" dirty="0" smtClean="0">
              <a:solidFill>
                <a:srgbClr val="0066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400" i="1" u="sng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Следствие:</a:t>
            </a:r>
            <a:r>
              <a:rPr lang="ru-RU" sz="24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ru-RU" sz="2400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ребенок отрицает ценности и нормы школы, стремится «покинуть» школу </a:t>
            </a:r>
          </a:p>
          <a:p>
            <a:pPr marL="609600" indent="-60960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800" i="1" u="sng" dirty="0" smtClean="0">
              <a:solidFill>
                <a:srgbClr val="00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260648"/>
            <a:ext cx="8183880" cy="1296144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3600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Угрозы психологической безопасности образовательной среды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484784"/>
            <a:ext cx="8280920" cy="50133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</a:t>
            </a:r>
            <a:r>
              <a:rPr lang="ru-RU" sz="2400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4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Отсутствие удовлетворенности</a:t>
            </a:r>
            <a:r>
              <a:rPr lang="ru-RU" sz="2400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в личностно-доверительном общении и основными характеристиками процесса взаимодействия всех участников образовательной среды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800" dirty="0" smtClean="0">
              <a:solidFill>
                <a:srgbClr val="0066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i="1" u="sng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Следствие: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1800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эмоциональный дискомфорт;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1800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нежелание высказывать свою точку зрения и мнение;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1800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неуважительное отношение к себе;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1800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потеря личного достоинства;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1800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нежелание обращаться за помощью,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1800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игнорирование личных проблем и затруднений окружающих его детей и взрослых;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1800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невнимательность к просьбам и предложениям.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1800" i="1" dirty="0" smtClean="0">
              <a:solidFill>
                <a:srgbClr val="00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3600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Угрозы психологической безопасности образовательной среды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57375"/>
            <a:ext cx="8229600" cy="3641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4. Неразвитость системы </a:t>
            </a:r>
            <a:r>
              <a:rPr lang="ru-RU" sz="24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психологической помощи</a:t>
            </a:r>
            <a:r>
              <a:rPr lang="ru-RU" sz="2400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в образовательном учреждении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i="1" u="sng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Следствие </a:t>
            </a:r>
            <a:r>
              <a:rPr lang="ru-RU" sz="2000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– неэффективность психологического сопровождения ребенка в школе; угроза психическому здоровью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i="1" u="sng" dirty="0" smtClean="0">
              <a:solidFill>
                <a:srgbClr val="00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5. </a:t>
            </a:r>
            <a:r>
              <a:rPr lang="ru-RU" sz="24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Эмоциональное выгорание</a:t>
            </a:r>
            <a:r>
              <a:rPr lang="ru-RU" sz="2400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педагогов образовательного учреждения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000" i="1" u="sng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Следствие </a:t>
            </a:r>
            <a:r>
              <a:rPr lang="ru-RU" sz="2000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– профессиональная деформация;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000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угроза психическому здоровью</a:t>
            </a:r>
            <a:endParaRPr lang="ru-RU" sz="2000" i="1" u="sng" dirty="0" smtClean="0">
              <a:solidFill>
                <a:srgbClr val="00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3600" dirty="0" smtClean="0">
              <a:solidFill>
                <a:srgbClr val="0066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765175"/>
            <a:ext cx="7772400" cy="5330825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ru-RU" sz="2800" dirty="0" smtClean="0"/>
              <a:t>        Важнейший </a:t>
            </a:r>
            <a:r>
              <a:rPr lang="ru-RU" sz="2800" dirty="0"/>
              <a:t>психологический эффект любой ситуации насилия - синдром посттравматического стресса, проявляющийся спектром таких симптомов как: навязчивые воспоминания и сны; повышенная тревожность; скрытность и стремление к одиночеству; эмоциональность; склонность к депрессии и употреблению наркотических средств; немотивированная жестокость, агрессивность и </a:t>
            </a:r>
            <a:r>
              <a:rPr lang="ru-RU" sz="2800" dirty="0" err="1"/>
              <a:t>аутоагрессивность</a:t>
            </a:r>
            <a:r>
              <a:rPr lang="ru-RU" sz="2800" dirty="0"/>
              <a:t>; суицидальные тенденции.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971550" y="692150"/>
            <a:ext cx="77041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5123" name="Text Box 5"/>
          <p:cNvSpPr txBox="1">
            <a:spLocks noChangeArrowheads="1"/>
          </p:cNvSpPr>
          <p:nvPr/>
        </p:nvSpPr>
        <p:spPr bwMode="auto">
          <a:xfrm>
            <a:off x="900113" y="692150"/>
            <a:ext cx="7416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4000">
              <a:latin typeface="Times New Roman" pitchFamily="18" charset="0"/>
            </a:endParaRPr>
          </a:p>
        </p:txBody>
      </p:sp>
      <p:sp>
        <p:nvSpPr>
          <p:cNvPr id="5124" name="Text Box 6"/>
          <p:cNvSpPr txBox="1">
            <a:spLocks noChangeArrowheads="1"/>
          </p:cNvSpPr>
          <p:nvPr/>
        </p:nvSpPr>
        <p:spPr bwMode="auto">
          <a:xfrm>
            <a:off x="827088" y="620713"/>
            <a:ext cx="7416800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u="sng">
                <a:latin typeface="Times New Roman" pitchFamily="18" charset="0"/>
              </a:rPr>
              <a:t>Жестокое обращение</a:t>
            </a:r>
            <a:r>
              <a:rPr lang="ru-RU" sz="3200">
                <a:latin typeface="Times New Roman" pitchFamily="18" charset="0"/>
              </a:rPr>
              <a:t> включает в себя и физическое и сексуальное насилие, и физическое пренебрежение, и недостаток внимания, и эмоциональное неправильное обращение, и покушение на половую неприкосновенность, а также морально-юридическое неправильное обращение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142875"/>
            <a:ext cx="4214812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3429000"/>
            <a:ext cx="4286250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4" descr="C:\Documents and Settings\1\Мои документы\Мои рисунки\жестокое обращение\ar12395042258020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50" y="3571875"/>
            <a:ext cx="4143375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3" descr="C:\Documents and Settings\1\Мои документы\Мои рисунки\жестокое обращение\1291705822_183659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313" y="142875"/>
            <a:ext cx="4024312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8" name="Прямоугольник 6"/>
          <p:cNvSpPr>
            <a:spLocks noChangeArrowheads="1"/>
          </p:cNvSpPr>
          <p:nvPr/>
        </p:nvSpPr>
        <p:spPr bwMode="auto">
          <a:xfrm>
            <a:off x="1571625" y="1857375"/>
            <a:ext cx="5929313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90488" algn="ctr"/>
            <a:r>
              <a:rPr lang="ru-RU" sz="6000" b="1">
                <a:solidFill>
                  <a:srgbClr val="FFC000"/>
                </a:solidFill>
                <a:cs typeface="Times New Roman" pitchFamily="18" charset="0"/>
              </a:rPr>
              <a:t>Насилие </a:t>
            </a:r>
          </a:p>
          <a:p>
            <a:pPr indent="90488" algn="ctr"/>
            <a:r>
              <a:rPr lang="ru-RU" sz="6000" b="1">
                <a:solidFill>
                  <a:srgbClr val="FFC000"/>
                </a:solidFill>
                <a:cs typeface="Times New Roman" pitchFamily="18" charset="0"/>
              </a:rPr>
              <a:t>в</a:t>
            </a:r>
          </a:p>
          <a:p>
            <a:pPr indent="90488" algn="ctr"/>
            <a:r>
              <a:rPr lang="ru-RU" sz="6000" b="1">
                <a:solidFill>
                  <a:srgbClr val="FFC000"/>
                </a:solidFill>
                <a:cs typeface="Times New Roman" pitchFamily="18" charset="0"/>
              </a:rPr>
              <a:t> школе</a:t>
            </a:r>
            <a:endParaRPr lang="ru-RU" sz="6000" b="1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332656"/>
            <a:ext cx="8229600" cy="576064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/>
              </a:rPr>
              <a:t>Агрессор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980728"/>
            <a:ext cx="8229600" cy="5543550"/>
          </a:xfrm>
        </p:spPr>
        <p:txBody>
          <a:bodyPr/>
          <a:lstStyle/>
          <a:p>
            <a:pPr>
              <a:defRPr/>
            </a:pPr>
            <a:r>
              <a:rPr lang="ru-RU" sz="1800" dirty="0" smtClean="0"/>
              <a:t>на уроке постоянно привлекает к себе внимание, вступает в пререкания при получении отрицательной отметки, вспыльчив и груб; </a:t>
            </a:r>
          </a:p>
          <a:p>
            <a:pPr>
              <a:defRPr/>
            </a:pPr>
            <a:r>
              <a:rPr lang="ru-RU" sz="1800" dirty="0" smtClean="0"/>
              <a:t>манипулирует кругом друзей и знакомых, многие дети его боятся или заискивают перед ним; </a:t>
            </a:r>
          </a:p>
          <a:p>
            <a:pPr>
              <a:defRPr/>
            </a:pPr>
            <a:r>
              <a:rPr lang="ru-RU" sz="1800" dirty="0" smtClean="0"/>
              <a:t>может лгать или жульничать, чтобы избежать ответственности за свои действия; </a:t>
            </a:r>
          </a:p>
          <a:p>
            <a:pPr>
              <a:defRPr/>
            </a:pPr>
            <a:r>
              <a:rPr lang="ru-RU" sz="1800" dirty="0" smtClean="0"/>
              <a:t>на его поведение поступают жалобы как от детей, так и взрослых; </a:t>
            </a:r>
          </a:p>
          <a:p>
            <a:pPr>
              <a:defRPr/>
            </a:pPr>
            <a:r>
              <a:rPr lang="ru-RU" sz="1800" dirty="0" smtClean="0"/>
              <a:t>не может обуздать свой нрав, так, как это умеют делать его ровесники; </a:t>
            </a:r>
          </a:p>
          <a:p>
            <a:pPr>
              <a:defRPr/>
            </a:pPr>
            <a:r>
              <a:rPr lang="ru-RU" sz="1800" dirty="0" smtClean="0"/>
              <a:t>прогуливает школу, часто бывает в компании сверстников из других школ, районов; </a:t>
            </a:r>
          </a:p>
          <a:p>
            <a:pPr>
              <a:defRPr/>
            </a:pPr>
            <a:r>
              <a:rPr lang="ru-RU" sz="1800" dirty="0" smtClean="0"/>
              <a:t>входит в состав небольшой </a:t>
            </a:r>
            <a:r>
              <a:rPr lang="ru-RU" sz="1800" dirty="0" err="1" smtClean="0"/>
              <a:t>девиантной</a:t>
            </a:r>
            <a:r>
              <a:rPr lang="ru-RU" sz="1800" dirty="0" smtClean="0"/>
              <a:t> группы, терроризирующей класс или школу; </a:t>
            </a:r>
          </a:p>
          <a:p>
            <a:pPr>
              <a:defRPr/>
            </a:pPr>
            <a:r>
              <a:rPr lang="ru-RU" sz="1800" dirty="0" smtClean="0"/>
              <a:t>спекулирует на непонимании, враждебном социуме, избегает </a:t>
            </a:r>
            <a:r>
              <a:rPr lang="ru-RU" sz="1800" dirty="0" err="1" smtClean="0"/>
              <a:t>общественнополезной</a:t>
            </a:r>
            <a:r>
              <a:rPr lang="ru-RU" sz="1800" dirty="0" smtClean="0"/>
              <a:t> деятельности, поскольку это может быть истолковано как признак слабости.</a:t>
            </a:r>
          </a:p>
          <a:p>
            <a:pPr>
              <a:lnSpc>
                <a:spcPct val="80000"/>
              </a:lnSpc>
              <a:defRPr/>
            </a:pPr>
            <a:endParaRPr lang="ru-RU" sz="1800" dirty="0" smtClean="0">
              <a:effectLst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04664"/>
            <a:ext cx="8229600" cy="576064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/>
              </a:rPr>
              <a:t>Аутсайдер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980728"/>
            <a:ext cx="8247831" cy="5472112"/>
          </a:xfrm>
        </p:spPr>
        <p:txBody>
          <a:bodyPr/>
          <a:lstStyle/>
          <a:p>
            <a:pPr>
              <a:defRPr/>
            </a:pPr>
            <a:r>
              <a:rPr lang="ru-RU" sz="1800" dirty="0" smtClean="0"/>
              <a:t>его школьные принадлежности (учебники, тетради, личные вещи) часто бывают разбросаны по классу, или спрятаны; </a:t>
            </a:r>
          </a:p>
          <a:p>
            <a:pPr>
              <a:defRPr/>
            </a:pPr>
            <a:r>
              <a:rPr lang="ru-RU" sz="1800" dirty="0" smtClean="0"/>
              <a:t>на уроках ведет себя скрытно, боязливо, когда отвечает, в классе начинают распространяться шум, помехи, комментарии; </a:t>
            </a:r>
          </a:p>
          <a:p>
            <a:pPr>
              <a:defRPr/>
            </a:pPr>
            <a:r>
              <a:rPr lang="ru-RU" sz="1800" dirty="0" smtClean="0"/>
              <a:t>во время перемены, в столовой, держится в стороне от других школьников, скрывается, убегает от сверстников и старших школьников, старается находиться недалеко от учителей, взрослых; </a:t>
            </a:r>
          </a:p>
          <a:p>
            <a:pPr>
              <a:defRPr/>
            </a:pPr>
            <a:r>
              <a:rPr lang="ru-RU" sz="1800" dirty="0" smtClean="0"/>
              <a:t>его оскорбляют, дразнят, дают обидные прозвища, на агрессивные действия со стороны других детей он реагирует глупой улыбкой, старается отшутиться, убежать, плачет; </a:t>
            </a:r>
          </a:p>
          <a:p>
            <a:pPr>
              <a:defRPr/>
            </a:pPr>
            <a:r>
              <a:rPr lang="ru-RU" sz="1800" dirty="0" smtClean="0"/>
              <a:t>как правило, потенциальными жертвами агрессии являются физически слабые, неспортивные юноши, девочки, которые одеваются беднее своих сверстниц; </a:t>
            </a:r>
          </a:p>
          <a:p>
            <a:pPr>
              <a:defRPr/>
            </a:pPr>
            <a:r>
              <a:rPr lang="ru-RU" sz="1800" dirty="0" smtClean="0"/>
              <a:t>хорошо ладит с учителями и плохо со сверстниками; </a:t>
            </a:r>
          </a:p>
          <a:p>
            <a:pPr>
              <a:defRPr/>
            </a:pPr>
            <a:r>
              <a:rPr lang="ru-RU" sz="1800" dirty="0" smtClean="0"/>
              <a:t>опаздывает к началу занятий или поздно покидает школу; </a:t>
            </a:r>
          </a:p>
          <a:p>
            <a:pPr>
              <a:defRPr/>
            </a:pPr>
            <a:r>
              <a:rPr lang="ru-RU" sz="1800" dirty="0" smtClean="0"/>
              <a:t>во время групповых игр, занятий, его игнорируют или выбирают последним. </a:t>
            </a:r>
          </a:p>
          <a:p>
            <a:pPr>
              <a:lnSpc>
                <a:spcPct val="80000"/>
              </a:lnSpc>
              <a:defRPr/>
            </a:pPr>
            <a:endParaRPr lang="ru-RU" sz="1800" dirty="0" smtClean="0">
              <a:effectLst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4800" b="1" dirty="0">
                <a:solidFill>
                  <a:schemeClr val="tx1"/>
                </a:solidFill>
              </a:rPr>
              <a:t>Последствия насилия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ru-RU" sz="2000" dirty="0"/>
              <a:t>задержка в физическом, речевом развитии, задержка роста (у дошкольников и младших школьников); </a:t>
            </a:r>
          </a:p>
          <a:p>
            <a:pPr>
              <a:lnSpc>
                <a:spcPct val="90000"/>
              </a:lnSpc>
              <a:defRPr/>
            </a:pPr>
            <a:r>
              <a:rPr lang="ru-RU" sz="2000" dirty="0"/>
              <a:t>импульсивность, взрывчатость, вредные привычки (сосание пальцев, вырывание волос), злость; </a:t>
            </a:r>
          </a:p>
          <a:p>
            <a:pPr>
              <a:lnSpc>
                <a:spcPct val="90000"/>
              </a:lnSpc>
              <a:defRPr/>
            </a:pPr>
            <a:r>
              <a:rPr lang="ru-RU" sz="2000" dirty="0"/>
              <a:t>попытки совершения самоубийства, потеря смысла жизни, цели в жизни (у подростков); </a:t>
            </a:r>
          </a:p>
          <a:p>
            <a:pPr>
              <a:lnSpc>
                <a:spcPct val="90000"/>
              </a:lnSpc>
              <a:defRPr/>
            </a:pPr>
            <a:r>
              <a:rPr lang="ru-RU" sz="2000" dirty="0"/>
              <a:t>уступчивость, податливость; </a:t>
            </a:r>
          </a:p>
          <a:p>
            <a:pPr>
              <a:lnSpc>
                <a:spcPct val="90000"/>
              </a:lnSpc>
              <a:defRPr/>
            </a:pPr>
            <a:r>
              <a:rPr lang="ru-RU" sz="2000" dirty="0"/>
              <a:t>ночные кошмары, нарушения сна, страхи темноты, боязнь людей, их гнева; </a:t>
            </a:r>
          </a:p>
          <a:p>
            <a:pPr>
              <a:lnSpc>
                <a:spcPct val="90000"/>
              </a:lnSpc>
              <a:defRPr/>
            </a:pPr>
            <a:r>
              <a:rPr lang="ru-RU" sz="2000" dirty="0"/>
              <a:t>депрессии, печаль, беспомощность, безнадежность, заторможенность.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742950" indent="-742950">
              <a:defRPr/>
            </a:pPr>
            <a:r>
              <a:rPr lang="ru-RU" b="1" dirty="0" smtClean="0">
                <a:solidFill>
                  <a:srgbClr val="006666"/>
                </a:solidFill>
              </a:rPr>
              <a:t>Этапы профилактики</a:t>
            </a:r>
            <a:br>
              <a:rPr lang="ru-RU" b="1" dirty="0" smtClean="0">
                <a:solidFill>
                  <a:srgbClr val="006666"/>
                </a:solidFill>
              </a:rPr>
            </a:br>
            <a:r>
              <a:rPr lang="ru-RU" b="1" dirty="0" smtClean="0">
                <a:solidFill>
                  <a:srgbClr val="006666"/>
                </a:solidFill>
              </a:rPr>
              <a:t>насилия в школе</a:t>
            </a:r>
            <a:endParaRPr lang="ru-RU" b="1" dirty="0">
              <a:solidFill>
                <a:srgbClr val="00666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Wingdings" pitchFamily="2" charset="2"/>
              <a:buNone/>
              <a:defRPr/>
            </a:pPr>
            <a:r>
              <a:rPr lang="ru-RU" sz="2600" b="1" dirty="0" smtClean="0">
                <a:solidFill>
                  <a:srgbClr val="006666"/>
                </a:solidFill>
              </a:rPr>
              <a:t>Этап 1. Признать что проблема существует.</a:t>
            </a:r>
          </a:p>
          <a:p>
            <a:pPr marL="514350" indent="-514350">
              <a:buFont typeface="Arial" pitchFamily="34" charset="0"/>
              <a:buChar char="•"/>
              <a:defRPr/>
            </a:pPr>
            <a:r>
              <a:rPr lang="ru-RU" sz="2400" b="1" dirty="0" smtClean="0"/>
              <a:t>  </a:t>
            </a:r>
            <a:r>
              <a:rPr lang="ru-RU" sz="2200" b="1" dirty="0" smtClean="0"/>
              <a:t>Участники образовательного процесса (педагоги, администрация школы, ученики и их родители) должны честно признать что проблема существует;</a:t>
            </a:r>
          </a:p>
          <a:p>
            <a:pPr marL="514350" indent="-514350">
              <a:buFont typeface="Arial" pitchFamily="34" charset="0"/>
              <a:buChar char="•"/>
              <a:defRPr/>
            </a:pPr>
            <a:r>
              <a:rPr lang="ru-RU" sz="2200" b="1" dirty="0" smtClean="0"/>
              <a:t>   Создание инициативной группы в ОУ с активным участием педагога – психолога и социального педагога;</a:t>
            </a:r>
          </a:p>
          <a:p>
            <a:pPr marL="514350" indent="-514350">
              <a:buFont typeface="Wingdings" pitchFamily="2" charset="2"/>
              <a:buNone/>
              <a:defRPr/>
            </a:pPr>
            <a:r>
              <a:rPr lang="ru-RU" sz="2600" b="1" dirty="0" smtClean="0">
                <a:solidFill>
                  <a:srgbClr val="006666"/>
                </a:solidFill>
              </a:rPr>
              <a:t>Этап 2. Определить масштаб бедствия.</a:t>
            </a:r>
          </a:p>
          <a:p>
            <a:pPr marL="514350" indent="-514350">
              <a:buFont typeface="Wingdings" pitchFamily="2" charset="2"/>
              <a:buNone/>
              <a:defRPr/>
            </a:pPr>
            <a:r>
              <a:rPr lang="ru-RU" sz="2400" b="1" dirty="0" smtClean="0"/>
              <a:t>         </a:t>
            </a:r>
            <a:r>
              <a:rPr lang="ru-RU" sz="2200" b="1" dirty="0" smtClean="0"/>
              <a:t>Проведение мониторинга среди участников образовательного процесса (педагоги, администрация школы, ученики и их родители);</a:t>
            </a:r>
            <a:endParaRPr lang="ru-RU" sz="22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1143000"/>
          </a:xfrm>
        </p:spPr>
        <p:txBody>
          <a:bodyPr>
            <a:normAutofit fontScale="90000"/>
          </a:bodyPr>
          <a:lstStyle/>
          <a:p>
            <a:pPr marL="742950" indent="-742950">
              <a:defRPr/>
            </a:pPr>
            <a:r>
              <a:rPr lang="ru-RU" sz="4000" b="1" dirty="0" smtClean="0">
                <a:solidFill>
                  <a:srgbClr val="006666"/>
                </a:solidFill>
              </a:rPr>
              <a:t>Этапы профилактики</a:t>
            </a:r>
            <a:br>
              <a:rPr lang="ru-RU" sz="4000" b="1" dirty="0" smtClean="0">
                <a:solidFill>
                  <a:srgbClr val="006666"/>
                </a:solidFill>
              </a:rPr>
            </a:br>
            <a:r>
              <a:rPr lang="ru-RU" sz="4000" b="1" dirty="0" smtClean="0">
                <a:solidFill>
                  <a:srgbClr val="006666"/>
                </a:solidFill>
              </a:rPr>
              <a:t>насилия в школе</a:t>
            </a:r>
            <a:endParaRPr lang="ru-RU" sz="4000" b="1" dirty="0">
              <a:solidFill>
                <a:srgbClr val="00666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1357313"/>
            <a:ext cx="8715375" cy="45339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Wingdings" pitchFamily="2" charset="2"/>
              <a:buNone/>
              <a:defRPr/>
            </a:pPr>
            <a:r>
              <a:rPr lang="ru-RU" sz="2600" b="1" dirty="0" smtClean="0">
                <a:solidFill>
                  <a:srgbClr val="006666"/>
                </a:solidFill>
              </a:rPr>
              <a:t>Этап 3. Разработка профилактических мероприятий.</a:t>
            </a:r>
          </a:p>
          <a:p>
            <a:pPr marL="514350" indent="-514350">
              <a:buFont typeface="Arial" pitchFamily="34" charset="0"/>
              <a:buChar char="•"/>
              <a:defRPr/>
            </a:pPr>
            <a:r>
              <a:rPr lang="ru-RU" sz="2400" b="1" dirty="0" smtClean="0"/>
              <a:t> </a:t>
            </a:r>
            <a:r>
              <a:rPr lang="ru-RU" sz="2200" b="1" dirty="0" smtClean="0"/>
              <a:t>создание атмосферы нетерпимости к любому акту насилия в школе;</a:t>
            </a:r>
          </a:p>
          <a:p>
            <a:pPr marL="514350" indent="-514350">
              <a:buFont typeface="Arial" pitchFamily="34" charset="0"/>
              <a:buChar char="•"/>
              <a:defRPr/>
            </a:pPr>
            <a:r>
              <a:rPr lang="ru-RU" sz="2200" b="1" dirty="0" smtClean="0"/>
              <a:t>Организация наблюдения за холлами, комнатами отдыха, столовыми;</a:t>
            </a:r>
          </a:p>
          <a:p>
            <a:pPr marL="514350" indent="-514350">
              <a:buFont typeface="Arial" pitchFamily="34" charset="0"/>
              <a:buChar char="•"/>
              <a:defRPr/>
            </a:pPr>
            <a:r>
              <a:rPr lang="ru-RU" sz="2200" b="1" dirty="0" smtClean="0"/>
              <a:t>Разработка этического кодекса школы;</a:t>
            </a:r>
          </a:p>
          <a:p>
            <a:pPr marL="514350" indent="-514350">
              <a:buFont typeface="Arial" pitchFamily="34" charset="0"/>
              <a:buChar char="•"/>
              <a:defRPr/>
            </a:pPr>
            <a:r>
              <a:rPr lang="ru-RU" sz="2200" b="1" dirty="0" smtClean="0"/>
              <a:t>Создание психологических групп поддержки для пострадавших и групп для работы с агрессорами;</a:t>
            </a:r>
          </a:p>
          <a:p>
            <a:pPr marL="514350" indent="-514350">
              <a:buFont typeface="Wingdings" pitchFamily="2" charset="2"/>
              <a:buNone/>
              <a:defRPr/>
            </a:pPr>
            <a:r>
              <a:rPr lang="ru-RU" sz="2600" b="1" dirty="0" smtClean="0">
                <a:solidFill>
                  <a:srgbClr val="006666"/>
                </a:solidFill>
              </a:rPr>
              <a:t>Этап 4. Оказание индивидуальной социально - психологической помощи.</a:t>
            </a:r>
          </a:p>
          <a:p>
            <a:pPr marL="514350" indent="-514350">
              <a:buFont typeface="Wingdings" pitchFamily="2" charset="2"/>
              <a:buNone/>
              <a:defRPr/>
            </a:pPr>
            <a:r>
              <a:rPr lang="ru-RU" sz="2200" b="1" dirty="0" smtClean="0"/>
              <a:t>         Консультация педагога – психолога и социального педагога учителям, родителям, ученикам.</a:t>
            </a:r>
          </a:p>
          <a:p>
            <a:pPr marL="514350" indent="-514350">
              <a:buFont typeface="Wingdings" pitchFamily="2" charset="2"/>
              <a:buNone/>
              <a:defRPr/>
            </a:pPr>
            <a:r>
              <a:rPr lang="ru-RU" sz="2400" b="1" dirty="0" smtClean="0"/>
              <a:t>         </a:t>
            </a:r>
            <a:endParaRPr lang="ru-RU" sz="2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0" name="Rectangle 10"/>
          <p:cNvSpPr>
            <a:spLocks noGrp="1" noChangeArrowheads="1"/>
          </p:cNvSpPr>
          <p:nvPr>
            <p:ph idx="1"/>
          </p:nvPr>
        </p:nvSpPr>
        <p:spPr>
          <a:xfrm>
            <a:off x="2915816" y="620688"/>
            <a:ext cx="5770984" cy="5364187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2400" b="1" dirty="0" smtClean="0"/>
              <a:t>По извилистой дорожке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2400" b="1" dirty="0" smtClean="0"/>
              <a:t>Шли по миру чьи-то ножки.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2400" b="1" dirty="0" smtClean="0"/>
              <a:t>Вдаль смотря широкими глазами,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2400" b="1" dirty="0" smtClean="0"/>
              <a:t>Шел малыш знакомиться с правами.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2400" b="1" dirty="0" smtClean="0"/>
              <a:t>Рядом мама крепко за руку держала,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2400" b="1" dirty="0" smtClean="0"/>
              <a:t>В путь дорогу умницу свою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2400" b="1" dirty="0" smtClean="0"/>
              <a:t>сопровождала.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2400" b="1" dirty="0" smtClean="0"/>
              <a:t>Знать должны и взрослые, и дети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2400" b="1" dirty="0" smtClean="0"/>
              <a:t>О правах, что защищают их на свете.</a:t>
            </a:r>
          </a:p>
        </p:txBody>
      </p:sp>
      <p:pic>
        <p:nvPicPr>
          <p:cNvPr id="61452" name="Picture 12" descr="Картинка 25 из 11256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4DE"/>
              </a:clrFrom>
              <a:clrTo>
                <a:srgbClr val="FFF4D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1500188"/>
            <a:ext cx="2808287" cy="444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14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14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14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14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14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14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14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14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61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3000" fill="hold"/>
                                        <p:tgtEl>
                                          <p:spTgt spid="614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" dur="3000" fill="hold"/>
                                        <p:tgtEl>
                                          <p:spTgt spid="614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3000" fill="hold"/>
                                        <p:tgtEl>
                                          <p:spTgt spid="614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0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8" name="Picture 6" descr="ROSES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657515"/>
            <a:ext cx="4968552" cy="39745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857250"/>
            <a:ext cx="8207375" cy="7715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i="1" dirty="0" smtClean="0">
                <a:solidFill>
                  <a:srgbClr val="C00000"/>
                </a:solidFill>
                <a:latin typeface="Georgia" pitchFamily="18" charset="0"/>
              </a:rPr>
              <a:t> </a:t>
            </a:r>
            <a:br>
              <a:rPr lang="ru-RU" sz="4000" b="1" i="1" dirty="0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sz="4000" b="1" i="1" dirty="0" smtClean="0">
                <a:solidFill>
                  <a:srgbClr val="C00000"/>
                </a:solidFill>
                <a:latin typeface="Georgia" pitchFamily="18" charset="0"/>
              </a:rPr>
              <a:t>Благодарю всех за внимание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2060848"/>
            <a:ext cx="6985000" cy="4114800"/>
          </a:xfrm>
        </p:spPr>
        <p:txBody>
          <a:bodyPr/>
          <a:lstStyle/>
          <a:p>
            <a:pPr>
              <a:buFontTx/>
              <a:buNone/>
            </a:pPr>
            <a:r>
              <a:rPr lang="ru-RU" sz="2900" i="1" smtClean="0">
                <a:solidFill>
                  <a:schemeClr val="bg1"/>
                </a:solidFill>
                <a:latin typeface="Georgia" pitchFamily="18" charset="0"/>
              </a:rPr>
              <a:t>      </a:t>
            </a:r>
            <a:endParaRPr lang="ru-RU" sz="3600" i="1" smtClean="0">
              <a:solidFill>
                <a:schemeClr val="bg1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66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971550" y="908050"/>
            <a:ext cx="7129463" cy="411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 b="1" i="1" u="sng">
                <a:latin typeface="Times New Roman" pitchFamily="18" charset="0"/>
              </a:rPr>
              <a:t>НАСИЛИЕ</a:t>
            </a:r>
            <a:r>
              <a:rPr lang="ru-RU" sz="4400">
                <a:latin typeface="Times New Roman" pitchFamily="18" charset="0"/>
              </a:rPr>
              <a:t> – любая форма взаимоотношений, направленная на установление или удержание контроля силой над другим человеком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900113" y="620713"/>
            <a:ext cx="7127875" cy="533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ru-RU" sz="4000" b="1" i="1" u="sng">
                <a:latin typeface="Times New Roman" pitchFamily="18" charset="0"/>
              </a:rPr>
              <a:t>Формы насилия над детьми: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3200">
                <a:latin typeface="Times New Roman" pitchFamily="18" charset="0"/>
              </a:rPr>
              <a:t>Физическое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3200">
                <a:latin typeface="Times New Roman" pitchFamily="18" charset="0"/>
              </a:rPr>
              <a:t>Сексуальное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3200">
                <a:latin typeface="Times New Roman" pitchFamily="18" charset="0"/>
              </a:rPr>
              <a:t>Психическое (эмоционально-неправильное обращение)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3200">
                <a:latin typeface="Times New Roman" pitchFamily="18" charset="0"/>
              </a:rPr>
              <a:t>Отсутствие заботы (пренебрежение основными потребностями ребёнка)</a:t>
            </a:r>
          </a:p>
          <a:p>
            <a:pPr marL="342900" indent="-342900">
              <a:spcBef>
                <a:spcPct val="50000"/>
              </a:spcBef>
            </a:pPr>
            <a:endParaRPr lang="ru-RU" sz="32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1331913" y="908050"/>
            <a:ext cx="68405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1042988" y="692150"/>
            <a:ext cx="7345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8196" name="Text Box 6"/>
          <p:cNvSpPr txBox="1">
            <a:spLocks noChangeArrowheads="1"/>
          </p:cNvSpPr>
          <p:nvPr/>
        </p:nvSpPr>
        <p:spPr bwMode="auto">
          <a:xfrm>
            <a:off x="755650" y="620713"/>
            <a:ext cx="7704138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 i="1" u="sng">
                <a:latin typeface="Times New Roman" pitchFamily="18" charset="0"/>
              </a:rPr>
              <a:t>Физическое насилие</a:t>
            </a:r>
            <a:r>
              <a:rPr lang="ru-RU" sz="4000">
                <a:latin typeface="Times New Roman" pitchFamily="18" charset="0"/>
              </a:rPr>
              <a:t> – действия (бездействия) со стороны родителей или других взрослых, в результате которых физическое и умственное здоровье ребёнка нарушается или находится под угрозой повреждения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179388" y="836613"/>
            <a:ext cx="8640762" cy="691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ru-RU" sz="2800" b="1" i="1" u="sng">
                <a:latin typeface="Times New Roman" pitchFamily="18" charset="0"/>
              </a:rPr>
              <a:t>Влияние физического насилия на ребёнка: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400" b="1">
                <a:latin typeface="Times New Roman" pitchFamily="18" charset="0"/>
              </a:rPr>
              <a:t>Поведенческие и психологические индикаторы: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ru-RU" sz="2400">
                <a:latin typeface="Times New Roman" pitchFamily="18" charset="0"/>
              </a:rPr>
              <a:t>Задержка развития, малоподвижность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ru-RU" sz="2400">
                <a:latin typeface="Times New Roman" pitchFamily="18" charset="0"/>
              </a:rPr>
              <a:t>Дети могут становиться агрессивными, тревожными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ru-RU" sz="2400">
                <a:latin typeface="Times New Roman" pitchFamily="18" charset="0"/>
              </a:rPr>
              <a:t> Могут быть необычайно стеснительными, нелюбопытными, избегать сверстников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ru-RU" sz="2400">
                <a:latin typeface="Times New Roman" pitchFamily="18" charset="0"/>
              </a:rPr>
              <a:t>Бояться взрослых и играют только с маленькими детьми, а не ровесниками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ru-RU" sz="2400">
                <a:latin typeface="Times New Roman" pitchFamily="18" charset="0"/>
              </a:rPr>
              <a:t>Страх физического контакта, боязнь идти домой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ru-RU" sz="2400">
                <a:latin typeface="Times New Roman" pitchFamily="18" charset="0"/>
              </a:rPr>
              <a:t>Тревога, когда плачут другие дети, тики, раскачивание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endParaRPr lang="ru-RU" sz="2400">
              <a:latin typeface="Times New Roman" pitchFamily="18" charset="0"/>
            </a:endParaRPr>
          </a:p>
          <a:p>
            <a:pPr marL="342900" indent="-342900">
              <a:spcBef>
                <a:spcPct val="50000"/>
              </a:spcBef>
              <a:buFontTx/>
              <a:buChar char="•"/>
            </a:pPr>
            <a:endParaRPr lang="ru-RU" sz="2800">
              <a:latin typeface="Times New Roman" pitchFamily="18" charset="0"/>
            </a:endParaRP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endParaRPr lang="ru-RU" sz="2800" b="1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395288" y="620713"/>
            <a:ext cx="8569325" cy="436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latin typeface="Times New Roman" pitchFamily="18" charset="0"/>
              </a:rPr>
              <a:t>2</a:t>
            </a:r>
            <a:r>
              <a:rPr lang="ru-RU" sz="2800" b="1" i="1" u="sng">
                <a:latin typeface="Times New Roman" pitchFamily="18" charset="0"/>
              </a:rPr>
              <a:t>. Признаки физического насилия над ребёнком: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ru-RU" sz="2800">
                <a:latin typeface="Times New Roman" pitchFamily="18" charset="0"/>
              </a:rPr>
              <a:t> </a:t>
            </a:r>
            <a:r>
              <a:rPr lang="ru-RU" sz="2800" b="1" u="sng">
                <a:latin typeface="Times New Roman" pitchFamily="18" charset="0"/>
              </a:rPr>
              <a:t>Раны и синяки</a:t>
            </a:r>
            <a:r>
              <a:rPr lang="ru-RU" sz="2800">
                <a:latin typeface="Times New Roman" pitchFamily="18" charset="0"/>
              </a:rPr>
              <a:t> (разные по времени и возникновению, в разных частях тела одновременно, непонятного происхождения, имеют особую форму предмета, например, форму пряжки ремня, ладони)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ru-RU" sz="2800" b="1" u="sng">
                <a:latin typeface="Times New Roman" pitchFamily="18" charset="0"/>
              </a:rPr>
              <a:t> Ожоги </a:t>
            </a:r>
            <a:r>
              <a:rPr lang="ru-RU" sz="2800">
                <a:latin typeface="Times New Roman" pitchFamily="18" charset="0"/>
              </a:rPr>
              <a:t>(топография ожогов различна, но чаще они расположены на стопах, кистях, груди, голове. Как правило, это контактные ожоги горячими металлическими предметами и сигаретами)</a:t>
            </a:r>
            <a:endParaRPr lang="ru-RU" sz="2800" b="1" u="sng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50</TotalTime>
  <Words>2247</Words>
  <Application>Microsoft Office PowerPoint</Application>
  <PresentationFormat>Экран (4:3)</PresentationFormat>
  <Paragraphs>231</Paragraphs>
  <Slides>47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47</vt:i4>
      </vt:variant>
    </vt:vector>
  </HeadingPairs>
  <TitlesOfParts>
    <vt:vector size="48" baseType="lpstr">
      <vt:lpstr>Аспект</vt:lpstr>
      <vt:lpstr>Детство без жестокости и насилия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Выявленные случаи насилия над детьми и пренебрежения их нуждами – лишь вершина айсберга</vt:lpstr>
      <vt:lpstr>«Школа без жестокости и насилия»</vt:lpstr>
      <vt:lpstr>психологически безопасной образовательной средой </vt:lpstr>
      <vt:lpstr>Слайд 31</vt:lpstr>
      <vt:lpstr>Структурная модель психологически безопасной образовательной среды  (И.А. Баева)</vt:lpstr>
      <vt:lpstr>Основные задачи организации безопасной образовательной среды в школе </vt:lpstr>
      <vt:lpstr> Факторы риска психологической безопасности</vt:lpstr>
      <vt:lpstr>Факторы угрозы психологической  безопасности в образовательном пространстве </vt:lpstr>
      <vt:lpstr>Угрозы психологической безопасности образовательной среды </vt:lpstr>
      <vt:lpstr>Угрозы психологической безопасности образовательной среды</vt:lpstr>
      <vt:lpstr>Угрозы психологической безопасности образовательной среды</vt:lpstr>
      <vt:lpstr>Слайд 39</vt:lpstr>
      <vt:lpstr>Слайд 40</vt:lpstr>
      <vt:lpstr>Агрессор</vt:lpstr>
      <vt:lpstr>Аутсайдер</vt:lpstr>
      <vt:lpstr>Последствия насилия</vt:lpstr>
      <vt:lpstr>Этапы профилактики насилия в школе</vt:lpstr>
      <vt:lpstr>Этапы профилактики насилия в школе</vt:lpstr>
      <vt:lpstr>Слайд 46</vt:lpstr>
      <vt:lpstr>  Благодарю всех за внимание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Детство без жестокости и насилия</dc:title>
  <dc:creator>home</dc:creator>
  <cp:lastModifiedBy>home</cp:lastModifiedBy>
  <cp:revision>3</cp:revision>
  <dcterms:created xsi:type="dcterms:W3CDTF">2013-12-05T17:35:14Z</dcterms:created>
  <dcterms:modified xsi:type="dcterms:W3CDTF">2013-12-05T18:25:30Z</dcterms:modified>
</cp:coreProperties>
</file>