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1" r:id="rId4"/>
    <p:sldId id="262" r:id="rId5"/>
    <p:sldId id="264" r:id="rId6"/>
    <p:sldId id="265" r:id="rId7"/>
    <p:sldId id="266" r:id="rId8"/>
    <p:sldId id="267" r:id="rId9"/>
    <p:sldId id="257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C4E4922-DFC6-4365-9534-962CDB334A8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403AB-5264-4AC1-A39D-49C946AF2984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ED0E9-14C6-422E-A3B9-26F99A58E4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650" y="692150"/>
            <a:ext cx="7702550" cy="244951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latin typeface="Ariac" pitchFamily="34" charset="0"/>
              </a:rPr>
              <a:t>Преемственность</a:t>
            </a:r>
            <a:br>
              <a:rPr lang="ru-RU" sz="4000" b="1" i="1" dirty="0" smtClean="0">
                <a:latin typeface="Ariac" pitchFamily="34" charset="0"/>
              </a:rPr>
            </a:br>
            <a:r>
              <a:rPr lang="ru-RU" sz="4000" b="1" i="1" dirty="0" smtClean="0">
                <a:latin typeface="Ariac" pitchFamily="34" charset="0"/>
              </a:rPr>
              <a:t>как важный фактор успешности и сохранения здоровья</a:t>
            </a:r>
            <a:r>
              <a:rPr lang="ru-RU" sz="4000" b="1" i="1" dirty="0">
                <a:latin typeface="Ariac" pitchFamily="34" charset="0"/>
              </a:rPr>
              <a:t/>
            </a:r>
            <a:br>
              <a:rPr lang="ru-RU" sz="4000" b="1" i="1" dirty="0">
                <a:latin typeface="Ariac" pitchFamily="34" charset="0"/>
              </a:rPr>
            </a:br>
            <a:r>
              <a:rPr lang="ru-RU" sz="4000" b="1" i="1" dirty="0">
                <a:latin typeface="Arial Rounded MT Bold" pitchFamily="34" charset="0"/>
              </a:rPr>
              <a:t> 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68425" y="3887788"/>
            <a:ext cx="6408738" cy="1727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«Проблема преемственности – это проблема  педагогического партнёрства и сотрудничества». </a:t>
            </a:r>
          </a:p>
          <a:p>
            <a:pPr algn="r">
              <a:lnSpc>
                <a:spcPct val="80000"/>
              </a:lnSpc>
            </a:pPr>
            <a:r>
              <a:rPr lang="ru-RU" sz="2800" b="1" i="1" dirty="0" err="1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Л.Ф.Квитова</a:t>
            </a:r>
            <a:endParaRPr lang="ru-RU" sz="2800" b="1" i="1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  <a:p>
            <a:pPr algn="r">
              <a:lnSpc>
                <a:spcPct val="80000"/>
              </a:lnSpc>
            </a:pPr>
            <a:r>
              <a:rPr lang="ru-RU" sz="2800" b="1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836613"/>
            <a:ext cx="8229600" cy="531812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2400" dirty="0"/>
              <a:t>Проведение родительского собрания.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dirty="0"/>
              <a:t>Ознакомление с возрастными особенностями младших школьников.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dirty="0"/>
              <a:t>Изучение уровня работоспособности (наблюдение, пробные уроки ).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dirty="0"/>
              <a:t>Изучение системы работы учителя начальных классов: формы и методы организации учебной деятельности учащихся, стиль общения и т.п.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dirty="0"/>
              <a:t>Посещение учителем </a:t>
            </a:r>
            <a:r>
              <a:rPr lang="ru-RU" sz="2400" dirty="0" smtClean="0"/>
              <a:t>4 </a:t>
            </a:r>
            <a:r>
              <a:rPr lang="ru-RU" sz="2400" dirty="0"/>
              <a:t>класса уроков учителей-предметников.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dirty="0"/>
              <a:t>Изучение системы внеклассной работы и работы с родителями.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dirty="0"/>
              <a:t>Изучение методического письма «Контроль и оценка результатов обучения  в начальной  школе».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/>
              <a:t>Адаптация</a:t>
            </a:r>
            <a:r>
              <a:rPr lang="ru-RU"/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Первый период  – это первый год жизни ребенка;</a:t>
            </a:r>
          </a:p>
          <a:p>
            <a:pPr>
              <a:lnSpc>
                <a:spcPct val="80000"/>
              </a:lnSpc>
            </a:pPr>
            <a:r>
              <a:rPr lang="ru-RU" sz="2400"/>
              <a:t>Второй период - когда ребенок учится говорить;</a:t>
            </a:r>
          </a:p>
          <a:p>
            <a:pPr>
              <a:lnSpc>
                <a:spcPct val="80000"/>
              </a:lnSpc>
            </a:pPr>
            <a:r>
              <a:rPr lang="ru-RU" sz="2400"/>
              <a:t>Третий период – вхождение ребенка в коллектив (ясли, сад). </a:t>
            </a:r>
          </a:p>
          <a:p>
            <a:pPr>
              <a:lnSpc>
                <a:spcPct val="80000"/>
              </a:lnSpc>
            </a:pPr>
            <a:r>
              <a:rPr lang="ru-RU" sz="2400"/>
              <a:t>Четвертый период – обучение в школе, где ребенок переживает процесс адаптации несколько раз – в 1 классе, 5 классе, 10 классе. </a:t>
            </a:r>
          </a:p>
          <a:p>
            <a:pPr>
              <a:lnSpc>
                <a:spcPct val="80000"/>
              </a:lnSpc>
            </a:pPr>
            <a:r>
              <a:rPr lang="ru-RU" sz="2400"/>
              <a:t>Следующие периоды адаптации: это периоды вхождения человека в студенческую среду, рабочий коллектив,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образование семьи.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3438"/>
            <a:ext cx="82296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/>
              <a:t>Причины происхождения  кризиса</a:t>
            </a:r>
            <a:r>
              <a:rPr lang="ru-RU" sz="4000"/>
              <a:t> 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781300"/>
            <a:ext cx="3671887" cy="330517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u="sng"/>
              <a:t>Переход из одной социальной ситуации в другую</a:t>
            </a:r>
            <a:r>
              <a:rPr lang="ru-RU" sz="2400"/>
              <a:t>.</a:t>
            </a:r>
            <a:r>
              <a:rPr lang="ru-RU"/>
              <a:t> </a:t>
            </a:r>
          </a:p>
          <a:p>
            <a:pPr>
              <a:lnSpc>
                <a:spcPct val="80000"/>
              </a:lnSpc>
            </a:pPr>
            <a:r>
              <a:rPr lang="ru-RU" sz="1800" b="1"/>
              <a:t>успеваемость у многих падает, </a:t>
            </a:r>
          </a:p>
          <a:p>
            <a:pPr>
              <a:lnSpc>
                <a:spcPct val="80000"/>
              </a:lnSpc>
            </a:pPr>
            <a:r>
              <a:rPr lang="ru-RU" sz="1800" b="1"/>
              <a:t>интерес к учёбе снижается,</a:t>
            </a:r>
          </a:p>
          <a:p>
            <a:pPr>
              <a:lnSpc>
                <a:spcPct val="80000"/>
              </a:lnSpc>
            </a:pPr>
            <a:r>
              <a:rPr lang="ru-RU" sz="1800" b="1"/>
              <a:t>отношения между детьми становятся более напряжёнными, конфликтными, а они сами – тревожными.</a:t>
            </a:r>
            <a:endParaRPr lang="ru-RU" sz="1800"/>
          </a:p>
        </p:txBody>
      </p:sp>
      <p:pic>
        <p:nvPicPr>
          <p:cNvPr id="10248" name="Picture 8" descr="PA030193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6100" y="2781300"/>
            <a:ext cx="4383088" cy="32861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  <a:solidFill>
            <a:srgbClr val="99CC00"/>
          </a:solidFill>
        </p:spPr>
        <p:txBody>
          <a:bodyPr>
            <a:normAutofit fontScale="90000"/>
          </a:bodyPr>
          <a:lstStyle/>
          <a:p>
            <a:r>
              <a:rPr lang="ru-RU" sz="6600"/>
              <a:t>Состояние детей</a:t>
            </a:r>
            <a:r>
              <a:rPr lang="ru-RU" sz="4000"/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28775"/>
            <a:ext cx="4033838" cy="4824413"/>
          </a:xfrm>
          <a:solidFill>
            <a:srgbClr val="CCFFFF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 b="1" u="sng"/>
              <a:t>С педагогической точки зрения</a:t>
            </a:r>
            <a:r>
              <a:rPr lang="ru-RU" sz="2600"/>
              <a:t> характеризуется:</a:t>
            </a:r>
          </a:p>
          <a:p>
            <a:pPr>
              <a:lnSpc>
                <a:spcPct val="80000"/>
              </a:lnSpc>
            </a:pPr>
            <a:r>
              <a:rPr lang="ru-RU" sz="2600"/>
              <a:t>низкой организованностью;</a:t>
            </a:r>
          </a:p>
          <a:p>
            <a:pPr>
              <a:lnSpc>
                <a:spcPct val="80000"/>
              </a:lnSpc>
            </a:pPr>
            <a:r>
              <a:rPr lang="ru-RU" sz="2600"/>
              <a:t>учебной рассеянно-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600"/>
              <a:t>   стью и недисциплиниро-ванностью;</a:t>
            </a:r>
          </a:p>
          <a:p>
            <a:pPr>
              <a:lnSpc>
                <a:spcPct val="80000"/>
              </a:lnSpc>
            </a:pPr>
            <a:r>
              <a:rPr lang="ru-RU" sz="2600"/>
              <a:t>снижением интереса к учёбе и её результатам у значительной части пятиклассников.</a:t>
            </a:r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1628775"/>
            <a:ext cx="4033837" cy="4895850"/>
          </a:xfrm>
          <a:solidFill>
            <a:srgbClr val="CCFFFF"/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u="sng"/>
              <a:t>с психологической</a:t>
            </a:r>
            <a:r>
              <a:rPr lang="ru-RU"/>
              <a:t>:</a:t>
            </a:r>
          </a:p>
          <a:p>
            <a:endParaRPr lang="ru-RU"/>
          </a:p>
          <a:p>
            <a:r>
              <a:rPr lang="ru-RU"/>
              <a:t>снижением самооценки;</a:t>
            </a:r>
          </a:p>
          <a:p>
            <a:r>
              <a:rPr lang="ru-RU"/>
              <a:t>высоким уровнем ситуативной тревожности.</a:t>
            </a:r>
          </a:p>
          <a:p>
            <a:endParaRPr lang="ru-RU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716463" y="3794125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80975">
              <a:tabLst>
                <a:tab pos="457200" algn="l"/>
              </a:tabLst>
            </a:pPr>
            <a:r>
              <a:rPr lang="ru-RU" sz="1800"/>
              <a:t> 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371600"/>
          </a:xfrm>
          <a:solidFill>
            <a:srgbClr val="CCFFFF"/>
          </a:solidFill>
        </p:spPr>
        <p:txBody>
          <a:bodyPr/>
          <a:lstStyle/>
          <a:p>
            <a:pPr algn="ctr"/>
            <a:r>
              <a:rPr lang="ru-RU" sz="4000" b="1" i="1"/>
              <a:t>Причины возникновения проблемы: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6815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/>
              <a:t>Неполнота или отсутствие данных о выпускниках начальной школы;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Недостаточное изучение учителями основного звена данных о выпускниках начальной школы, их возможностях;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Несоответствие оценок выпускников начальной школы реальным результатам обучения;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Неподготовленность учителей к работе с детьми младшего школьного возраста;</a:t>
            </a:r>
          </a:p>
          <a:p>
            <a:pPr>
              <a:lnSpc>
                <a:spcPct val="80000"/>
              </a:lnSpc>
            </a:pPr>
            <a:r>
              <a:rPr lang="ru-RU" sz="2400" dirty="0" err="1"/>
              <a:t>Неадаптивность</a:t>
            </a:r>
            <a:r>
              <a:rPr lang="ru-RU" sz="2400" dirty="0"/>
              <a:t> методики преподавания к возможностям детей данного возраста;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Скачкообразный переход к новым в сравнении с начальной школой методам обучения;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681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Непонимание учащимися учебного материала вследствие его вступления в противоречие с ранее изученным в начальной школе;</a:t>
            </a:r>
          </a:p>
          <a:p>
            <a:pPr>
              <a:lnSpc>
                <a:spcPct val="90000"/>
              </a:lnSpc>
            </a:pPr>
            <a:r>
              <a:rPr lang="ru-RU" sz="2400"/>
              <a:t>Рассогласование в сложности содержания образовательных программ;</a:t>
            </a:r>
          </a:p>
          <a:p>
            <a:pPr>
              <a:lnSpc>
                <a:spcPct val="90000"/>
              </a:lnSpc>
            </a:pPr>
            <a:r>
              <a:rPr lang="ru-RU" sz="2400"/>
              <a:t>Неподготовленность  к восприятию усложненного содержания учебных курсов в 5-м классе;</a:t>
            </a:r>
          </a:p>
          <a:p>
            <a:pPr>
              <a:lnSpc>
                <a:spcPct val="90000"/>
              </a:lnSpc>
            </a:pPr>
            <a:r>
              <a:rPr lang="ru-RU" sz="2400"/>
              <a:t>Неспособность учеников справиться с возросшим объёмом домашнего задания;</a:t>
            </a:r>
          </a:p>
          <a:p>
            <a:pPr>
              <a:lnSpc>
                <a:spcPct val="90000"/>
              </a:lnSpc>
            </a:pPr>
            <a:r>
              <a:rPr lang="ru-RU" sz="2400"/>
              <a:t>Неспособность учеников адаптироваться к различным требованиям учителей-предметников;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55675"/>
          </a:xfrm>
          <a:solidFill>
            <a:srgbClr val="CCFFFF"/>
          </a:solidFill>
          <a:ln/>
        </p:spPr>
        <p:txBody>
          <a:bodyPr>
            <a:normAutofit fontScale="90000"/>
          </a:bodyPr>
          <a:lstStyle/>
          <a:p>
            <a:pPr algn="ctr"/>
            <a:r>
              <a:rPr lang="ru-RU" sz="4000" b="1" i="1"/>
              <a:t>Причины возникновения проблемы: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681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Непонимание учащимися учебного материала вследствие его вступления в противоречие с ранее изученным в начальной школе;</a:t>
            </a:r>
          </a:p>
          <a:p>
            <a:pPr>
              <a:lnSpc>
                <a:spcPct val="90000"/>
              </a:lnSpc>
            </a:pPr>
            <a:r>
              <a:rPr lang="ru-RU" sz="2400"/>
              <a:t>Рассогласование в сложности содержания образовательных программ;</a:t>
            </a:r>
          </a:p>
          <a:p>
            <a:pPr>
              <a:lnSpc>
                <a:spcPct val="90000"/>
              </a:lnSpc>
            </a:pPr>
            <a:r>
              <a:rPr lang="ru-RU" sz="2400"/>
              <a:t>Неподготовленность  к восприятию усложненного содержания учебных курсов в 5-м классе;</a:t>
            </a:r>
          </a:p>
          <a:p>
            <a:pPr>
              <a:lnSpc>
                <a:spcPct val="90000"/>
              </a:lnSpc>
            </a:pPr>
            <a:r>
              <a:rPr lang="ru-RU" sz="2400"/>
              <a:t>Неспособность учеников справиться с возросшим объёмом домашнего задания;</a:t>
            </a:r>
          </a:p>
          <a:p>
            <a:pPr>
              <a:lnSpc>
                <a:spcPct val="90000"/>
              </a:lnSpc>
            </a:pPr>
            <a:r>
              <a:rPr lang="ru-RU" sz="2400"/>
              <a:t>Неспособность учеников адаптироваться к различным требованиям учителей-предметников;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55675"/>
          </a:xfrm>
          <a:solidFill>
            <a:srgbClr val="CCFFFF"/>
          </a:solidFill>
          <a:ln/>
        </p:spPr>
        <p:txBody>
          <a:bodyPr>
            <a:normAutofit fontScale="90000"/>
          </a:bodyPr>
          <a:lstStyle/>
          <a:p>
            <a:pPr algn="ctr"/>
            <a:r>
              <a:rPr lang="ru-RU" sz="4000" b="1" i="1"/>
              <a:t>Причины возникновения проблемы: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CCFFFF"/>
          </a:solidFill>
        </p:spPr>
        <p:txBody>
          <a:bodyPr/>
          <a:lstStyle/>
          <a:p>
            <a:pPr algn="ctr"/>
            <a:r>
              <a:rPr lang="ru-RU" sz="4000"/>
              <a:t> </a:t>
            </a:r>
            <a:r>
              <a:rPr lang="ru-RU" sz="4000" b="1" i="1"/>
              <a:t>Главная задача начальных классов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24" y="1643050"/>
            <a:ext cx="75724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/>
              <a:t>Создание у детей младшего школьного возраста  познавательной мотивации, без которой невозможно дальнейшее успешное обучение в средней школе.</a:t>
            </a:r>
          </a:p>
          <a:p>
            <a:pPr>
              <a:lnSpc>
                <a:spcPct val="90000"/>
              </a:lnSpc>
            </a:pPr>
            <a:endParaRPr lang="ru-RU" sz="2800" b="1" dirty="0" smtClean="0"/>
          </a:p>
          <a:p>
            <a:pPr>
              <a:lnSpc>
                <a:spcPct val="90000"/>
              </a:lnSpc>
            </a:pPr>
            <a:endParaRPr lang="ru-RU" sz="2800" b="1" dirty="0" smtClean="0"/>
          </a:p>
          <a:p>
            <a:pPr>
              <a:lnSpc>
                <a:spcPct val="90000"/>
              </a:lnSpc>
            </a:pPr>
            <a:r>
              <a:rPr lang="ru-RU" sz="2800" b="1" dirty="0" smtClean="0"/>
              <a:t>Осуществление последовательной и тщательной преемственности в воспитании, обучении и развитии дошкольников, младших школьников и подростков.</a:t>
            </a:r>
            <a:endParaRPr lang="ru-RU" sz="2800" b="1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/>
              <a:t>ОСНОВНЫЕ УСЛОВИЯ ПРЕЕМСТВЕННОСТИ В УЧЕБНО-ВОСПИТАТЕЛЬНОЙ РАБОТЕ УЧИТЕЛЕЙ НАЧАЛЬНЫХ КЛАССОВ И УЧИТЕЛЕЙ-ПРЕДМЕТНИКОВ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471988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1800"/>
              <a:t>Как можно раньше определить учителей-предметников и классных руководителей будущих 5 - ов.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Посещение уроков в 4-х классах учителями-предметниками, классными руководителями -внеклассных мероприятий.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Изучение учебных программ: учитель начальных классов должен знать программу 5  класса. Учитель-предметник среднего звена может начинать работу в 5 классе, только изучив программу начальной школы, чтобы правильно организовать повторение материала, изученного в начальной школе и разработать систему мер по дальнейшему  формированию новых учебных знаний и умений.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Единство и преемственность учебных требований в начальной и средней школе. Чтобы избежать резкого снижения, успеваемости учителям среднего звена в </a:t>
            </a:r>
            <a:r>
              <a:rPr lang="en-US" sz="1800"/>
              <a:t>I</a:t>
            </a:r>
            <a:r>
              <a:rPr lang="ru-RU" sz="1800"/>
              <a:t> четверти надо оценивать учебную деятельность пятиклассников по критериям оценок начальной школы. В 1 четверти не ставить «2». 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Проведение срезовых работ в 4-х классах в присутствии учителей среднего звена и совместный анализ проведенных работ.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602</Words>
  <Application>Microsoft Office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Преемственность как важный фактор успешности и сохранения здоровья  </vt:lpstr>
      <vt:lpstr>Адаптация </vt:lpstr>
      <vt:lpstr>Причины происхождения  кризиса </vt:lpstr>
      <vt:lpstr>Состояние детей </vt:lpstr>
      <vt:lpstr>Причины возникновения проблемы:</vt:lpstr>
      <vt:lpstr>Причины возникновения проблемы:</vt:lpstr>
      <vt:lpstr>Причины возникновения проблемы:</vt:lpstr>
      <vt:lpstr> Главная задача начальных классов</vt:lpstr>
      <vt:lpstr>ОСНОВНЫЕ УСЛОВИЯ ПРЕЕМСТВЕННОСТИ В УЧЕБНО-ВОСПИТАТЕЛЬНОЙ РАБОТЕ УЧИТЕЛЕЙ НАЧАЛЬНЫХ КЛАССОВ И УЧИТЕЛЕЙ-ПРЕДМЕТНИКОВ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Преемственность как важный фактор успешности и сохранения здоровья  </dc:title>
  <dc:creator>Zver</dc:creator>
  <cp:lastModifiedBy>Zver</cp:lastModifiedBy>
  <cp:revision>3</cp:revision>
  <dcterms:created xsi:type="dcterms:W3CDTF">2010-11-06T19:33:08Z</dcterms:created>
  <dcterms:modified xsi:type="dcterms:W3CDTF">2010-11-06T20:01:16Z</dcterms:modified>
</cp:coreProperties>
</file>