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70" r:id="rId12"/>
    <p:sldId id="272" r:id="rId13"/>
    <p:sldId id="271" r:id="rId14"/>
    <p:sldId id="269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1201-683E-4D04-8B29-28C0D537D61B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08D8-A890-4758-98A5-9DD0D9403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98357-FF7B-4679-80A0-9DA27B579448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D41E-FD77-42EA-973F-C363AFAC0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F8EB-23B9-490E-B0CA-AF4BAF34DC0A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85108-A4DF-43D1-8347-FF959C2F2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40BB-ECA9-403F-9FD6-091ED9A9BA70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F31D-36A4-4446-9269-2546A90E2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40AF-D14C-4F79-B01C-091BD2643CAD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655A-4E75-42A8-BBD8-7ACADAC56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618F2-AF91-4C3A-84A4-6C70702D9485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43D1-9E9B-4FD0-A2B2-BABD0A3E7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96C5-B4D4-4A8A-B171-33979519FE78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E52F6-7F8D-4495-888D-4FCD13CFE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54B98-2582-4ECC-852B-9A3919278912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4D09-E715-4643-9618-FFF09CC57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4088-3994-4098-9790-238B3E53F3AD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8E025-46CC-4FF8-9D26-94248CB33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171B1-6A1B-4782-815A-BC518C185A63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EE77-7CEA-4908-9AE3-E48E79E2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BBCD-D6FE-4C50-9CBE-91B865971F96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B834C-441B-4F6B-98DF-7F88DAE75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47470E-FF8E-4D47-8E68-815D7D5E7012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CC26FF-5A55-47B3-929C-A44968D9E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9" r:id="rId2"/>
    <p:sldLayoutId id="2147483841" r:id="rId3"/>
    <p:sldLayoutId id="2147483838" r:id="rId4"/>
    <p:sldLayoutId id="2147483837" r:id="rId5"/>
    <p:sldLayoutId id="2147483836" r:id="rId6"/>
    <p:sldLayoutId id="2147483842" r:id="rId7"/>
    <p:sldLayoutId id="2147483843" r:id="rId8"/>
    <p:sldLayoutId id="2147483844" r:id="rId9"/>
    <p:sldLayoutId id="2147483835" r:id="rId10"/>
    <p:sldLayoutId id="21474838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ch.givitca.ru/2010/04/26/verbalizm-ili-deti-govoruny.htm" TargetMode="External"/><Relationship Id="rId2" Type="http://schemas.openxmlformats.org/officeDocument/2006/relationships/hyperlink" Target="http://psysluzba.ru/?p=640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iki.myword.ru/index.ph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r>
              <a:rPr lang="ru-RU" smtClean="0"/>
              <a:t>Синдром «Вербализм»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90563" y="1773238"/>
            <a:ext cx="7772400" cy="2214562"/>
          </a:xfrm>
        </p:spPr>
        <p:txBody>
          <a:bodyPr/>
          <a:lstStyle/>
          <a:p>
            <a:pPr marL="457200">
              <a:lnSpc>
                <a:spcPct val="115000"/>
              </a:lnSpc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 ребенком необходимо заниматься рисованием, лепкой и другими «детскими» занятиями на доступном ему уровне;</a:t>
            </a:r>
            <a:b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нужно ограничивать речевой поток и стимулировать продуктивную деятельность. </a:t>
            </a:r>
            <a:r>
              <a:rPr lang="ru-RU" sz="280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800" smtClean="0">
              <a:solidFill>
                <a:srgbClr val="002060"/>
              </a:solidFill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1366838" y="476250"/>
            <a:ext cx="6418262" cy="190023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sz="400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Родителям следует помнить, что:</a:t>
            </a:r>
            <a:endParaRPr lang="ru-RU" sz="4000" smtClean="0">
              <a:solidFill>
                <a:srgbClr val="7030A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3338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375150"/>
            <a:ext cx="2524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357688"/>
            <a:ext cx="2628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981075"/>
            <a:ext cx="7408862" cy="5145088"/>
          </a:xfrm>
        </p:spPr>
        <p:txBody>
          <a:bodyPr/>
          <a:lstStyle/>
          <a:p>
            <a:pPr algn="ctr">
              <a:buFont typeface="Symbol" pitchFamily="18" charset="2"/>
              <a:buNone/>
            </a:pPr>
            <a:r>
              <a:rPr lang="ru-RU" sz="2800" b="1" smtClean="0"/>
              <a:t>Коррекция Вербализма представляет собой очень серьезную психологическую проблему, поскольку требует восполнения глубоких и многочисленных пробелов в психическом развитии ребенка.</a:t>
            </a:r>
          </a:p>
        </p:txBody>
      </p:sp>
      <p:pic>
        <p:nvPicPr>
          <p:cNvPr id="33796" name="Picture 2" descr="http://go1.imgsmail.ru/imgpreview?key=http%3A//apruo.ru/images/stories/demo/rokbox/konspekt-fizkulturnogo-zanyatiya-po-russkoy-narodnoy-skazke.jpg&amp;mb=imgdb_preview_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57563"/>
            <a:ext cx="36433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 descr="F:\Images\My photos\Фото-04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357563"/>
            <a:ext cx="4310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908050"/>
            <a:ext cx="7408862" cy="525145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4100" b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ЛЕПИТЕ  И  РИСУЙТЕ</a:t>
            </a:r>
          </a:p>
          <a:p>
            <a:pPr algn="ctr">
              <a:buFont typeface="Symbol" pitchFamily="18" charset="2"/>
              <a:buNone/>
            </a:pPr>
            <a:endParaRPr lang="ru-RU" smtClean="0"/>
          </a:p>
        </p:txBody>
      </p:sp>
      <p:pic>
        <p:nvPicPr>
          <p:cNvPr id="35844" name="Picture 2" descr="http://tkalez.com/wp-content/uploads/2012/07/Ez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60575"/>
            <a:ext cx="41862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4" descr="это мы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060575"/>
            <a:ext cx="37814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412875"/>
            <a:ext cx="7408862" cy="4713288"/>
          </a:xfrm>
        </p:spPr>
        <p:txBody>
          <a:bodyPr/>
          <a:lstStyle/>
          <a:p>
            <a:pPr algn="ctr">
              <a:buFont typeface="Symbol" pitchFamily="18" charset="2"/>
              <a:buNone/>
            </a:pPr>
            <a:r>
              <a:rPr lang="ru-RU" sz="4800" b="1" smtClean="0">
                <a:solidFill>
                  <a:srgbClr val="03495C"/>
                </a:solidFill>
              </a:rPr>
              <a:t>Вербализм отрывает не только слова от дела,</a:t>
            </a:r>
          </a:p>
          <a:p>
            <a:pPr algn="ctr">
              <a:buFont typeface="Symbol" pitchFamily="18" charset="2"/>
              <a:buNone/>
            </a:pPr>
            <a:r>
              <a:rPr lang="ru-RU" sz="4800" b="1" smtClean="0">
                <a:solidFill>
                  <a:srgbClr val="03495C"/>
                </a:solidFill>
              </a:rPr>
              <a:t>но и речь от мышления.</a:t>
            </a:r>
          </a:p>
          <a:p>
            <a:endParaRPr lang="ru-RU" sz="4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Список литературы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557338"/>
            <a:ext cx="7408862" cy="4568825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Е.И. Морзова «Проблемные дети и дети-сироты»</a:t>
            </a:r>
          </a:p>
          <a:p>
            <a:pPr>
              <a:buFont typeface="Symbol" pitchFamily="18" charset="2"/>
              <a:buNone/>
            </a:pPr>
            <a:r>
              <a:rPr lang="en-US" sz="2800" smtClean="0">
                <a:solidFill>
                  <a:srgbClr val="FFFF00"/>
                </a:solidFill>
                <a:hlinkClick r:id="rId2"/>
              </a:rPr>
              <a:t>http://psysluzba.ru/?p=640</a:t>
            </a:r>
            <a:r>
              <a:rPr lang="ru-RU" sz="2800" smtClean="0">
                <a:solidFill>
                  <a:srgbClr val="FFFF00"/>
                </a:solidFill>
              </a:rPr>
              <a:t> </a:t>
            </a:r>
            <a:endParaRPr lang="ru-RU" sz="2800" smtClean="0">
              <a:solidFill>
                <a:srgbClr val="FFFF00"/>
              </a:solidFill>
              <a:latin typeface="Arial" charset="0"/>
            </a:endParaRPr>
          </a:p>
          <a:p>
            <a:pPr>
              <a:buFont typeface="Symbol" pitchFamily="18" charset="2"/>
              <a:buNone/>
            </a:pPr>
            <a:r>
              <a:rPr lang="en-US" smtClean="0">
                <a:solidFill>
                  <a:srgbClr val="FFFF00"/>
                </a:solidFill>
                <a:hlinkClick r:id="rId3"/>
              </a:rPr>
              <a:t>http://inch.givitca.ru/2010/04/26/verbalizm-ili-deti-govoruny.htm</a:t>
            </a:r>
            <a:endParaRPr lang="ru-RU" smtClean="0">
              <a:solidFill>
                <a:srgbClr val="FFFF00"/>
              </a:solidFill>
            </a:endParaRPr>
          </a:p>
          <a:p>
            <a:pPr>
              <a:buFont typeface="Wingdings 3" pitchFamily="18" charset="2"/>
              <a:buChar char=""/>
            </a:pPr>
            <a:r>
              <a:rPr lang="en-US" smtClean="0">
                <a:solidFill>
                  <a:srgbClr val="FFFF00"/>
                </a:solidFill>
                <a:hlinkClick r:id="rId4"/>
              </a:rPr>
              <a:t>http://wiki.myword.ru/index.php</a:t>
            </a:r>
            <a:r>
              <a:rPr lang="ru-RU" smtClean="0">
                <a:solidFill>
                  <a:srgbClr val="FFFF00"/>
                </a:solidFill>
              </a:rPr>
              <a:t>/Вербализм</a:t>
            </a:r>
          </a:p>
          <a:p>
            <a:pPr>
              <a:buFont typeface="Wingdings 3" pitchFamily="18" charset="2"/>
              <a:buChar char=""/>
            </a:pPr>
            <a:r>
              <a:rPr lang="en-US" smtClean="0">
                <a:solidFill>
                  <a:srgbClr val="FFFF00"/>
                </a:solidFill>
                <a:hlinkClick r:id="rId2"/>
              </a:rPr>
              <a:t>http://psysluzba.ru/?p=640</a:t>
            </a:r>
            <a:r>
              <a:rPr lang="ru-RU" smtClean="0">
                <a:solidFill>
                  <a:srgbClr val="FFFF00"/>
                </a:solidFill>
              </a:rPr>
              <a:t> </a:t>
            </a:r>
          </a:p>
          <a:p>
            <a:pPr>
              <a:buFont typeface="Wingdings 3" pitchFamily="18" charset="2"/>
              <a:buChar char=""/>
            </a:pPr>
            <a:endParaRPr lang="ru-RU" smtClean="0">
              <a:solidFill>
                <a:srgbClr val="FFFF00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39750" y="2924175"/>
            <a:ext cx="8229600" cy="1254125"/>
          </a:xfrm>
        </p:spPr>
        <p:txBody>
          <a:bodyPr/>
          <a:lstStyle/>
          <a:p>
            <a:r>
              <a:rPr lang="ru-RU" smtClean="0">
                <a:solidFill>
                  <a:srgbClr val="00B0F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2349500"/>
            <a:ext cx="5111750" cy="4103688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dirty="0" smtClean="0"/>
              <a:t>(лат</a:t>
            </a:r>
            <a:r>
              <a:rPr lang="ru-RU" sz="2800" b="1" dirty="0"/>
              <a:t>. </a:t>
            </a:r>
            <a:r>
              <a:rPr lang="ru-RU" sz="2800" b="1" dirty="0" err="1"/>
              <a:t>verbalis</a:t>
            </a:r>
            <a:r>
              <a:rPr lang="ru-RU" sz="2800" b="1" dirty="0"/>
              <a:t> — словесный) — психологический синдром, складывающийся в дошкольном возрасте и характеризующийся резким преобладанием развития вербальной сферы (устной, а иногда и письменной речи, словесной памяти) над другими сторонами психического развития ребенка</a:t>
            </a:r>
            <a:r>
              <a:rPr lang="ru-RU" dirty="0"/>
              <a:t>. </a:t>
            </a:r>
          </a:p>
        </p:txBody>
      </p:sp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66900"/>
          </a:xfrm>
        </p:spPr>
        <p:txBody>
          <a:bodyPr/>
          <a:lstStyle/>
          <a:p>
            <a:r>
              <a:rPr lang="ru-RU" smtClean="0">
                <a:latin typeface="Arial Black" pitchFamily="34" charset="0"/>
              </a:rPr>
              <a:t>Вербализм - это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205038"/>
            <a:ext cx="28082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437063"/>
            <a:ext cx="317341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1"/>
          <p:cNvSpPr>
            <a:spLocks noGrp="1"/>
          </p:cNvSpPr>
          <p:nvPr>
            <p:ph idx="1"/>
          </p:nvPr>
        </p:nvSpPr>
        <p:spPr>
          <a:xfrm>
            <a:off x="684213" y="2492375"/>
            <a:ext cx="7408862" cy="25527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smtClean="0"/>
              <a:t> </a:t>
            </a:r>
            <a:r>
              <a:rPr lang="ru-RU" sz="3200" b="1" smtClean="0">
                <a:latin typeface="Arial Black" pitchFamily="34" charset="0"/>
                <a:cs typeface="Aharoni" pitchFamily="2" charset="-79"/>
              </a:rPr>
              <a:t>умственная отсталость;</a:t>
            </a:r>
          </a:p>
          <a:p>
            <a:pPr>
              <a:buFont typeface="Wingdings" pitchFamily="2" charset="2"/>
              <a:buChar char="v"/>
            </a:pPr>
            <a:r>
              <a:rPr lang="ru-RU" sz="3200" b="1" smtClean="0">
                <a:latin typeface="Arial Black" pitchFamily="34" charset="0"/>
                <a:cs typeface="Aharoni" pitchFamily="2" charset="-79"/>
              </a:rPr>
              <a:t> задержка психического развития;</a:t>
            </a:r>
          </a:p>
          <a:p>
            <a:pPr>
              <a:buFont typeface="Wingdings" pitchFamily="2" charset="2"/>
              <a:buChar char="v"/>
            </a:pPr>
            <a:r>
              <a:rPr lang="ru-RU" sz="3200" b="1" smtClean="0">
                <a:latin typeface="Arial Black" pitchFamily="34" charset="0"/>
                <a:cs typeface="Aharoni" pitchFamily="2" charset="-79"/>
              </a:rPr>
              <a:t> детский аутизм.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2082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Распространенные предпосылки возникновения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вербализма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:</a:t>
            </a:r>
            <a:endParaRPr lang="ru-RU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1"/>
          </p:nvPr>
        </p:nvSpPr>
        <p:spPr>
          <a:xfrm>
            <a:off x="0" y="2420938"/>
            <a:ext cx="6615113" cy="37052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 </a:t>
            </a:r>
            <a:r>
              <a:rPr lang="ru-RU" sz="2800" b="1" dirty="0" smtClean="0">
                <a:latin typeface="Arial Black" pitchFamily="34" charset="0"/>
              </a:rPr>
              <a:t>в частности, в тех случаях, когда родители пытаются воспитывать «вундеркинда»;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Arial Black" pitchFamily="34" charset="0"/>
              </a:rPr>
              <a:t> самооценка у ребенка завышена, так же повышен уровень </a:t>
            </a:r>
            <a:r>
              <a:rPr lang="ru-RU" sz="2800" b="1" dirty="0" err="1" smtClean="0">
                <a:latin typeface="Arial Black" pitchFamily="34" charset="0"/>
              </a:rPr>
              <a:t>демостративности</a:t>
            </a:r>
            <a:r>
              <a:rPr lang="ru-RU" sz="2800" b="1" dirty="0" smtClean="0">
                <a:latin typeface="Arial Black" pitchFamily="34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Arial Black" pitchFamily="34" charset="0"/>
              </a:rPr>
              <a:t> общение со сверстниками нарушается из-за отсутствия общих интересов.</a:t>
            </a: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8716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Вербализм нередко встречается у детей с сохранным интеллектом: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371850"/>
            <a:ext cx="266541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563" y="2463800"/>
            <a:ext cx="7194550" cy="1524000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sz="2500" smtClean="0"/>
              <a:t> </a:t>
            </a:r>
            <a:r>
              <a:rPr lang="ru-RU" sz="2400" b="1" smtClean="0">
                <a:solidFill>
                  <a:srgbClr val="7030A0"/>
                </a:solidFill>
              </a:rPr>
              <a:t>в поощрении и поддержании вербальной активности :</a:t>
            </a:r>
            <a:br>
              <a:rPr lang="ru-RU" sz="2400" b="1" smtClean="0">
                <a:solidFill>
                  <a:srgbClr val="7030A0"/>
                </a:solidFill>
              </a:rPr>
            </a:br>
            <a:r>
              <a:rPr lang="ru-RU" sz="2400" b="1" smtClean="0">
                <a:solidFill>
                  <a:srgbClr val="7030A0"/>
                </a:solidFill>
              </a:rPr>
              <a:t>       - бойкая речь;</a:t>
            </a:r>
            <a:br>
              <a:rPr lang="ru-RU" sz="2400" b="1" smtClean="0">
                <a:solidFill>
                  <a:srgbClr val="7030A0"/>
                </a:solidFill>
              </a:rPr>
            </a:br>
            <a:r>
              <a:rPr lang="ru-RU" sz="2400" b="1" smtClean="0">
                <a:solidFill>
                  <a:srgbClr val="7030A0"/>
                </a:solidFill>
              </a:rPr>
              <a:t>       -  уверенные ответы на вопросы;</a:t>
            </a:r>
            <a:br>
              <a:rPr lang="ru-RU" sz="2400" b="1" smtClean="0">
                <a:solidFill>
                  <a:srgbClr val="7030A0"/>
                </a:solidFill>
              </a:rPr>
            </a:br>
            <a:r>
              <a:rPr lang="ru-RU" sz="2400" b="1" smtClean="0">
                <a:solidFill>
                  <a:srgbClr val="7030A0"/>
                </a:solidFill>
              </a:rPr>
              <a:t>       - привлекают повышенное внимание взрослых (которые  высоко оценивают эти достижения)</a:t>
            </a: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1331913" y="1412875"/>
            <a:ext cx="6418262" cy="1344613"/>
          </a:xfrm>
        </p:spPr>
        <p:txBody>
          <a:bodyPr>
            <a:normAutofit fontScale="92500"/>
          </a:bodyPr>
          <a:lstStyle/>
          <a:p>
            <a:r>
              <a:rPr lang="ru-RU" sz="4000" smtClean="0">
                <a:solidFill>
                  <a:srgbClr val="002060"/>
                </a:solidFill>
                <a:latin typeface="Arial Black" pitchFamily="34" charset="0"/>
              </a:rPr>
              <a:t>Реакция социального окружения состоит:</a:t>
            </a:r>
          </a:p>
          <a:p>
            <a:endParaRPr lang="ru-RU" sz="400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724400"/>
            <a:ext cx="24765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439863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Схема развития вербализма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2708275"/>
            <a:ext cx="2014537" cy="2881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chemeClr val="tx1"/>
                </a:solidFill>
                <a:cs typeface="Arial" charset="0"/>
              </a:rPr>
              <a:t>Психологический профиль : преобладание</a:t>
            </a:r>
            <a:r>
              <a:rPr lang="ru-RU" sz="200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2000">
                <a:solidFill>
                  <a:schemeClr val="tx1"/>
                </a:solidFill>
                <a:cs typeface="Arial" charset="0"/>
              </a:rPr>
              <a:t>вербальной сферы; недоразвитие остальных психических процессов</a:t>
            </a:r>
            <a:r>
              <a:rPr lang="ru-RU" sz="200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8038" y="2708275"/>
            <a:ext cx="2376487" cy="2881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chemeClr val="tx1"/>
                </a:solidFill>
                <a:cs typeface="Arial" charset="0"/>
              </a:rPr>
              <a:t>Особенности деятельности: преобладание вербальной активности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16688" y="2708275"/>
            <a:ext cx="2232025" cy="2881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chemeClr val="tx1"/>
                </a:solidFill>
                <a:cs typeface="Arial" charset="0"/>
              </a:rPr>
              <a:t>Реакция окружения: поощрение вербальной активности</a:t>
            </a:r>
          </a:p>
        </p:txBody>
      </p:sp>
      <p:cxnSp>
        <p:nvCxnSpPr>
          <p:cNvPr id="7" name="Прямая со стрелкой 6"/>
          <p:cNvCxnSpPr>
            <a:cxnSpLocks noChangeShapeType="1"/>
            <a:endCxn id="4" idx="1"/>
          </p:cNvCxnSpPr>
          <p:nvPr/>
        </p:nvCxnSpPr>
        <p:spPr bwMode="auto">
          <a:xfrm>
            <a:off x="2484438" y="3970338"/>
            <a:ext cx="855662" cy="179387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9" name="Прямая со стрелкой 8"/>
          <p:cNvCxnSpPr>
            <a:stCxn id="4" idx="3"/>
            <a:endCxn id="5" idx="1"/>
          </p:cNvCxnSpPr>
          <p:nvPr/>
        </p:nvCxnSpPr>
        <p:spPr>
          <a:xfrm>
            <a:off x="5732463" y="4149725"/>
            <a:ext cx="7762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90650" y="6092825"/>
            <a:ext cx="6270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2"/>
          </p:cNvCxnSpPr>
          <p:nvPr/>
        </p:nvCxnSpPr>
        <p:spPr>
          <a:xfrm flipV="1">
            <a:off x="7632700" y="5597525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3" idx="2"/>
          </p:cNvCxnSpPr>
          <p:nvPr/>
        </p:nvCxnSpPr>
        <p:spPr>
          <a:xfrm flipV="1">
            <a:off x="1476375" y="5597525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900113" y="908050"/>
            <a:ext cx="7408862" cy="525145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2200" smtClean="0"/>
              <a:t>Акцент делать на развитие координации движений (подвижные или сюжетные игры) </a:t>
            </a:r>
            <a:endParaRPr lang="ru-RU" sz="2200" smtClean="0">
              <a:solidFill>
                <a:srgbClr val="0070C0"/>
              </a:solidFill>
            </a:endParaRPr>
          </a:p>
          <a:p>
            <a:endParaRPr lang="ru-RU" smtClean="0"/>
          </a:p>
        </p:txBody>
      </p:sp>
      <p:pic>
        <p:nvPicPr>
          <p:cNvPr id="30724" name="Picture 2" descr="http://el-mikheeva.ru/wp-content/uploads/2012/07/pd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49500"/>
            <a:ext cx="3852863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http://www.maaam.ru/upload/blogs/4ed87dffc6ab9b0b5bb0c81639318380.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276475"/>
            <a:ext cx="45720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700213"/>
            <a:ext cx="5040312" cy="4752975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675"/>
              </a:spcAft>
            </a:pPr>
            <a:r>
              <a:rPr lang="ru-RU" sz="180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1</a:t>
            </a:r>
            <a:r>
              <a:rPr lang="ru-RU" sz="160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. Согласно Векслеру вербальный интеллект сильнее связан с уровнем учебной успеваемости, чем невербальный.</a:t>
            </a:r>
            <a:br>
              <a:rPr lang="ru-RU" sz="160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2. Развитие отдельных составляющих структуры интеллекта обусловливает успешность изучения учащимися тех или иных учебных предметов.</a:t>
            </a:r>
            <a:br>
              <a:rPr lang="ru-RU" sz="160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3. Вербальный интеллект определяет успешность учения по всем предметам и, в первую очередь гуманитарным (язык, литература, история и т.п.).</a:t>
            </a:r>
            <a:br>
              <a:rPr lang="ru-RU" sz="160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4. Чтобы успешно обучаться естественнонаучным дисциплинам, нужен высокий уровень развития пространственного и вербального интеллекта ( то есть гуманитарные дисциплины, связанные с чувство языка, речи).</a:t>
            </a:r>
            <a:br>
              <a:rPr lang="ru-RU" sz="160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80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80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80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 </a:t>
            </a:r>
            <a:br>
              <a:rPr lang="ru-RU" sz="180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800" smtClean="0">
                <a:latin typeface="Calibri" pitchFamily="34" charset="0"/>
              </a:rPr>
              <a:t/>
            </a:r>
            <a:br>
              <a:rPr lang="ru-RU" sz="1800" smtClean="0">
                <a:latin typeface="Calibri" pitchFamily="34" charset="0"/>
              </a:rPr>
            </a:br>
            <a:endParaRPr lang="ru-RU" sz="1800" smtClean="0">
              <a:cs typeface="Aharoni" pitchFamily="2" charset="-79"/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179388" y="404813"/>
            <a:ext cx="8424862" cy="2303462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Связь вербальных способностей с успеваемостью:</a:t>
            </a:r>
            <a:endParaRPr lang="ru-RU" sz="3200" smtClean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Aharoni" pitchFamily="2" charset="-79"/>
            </a:endParaRPr>
          </a:p>
          <a:p>
            <a:endParaRPr lang="ru-RU" sz="4000" smtClean="0">
              <a:cs typeface="Aharoni" pitchFamily="2" charset="-79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773238"/>
            <a:ext cx="29511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076700"/>
            <a:ext cx="2951163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989138"/>
            <a:ext cx="4319588" cy="417671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заполнить эти «пустоты» в детском развитии.</a:t>
            </a:r>
            <a:b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родителям предстоит самим сделать выбор: работать «на школу» или «на ребенка».</a:t>
            </a:r>
            <a:b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Занимаясь с говоруном, приходится все время тормозить его речевой поток и стимулировать продуктивную деятельность.</a:t>
            </a:r>
            <a:b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002060"/>
              </a:solidFill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1366838" y="333375"/>
            <a:ext cx="6418262" cy="1727200"/>
          </a:xfrm>
        </p:spPr>
        <p:txBody>
          <a:bodyPr>
            <a:normAutofit fontScale="92500"/>
          </a:bodyPr>
          <a:lstStyle/>
          <a:p>
            <a:r>
              <a:rPr lang="ru-RU" sz="4000" smtClean="0">
                <a:solidFill>
                  <a:srgbClr val="7030A0"/>
                </a:solidFill>
                <a:latin typeface="Arial Black" pitchFamily="34" charset="0"/>
              </a:rPr>
              <a:t>Коррекционное воздействие и советы:</a:t>
            </a:r>
          </a:p>
        </p:txBody>
      </p:sp>
      <p:pic>
        <p:nvPicPr>
          <p:cNvPr id="2048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276475"/>
            <a:ext cx="40322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1057</TotalTime>
  <Words>285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Синдром «Вербализм»</vt:lpstr>
      <vt:lpstr>Вербализм - это</vt:lpstr>
      <vt:lpstr>Распространенные предпосылки возникновения вербализма:</vt:lpstr>
      <vt:lpstr>Вербализм нередко встречается у детей с сохранным интеллектом:</vt:lpstr>
      <vt:lpstr> в поощрении и поддержании вербальной активности :        - бойкая речь;        -  уверенные ответы на вопросы;        - привлекают повышенное внимание взрослых (которые  высоко оценивают эти достижения)</vt:lpstr>
      <vt:lpstr>Схема развития вербализма</vt:lpstr>
      <vt:lpstr>Презентация PowerPoint</vt:lpstr>
      <vt:lpstr>1. Согласно Векслеру вербальный интеллект сильнее связан с уровнем учебной успеваемости, чем невербальный. 2. Развитие отдельных составляющих структуры интеллекта обусловливает успешность изучения учащимися тех или иных учебных предметов. 3. Вербальный интеллект определяет успешность учения по всем предметам и, в первую очередь гуманитарным (язык, литература, история и т.п.). 4. Чтобы успешно обучаться естественнонаучным дисциплинам, нужен высокий уровень развития пространственного и вербального интеллекта ( то есть гуманитарные дисциплины, связанные с чувство языка, речи).         </vt:lpstr>
      <vt:lpstr>1. необходимо заполнить эти «пустоты» в детском развитии. 2. родителям предстоит самим сделать выбор: работать «на школу» или «на ребенка». 3. Занимаясь с говоруном, приходится все время тормозить его речевой поток и стимулировать продуктивную деятельность.  </vt:lpstr>
      <vt:lpstr>• с ребенком необходимо заниматься рисованием, лепкой и другими «детскими» занятиями на доступном ему уровне; • нужно ограничивать речевой поток и стимулировать продуктивную деятельность.  </vt:lpstr>
      <vt:lpstr>Презентация PowerPoint</vt:lpstr>
      <vt:lpstr>Презентация PowerPoint</vt:lpstr>
      <vt:lpstr>Презентация PowerPoint</vt:lpstr>
      <vt:lpstr>Список литературы</vt:lpstr>
      <vt:lpstr>Спасибо за внимание!</vt:lpstr>
    </vt:vector>
  </TitlesOfParts>
  <Company>KGPI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генетики</dc:title>
  <dc:creator>студент</dc:creator>
  <cp:lastModifiedBy>Света</cp:lastModifiedBy>
  <cp:revision>69</cp:revision>
  <dcterms:created xsi:type="dcterms:W3CDTF">2013-04-06T09:43:45Z</dcterms:created>
  <dcterms:modified xsi:type="dcterms:W3CDTF">2014-01-14T18:51:42Z</dcterms:modified>
</cp:coreProperties>
</file>