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C1BFE4-BE45-456C-B6DF-DDFA11EB1334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1454A5-2E84-4540-95EE-C59EEBB29CC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980728"/>
            <a:ext cx="6400800" cy="2286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Тест</a:t>
            </a:r>
            <a:r>
              <a:rPr lang="ru-RU" sz="6600" b="1" dirty="0" smtClean="0">
                <a:solidFill>
                  <a:srgbClr val="C00000"/>
                </a:solidFill>
              </a:rPr>
              <a:t/>
            </a:r>
            <a:br>
              <a:rPr lang="ru-RU" sz="66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Имя существительное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411760" y="3356992"/>
            <a:ext cx="6400800" cy="230425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chemeClr val="tx1"/>
                </a:solidFill>
              </a:rPr>
              <a:t>Учитель начальных классов</a:t>
            </a:r>
          </a:p>
          <a:p>
            <a:pPr lvl="0" algn="r"/>
            <a:r>
              <a:rPr lang="ru-RU" sz="2800" b="1" dirty="0">
                <a:solidFill>
                  <a:prstClr val="black"/>
                </a:solidFill>
              </a:rPr>
              <a:t>МБОУ СОШ № 43 с углубленным изучением отдельных предметов </a:t>
            </a:r>
          </a:p>
          <a:p>
            <a:pPr lvl="0" algn="r"/>
            <a:r>
              <a:rPr lang="ru-RU" sz="2800" b="1" dirty="0">
                <a:solidFill>
                  <a:prstClr val="black"/>
                </a:solidFill>
              </a:rPr>
              <a:t>г. Екатеринбурга</a:t>
            </a:r>
          </a:p>
          <a:p>
            <a:pPr algn="r"/>
            <a:r>
              <a:rPr lang="ru-RU" sz="2800" b="1" dirty="0">
                <a:solidFill>
                  <a:schemeClr val="tx1"/>
                </a:solidFill>
              </a:rPr>
              <a:t>Лукашина Ольга Владимировна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4309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71184" cy="180020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</a:rPr>
              <a:t>9. Обведи </a:t>
            </a:r>
            <a:r>
              <a:rPr lang="ru-RU" sz="3600" b="1" dirty="0">
                <a:solidFill>
                  <a:srgbClr val="002060"/>
                </a:solidFill>
              </a:rPr>
              <a:t>номер словосочетания, в котором есть имя существительное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1-го склонения </a:t>
            </a:r>
            <a:r>
              <a:rPr lang="ru-RU" sz="3600" b="1" dirty="0">
                <a:solidFill>
                  <a:srgbClr val="002060"/>
                </a:solidFill>
              </a:rPr>
              <a:t>в </a:t>
            </a:r>
            <a:r>
              <a:rPr lang="ru-RU" sz="3600" b="1" dirty="0">
                <a:solidFill>
                  <a:srgbClr val="C00000"/>
                </a:solidFill>
              </a:rPr>
              <a:t>единственном числе, в предложном падеже.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852936"/>
            <a:ext cx="7571184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А) </a:t>
            </a:r>
            <a:r>
              <a:rPr lang="ru-RU" sz="4000" b="1" dirty="0"/>
              <a:t>прижался к земле</a:t>
            </a:r>
          </a:p>
          <a:p>
            <a:pPr marL="0" indent="0">
              <a:buNone/>
            </a:pPr>
            <a:r>
              <a:rPr lang="ru-RU" sz="4000" b="1" dirty="0" smtClean="0"/>
              <a:t>Б) </a:t>
            </a:r>
            <a:r>
              <a:rPr lang="ru-RU" sz="4000" b="1" dirty="0"/>
              <a:t>думать о дочке</a:t>
            </a:r>
          </a:p>
          <a:p>
            <a:pPr marL="0" indent="0">
              <a:buNone/>
            </a:pPr>
            <a:r>
              <a:rPr lang="ru-RU" sz="4000" b="1" dirty="0" smtClean="0"/>
              <a:t>В) </a:t>
            </a:r>
            <a:r>
              <a:rPr lang="ru-RU" sz="4000" b="1" dirty="0"/>
              <a:t>защищать от ветра</a:t>
            </a:r>
          </a:p>
          <a:p>
            <a:pPr marL="0" indent="0">
              <a:buNone/>
            </a:pPr>
            <a:r>
              <a:rPr lang="ru-RU" sz="4000" b="1" dirty="0" smtClean="0"/>
              <a:t>Г) </a:t>
            </a:r>
            <a:r>
              <a:rPr lang="ru-RU" sz="4000" b="1" dirty="0"/>
              <a:t>подбежал к лошади</a:t>
            </a:r>
          </a:p>
        </p:txBody>
      </p:sp>
    </p:spTree>
    <p:extLst>
      <p:ext uri="{BB962C8B-B14F-4D97-AF65-F5344CB8AC3E}">
        <p14:creationId xmlns:p14="http://schemas.microsoft.com/office/powerpoint/2010/main" val="31281365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10. Обведи номер ряда, в котором все слова – это имена существительные 2-го склонения: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04864"/>
            <a:ext cx="7571184" cy="39212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b="1" dirty="0" smtClean="0"/>
              <a:t>А) сирень, картофель, муравей, окно</a:t>
            </a:r>
          </a:p>
          <a:p>
            <a:pPr marL="0" indent="0">
              <a:buNone/>
            </a:pPr>
            <a:r>
              <a:rPr lang="ru-RU" sz="4000" b="1" dirty="0" smtClean="0"/>
              <a:t>Б) иней, офицер, медаль, карась</a:t>
            </a:r>
          </a:p>
          <a:p>
            <a:pPr marL="0" indent="0">
              <a:buNone/>
            </a:pPr>
            <a:r>
              <a:rPr lang="ru-RU" sz="4000" b="1" dirty="0" smtClean="0"/>
              <a:t>В) тополь, облако, помидор, конь</a:t>
            </a:r>
          </a:p>
          <a:p>
            <a:pPr marL="0" indent="0">
              <a:buNone/>
            </a:pPr>
            <a:r>
              <a:rPr lang="ru-RU" sz="4000" b="1" dirty="0" smtClean="0"/>
              <a:t>Г) мальчишка, Егор, дождь, торт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009088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Самопроверка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Ключ к тесту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7427168" cy="57606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4200" b="1" dirty="0" smtClean="0"/>
              <a:t> А</a:t>
            </a:r>
          </a:p>
          <a:p>
            <a:pPr marL="514350" indent="-514350">
              <a:buAutoNum type="arabicPeriod"/>
            </a:pPr>
            <a:r>
              <a:rPr lang="ru-RU" sz="4200" b="1" dirty="0" smtClean="0"/>
              <a:t> Б</a:t>
            </a:r>
          </a:p>
          <a:p>
            <a:pPr marL="514350" indent="-514350">
              <a:buAutoNum type="arabicPeriod"/>
            </a:pPr>
            <a:r>
              <a:rPr lang="ru-RU" sz="4200" b="1" dirty="0" smtClean="0"/>
              <a:t> В</a:t>
            </a:r>
          </a:p>
          <a:p>
            <a:pPr marL="514350" indent="-514350">
              <a:buAutoNum type="arabicPeriod"/>
            </a:pPr>
            <a:r>
              <a:rPr lang="ru-RU" sz="4200" b="1" dirty="0" smtClean="0"/>
              <a:t> Д</a:t>
            </a:r>
          </a:p>
          <a:p>
            <a:pPr marL="514350" indent="-514350">
              <a:buAutoNum type="arabicPeriod"/>
            </a:pPr>
            <a:r>
              <a:rPr lang="ru-RU" sz="4200" b="1" dirty="0" smtClean="0"/>
              <a:t> Б,В,Г</a:t>
            </a:r>
          </a:p>
          <a:p>
            <a:pPr marL="514350" indent="-514350">
              <a:buAutoNum type="arabicPeriod"/>
            </a:pPr>
            <a:r>
              <a:rPr lang="ru-RU" sz="4200" b="1" dirty="0" smtClean="0"/>
              <a:t> В,Г</a:t>
            </a:r>
          </a:p>
          <a:p>
            <a:pPr marL="514350" indent="-514350">
              <a:buAutoNum type="arabicPeriod"/>
            </a:pPr>
            <a:r>
              <a:rPr lang="ru-RU" sz="4200" b="1" dirty="0" smtClean="0"/>
              <a:t> В</a:t>
            </a:r>
          </a:p>
          <a:p>
            <a:pPr marL="514350" indent="-514350">
              <a:buAutoNum type="arabicPeriod"/>
            </a:pPr>
            <a:r>
              <a:rPr lang="ru-RU" sz="4200" b="1" dirty="0" smtClean="0"/>
              <a:t> Б</a:t>
            </a:r>
          </a:p>
          <a:p>
            <a:pPr marL="514350" indent="-514350">
              <a:buAutoNum type="arabicPeriod"/>
            </a:pPr>
            <a:r>
              <a:rPr lang="ru-RU" sz="4200" b="1" dirty="0" smtClean="0"/>
              <a:t> Б</a:t>
            </a:r>
          </a:p>
          <a:p>
            <a:pPr marL="514350" indent="-514350">
              <a:buAutoNum type="arabicPeriod"/>
            </a:pPr>
            <a:r>
              <a:rPr lang="ru-RU" sz="4200" b="1" dirty="0" smtClean="0"/>
              <a:t> В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56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1. Имя существительное – это: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b="1" dirty="0" smtClean="0"/>
              <a:t>а</a:t>
            </a:r>
            <a:r>
              <a:rPr lang="ru-RU" sz="4400" b="1" dirty="0"/>
              <a:t>) часть </a:t>
            </a:r>
            <a:r>
              <a:rPr lang="ru-RU" sz="4400" b="1" dirty="0" smtClean="0"/>
              <a:t>речи</a:t>
            </a:r>
            <a:endParaRPr lang="ru-RU" sz="4400" b="1" dirty="0"/>
          </a:p>
          <a:p>
            <a:pPr marL="0" indent="0">
              <a:buNone/>
            </a:pPr>
            <a:r>
              <a:rPr lang="ru-RU" sz="4400" b="1" dirty="0"/>
              <a:t>б) часть </a:t>
            </a:r>
            <a:r>
              <a:rPr lang="ru-RU" sz="4400" b="1" dirty="0" smtClean="0"/>
              <a:t>слова</a:t>
            </a:r>
            <a:endParaRPr lang="ru-RU" sz="4400" b="1" dirty="0"/>
          </a:p>
          <a:p>
            <a:pPr marL="0" indent="0">
              <a:buNone/>
            </a:pPr>
            <a:r>
              <a:rPr lang="ru-RU" sz="4400" b="1" dirty="0"/>
              <a:t>в) член предложения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4740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642194"/>
          </a:xfrm>
        </p:spPr>
        <p:txBody>
          <a:bodyPr>
            <a:noAutofit/>
          </a:bodyPr>
          <a:lstStyle/>
          <a:p>
            <a:pPr algn="l"/>
            <a:r>
              <a:rPr lang="ru-RU" b="1" dirty="0">
                <a:solidFill>
                  <a:srgbClr val="002060"/>
                </a:solidFill>
              </a:rPr>
              <a:t>2. Имя существительное обозначает: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А) </a:t>
            </a:r>
            <a:r>
              <a:rPr lang="ru-RU" sz="4400" b="1" dirty="0"/>
              <a:t>действие </a:t>
            </a:r>
            <a:r>
              <a:rPr lang="ru-RU" sz="4400" b="1" dirty="0" smtClean="0"/>
              <a:t>предмета</a:t>
            </a:r>
          </a:p>
          <a:p>
            <a:pPr marL="0" indent="0">
              <a:buNone/>
            </a:pPr>
            <a:r>
              <a:rPr lang="ru-RU" sz="4400" b="1" dirty="0" smtClean="0"/>
              <a:t>Б</a:t>
            </a:r>
            <a:r>
              <a:rPr lang="ru-RU" sz="4400" b="1" dirty="0"/>
              <a:t>) название предмета</a:t>
            </a:r>
          </a:p>
          <a:p>
            <a:pPr marL="0" indent="0">
              <a:buNone/>
            </a:pPr>
            <a:r>
              <a:rPr lang="ru-RU" sz="4400" b="1" dirty="0" smtClean="0"/>
              <a:t>В</a:t>
            </a:r>
            <a:r>
              <a:rPr lang="ru-RU" sz="4400" b="1" dirty="0"/>
              <a:t>) признак предмета</a:t>
            </a:r>
          </a:p>
        </p:txBody>
      </p:sp>
    </p:spTree>
    <p:extLst>
      <p:ext uri="{BB962C8B-B14F-4D97-AF65-F5344CB8AC3E}">
        <p14:creationId xmlns:p14="http://schemas.microsoft.com/office/powerpoint/2010/main" val="74672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3. Укажи какие слова являются именами существительными: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А) грустный</a:t>
            </a:r>
          </a:p>
          <a:p>
            <a:pPr marL="0" indent="0">
              <a:buNone/>
            </a:pPr>
            <a:r>
              <a:rPr lang="ru-RU" sz="4400" b="1" dirty="0" smtClean="0"/>
              <a:t>Б) грустить </a:t>
            </a:r>
            <a:endParaRPr lang="ru-RU" sz="4400" b="1" dirty="0"/>
          </a:p>
          <a:p>
            <a:pPr marL="0" indent="0">
              <a:buNone/>
            </a:pPr>
            <a:r>
              <a:rPr lang="ru-RU" sz="4400" b="1" dirty="0" smtClean="0"/>
              <a:t>В) грусть</a:t>
            </a:r>
            <a:endParaRPr lang="ru-RU" sz="4400" b="1" dirty="0"/>
          </a:p>
          <a:p>
            <a:pPr marL="0" indent="0">
              <a:buNone/>
            </a:pPr>
            <a:r>
              <a:rPr lang="ru-RU" sz="4400" b="1" dirty="0" smtClean="0"/>
              <a:t>Г) грустно</a:t>
            </a:r>
          </a:p>
        </p:txBody>
      </p:sp>
    </p:spTree>
    <p:extLst>
      <p:ext uri="{BB962C8B-B14F-4D97-AF65-F5344CB8AC3E}">
        <p14:creationId xmlns:p14="http://schemas.microsoft.com/office/powerpoint/2010/main" val="2030821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580" y="222548"/>
            <a:ext cx="7149480" cy="1656184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4. </a:t>
            </a:r>
            <a:r>
              <a:rPr lang="ru-RU" b="1" dirty="0">
                <a:solidFill>
                  <a:srgbClr val="002060"/>
                </a:solidFill>
              </a:rPr>
              <a:t>Имена существительные изменяются: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571184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/>
              <a:t>А) только по </a:t>
            </a:r>
            <a:r>
              <a:rPr lang="ru-RU" sz="4400" b="1" dirty="0" smtClean="0"/>
              <a:t>числам</a:t>
            </a:r>
          </a:p>
          <a:p>
            <a:pPr marL="0" indent="0">
              <a:buNone/>
            </a:pPr>
            <a:r>
              <a:rPr lang="ru-RU" sz="4400" b="1" dirty="0" smtClean="0"/>
              <a:t>Б</a:t>
            </a:r>
            <a:r>
              <a:rPr lang="ru-RU" sz="4400" b="1" dirty="0"/>
              <a:t>) только по </a:t>
            </a:r>
            <a:r>
              <a:rPr lang="ru-RU" sz="4400" b="1" dirty="0" smtClean="0"/>
              <a:t>временам</a:t>
            </a:r>
          </a:p>
          <a:p>
            <a:pPr marL="0" indent="0">
              <a:buNone/>
            </a:pPr>
            <a:r>
              <a:rPr lang="ru-RU" sz="4400" b="1" dirty="0" smtClean="0"/>
              <a:t>В</a:t>
            </a:r>
            <a:r>
              <a:rPr lang="ru-RU" sz="4400" b="1" dirty="0"/>
              <a:t>) по временам, по лицам, по </a:t>
            </a:r>
            <a:r>
              <a:rPr lang="ru-RU" sz="4400" b="1" dirty="0" smtClean="0"/>
              <a:t>числам</a:t>
            </a:r>
          </a:p>
          <a:p>
            <a:pPr marL="0" indent="0">
              <a:buNone/>
            </a:pPr>
            <a:r>
              <a:rPr lang="ru-RU" sz="4400" b="1" dirty="0" smtClean="0"/>
              <a:t>Г) только по падежам</a:t>
            </a:r>
          </a:p>
          <a:p>
            <a:pPr marL="0" indent="0">
              <a:buNone/>
            </a:pPr>
            <a:r>
              <a:rPr lang="ru-RU" sz="4400" b="1" dirty="0" smtClean="0"/>
              <a:t>Д) по родам, числам и падежам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9523106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570186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5. Имя </a:t>
            </a:r>
            <a:r>
              <a:rPr lang="ru-RU" b="1" dirty="0">
                <a:solidFill>
                  <a:srgbClr val="002060"/>
                </a:solidFill>
              </a:rPr>
              <a:t>существительное в предложении </a:t>
            </a:r>
            <a:r>
              <a:rPr lang="ru-RU" b="1" dirty="0" smtClean="0">
                <a:solidFill>
                  <a:srgbClr val="002060"/>
                </a:solidFill>
              </a:rPr>
              <a:t>бывает: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32856"/>
            <a:ext cx="7427168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А) сказуемым</a:t>
            </a:r>
          </a:p>
          <a:p>
            <a:pPr marL="0" indent="0">
              <a:buNone/>
            </a:pPr>
            <a:r>
              <a:rPr lang="ru-RU" sz="4400" b="1" dirty="0" smtClean="0"/>
              <a:t>Б</a:t>
            </a:r>
            <a:r>
              <a:rPr lang="ru-RU" sz="4400" b="1" dirty="0"/>
              <a:t>) </a:t>
            </a:r>
            <a:r>
              <a:rPr lang="ru-RU" sz="4400" b="1" dirty="0" smtClean="0"/>
              <a:t>подлежащим</a:t>
            </a:r>
          </a:p>
          <a:p>
            <a:pPr marL="0" indent="0">
              <a:buNone/>
            </a:pPr>
            <a:r>
              <a:rPr lang="ru-RU" sz="4400" b="1" dirty="0" smtClean="0"/>
              <a:t>В</a:t>
            </a:r>
            <a:r>
              <a:rPr lang="ru-RU" sz="4400" b="1" dirty="0"/>
              <a:t>) </a:t>
            </a:r>
            <a:r>
              <a:rPr lang="ru-RU" sz="4400" b="1" dirty="0" smtClean="0"/>
              <a:t>обстоятельством</a:t>
            </a:r>
          </a:p>
          <a:p>
            <a:pPr marL="0" indent="0">
              <a:buNone/>
            </a:pPr>
            <a:r>
              <a:rPr lang="ru-RU" sz="4400" b="1" dirty="0" smtClean="0"/>
              <a:t>Г) </a:t>
            </a:r>
            <a:r>
              <a:rPr lang="ru-RU" sz="4400" b="1" dirty="0"/>
              <a:t>дополнением</a:t>
            </a:r>
          </a:p>
          <a:p>
            <a:pPr marL="0" indent="0">
              <a:buNone/>
            </a:pPr>
            <a:r>
              <a:rPr lang="ru-RU" sz="4400" b="1" dirty="0" smtClean="0"/>
              <a:t>Д</a:t>
            </a:r>
            <a:r>
              <a:rPr lang="ru-RU" sz="4400" b="1" dirty="0"/>
              <a:t>) определением</a:t>
            </a:r>
          </a:p>
        </p:txBody>
      </p:sp>
    </p:spTree>
    <p:extLst>
      <p:ext uri="{BB962C8B-B14F-4D97-AF65-F5344CB8AC3E}">
        <p14:creationId xmlns:p14="http://schemas.microsoft.com/office/powerpoint/2010/main" val="3534111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49817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6. Найдите существительное </a:t>
            </a:r>
            <a:r>
              <a:rPr lang="ru-RU" b="1" dirty="0" smtClean="0">
                <a:solidFill>
                  <a:srgbClr val="C00000"/>
                </a:solidFill>
              </a:rPr>
              <a:t>2-го склонения: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16832"/>
            <a:ext cx="7499176" cy="4209331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/>
              <a:t>А</a:t>
            </a:r>
            <a:r>
              <a:rPr lang="ru-RU" sz="4400" b="1" dirty="0"/>
              <a:t>) экскурсия </a:t>
            </a: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 smtClean="0"/>
              <a:t>Б</a:t>
            </a:r>
            <a:r>
              <a:rPr lang="ru-RU" sz="4400" b="1" dirty="0"/>
              <a:t>) </a:t>
            </a:r>
            <a:r>
              <a:rPr lang="ru-RU" sz="4400" b="1" dirty="0" smtClean="0"/>
              <a:t>рожь</a:t>
            </a:r>
          </a:p>
          <a:p>
            <a:pPr marL="0" indent="0">
              <a:buNone/>
            </a:pPr>
            <a:r>
              <a:rPr lang="ru-RU" sz="4400" b="1" dirty="0" smtClean="0"/>
              <a:t>В) </a:t>
            </a:r>
            <a:r>
              <a:rPr lang="ru-RU" sz="4400" b="1" dirty="0"/>
              <a:t>облако</a:t>
            </a:r>
          </a:p>
          <a:p>
            <a:pPr marL="0" indent="0">
              <a:buNone/>
            </a:pPr>
            <a:r>
              <a:rPr lang="ru-RU" sz="4400" b="1" dirty="0" smtClean="0"/>
              <a:t>Г</a:t>
            </a:r>
            <a:r>
              <a:rPr lang="ru-RU" sz="4400" b="1" dirty="0"/>
              <a:t>) ветер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515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2362274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</a:rPr>
              <a:t>7. Обведи </a:t>
            </a:r>
            <a:r>
              <a:rPr lang="ru-RU" sz="3600" b="1" dirty="0">
                <a:solidFill>
                  <a:srgbClr val="002060"/>
                </a:solidFill>
              </a:rPr>
              <a:t>номер словосочетания, в котором есть имя существительное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3-го склонения в единственном числе, в дательном падеже.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852936"/>
            <a:ext cx="7499176" cy="327322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А) </a:t>
            </a:r>
            <a:r>
              <a:rPr lang="ru-RU" b="1" dirty="0"/>
              <a:t>засыпать от усталости</a:t>
            </a:r>
          </a:p>
          <a:p>
            <a:pPr marL="0" indent="0">
              <a:buNone/>
            </a:pPr>
            <a:r>
              <a:rPr lang="ru-RU" b="1" dirty="0" smtClean="0"/>
              <a:t>Б) </a:t>
            </a:r>
            <a:r>
              <a:rPr lang="ru-RU" b="1" dirty="0"/>
              <a:t>повернуться к кроватке</a:t>
            </a:r>
          </a:p>
          <a:p>
            <a:pPr marL="0" indent="0">
              <a:buNone/>
            </a:pPr>
            <a:r>
              <a:rPr lang="ru-RU" b="1" dirty="0" smtClean="0"/>
              <a:t>В) </a:t>
            </a:r>
            <a:r>
              <a:rPr lang="ru-RU" b="1" dirty="0"/>
              <a:t>подойти к сирени</a:t>
            </a:r>
          </a:p>
          <a:p>
            <a:pPr marL="0" indent="0">
              <a:buNone/>
            </a:pPr>
            <a:r>
              <a:rPr lang="ru-RU" b="1" dirty="0" smtClean="0"/>
              <a:t>Г) </a:t>
            </a:r>
            <a:r>
              <a:rPr lang="ru-RU" b="1" dirty="0"/>
              <a:t>размышлять о жизни</a:t>
            </a:r>
          </a:p>
        </p:txBody>
      </p:sp>
    </p:spTree>
    <p:extLst>
      <p:ext uri="{BB962C8B-B14F-4D97-AF65-F5344CB8AC3E}">
        <p14:creationId xmlns:p14="http://schemas.microsoft.com/office/powerpoint/2010/main" val="3448129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99392"/>
            <a:ext cx="7499176" cy="295232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8. Прочитай предложение.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Весною в лесу мы наблюдали жизнь дроздов и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дятлов. </a:t>
            </a:r>
            <a:r>
              <a:rPr lang="ru-RU" sz="3200" b="1" dirty="0" smtClean="0">
                <a:solidFill>
                  <a:srgbClr val="C00000"/>
                </a:solidFill>
              </a:rPr>
              <a:t>Найди верное утверждение </a:t>
            </a:r>
            <a:r>
              <a:rPr lang="ru-RU" sz="3200" b="1" dirty="0" smtClean="0">
                <a:solidFill>
                  <a:srgbClr val="002060"/>
                </a:solidFill>
              </a:rPr>
              <a:t>о выделенном слове.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492896"/>
            <a:ext cx="7643192" cy="3633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А)</a:t>
            </a:r>
            <a:r>
              <a:rPr lang="ru-RU" b="1" dirty="0" smtClean="0"/>
              <a:t> </a:t>
            </a:r>
            <a:r>
              <a:rPr lang="ru-RU" b="1" dirty="0"/>
              <a:t>Это имя существительное в предложении является подлежащим.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Б)</a:t>
            </a:r>
            <a:r>
              <a:rPr lang="ru-RU" b="1" dirty="0" smtClean="0"/>
              <a:t> </a:t>
            </a:r>
            <a:r>
              <a:rPr lang="ru-RU" b="1" dirty="0"/>
              <a:t>Это имя существительное в форме мн. числа, Р. п.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В)</a:t>
            </a:r>
            <a:r>
              <a:rPr lang="ru-RU" b="1" dirty="0" smtClean="0"/>
              <a:t> </a:t>
            </a:r>
            <a:r>
              <a:rPr lang="ru-RU" b="1" dirty="0"/>
              <a:t>Это имя существительное в форме мн. числа, В. п.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Г)</a:t>
            </a:r>
            <a:r>
              <a:rPr lang="ru-RU" b="1" dirty="0" smtClean="0"/>
              <a:t> </a:t>
            </a:r>
            <a:r>
              <a:rPr lang="ru-RU" b="1" dirty="0"/>
              <a:t>Это имя существительное 1-го склонения.</a:t>
            </a:r>
          </a:p>
        </p:txBody>
      </p:sp>
    </p:spTree>
    <p:extLst>
      <p:ext uri="{BB962C8B-B14F-4D97-AF65-F5344CB8AC3E}">
        <p14:creationId xmlns:p14="http://schemas.microsoft.com/office/powerpoint/2010/main" val="18272369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347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Тест Имя существительное</vt:lpstr>
      <vt:lpstr>1. Имя существительное – это:</vt:lpstr>
      <vt:lpstr>2. Имя существительное обозначает: </vt:lpstr>
      <vt:lpstr>3. Укажи какие слова являются именами существительными:</vt:lpstr>
      <vt:lpstr>4. Имена существительные изменяются: </vt:lpstr>
      <vt:lpstr>5. Имя существительное в предложении бывает: </vt:lpstr>
      <vt:lpstr>6. Найдите существительное 2-го склонения: </vt:lpstr>
      <vt:lpstr>7. Обведи номер словосочетания, в котором есть имя существительное 3-го склонения в единственном числе, в дательном падеже.</vt:lpstr>
      <vt:lpstr>8. Прочитай предложение. Весною в лесу мы наблюдали жизнь дроздов и дятлов. Найди верное утверждение о выделенном слове.</vt:lpstr>
      <vt:lpstr>9. Обведи номер словосочетания, в котором есть имя существительное 1-го склонения в единственном числе, в предложном падеже.</vt:lpstr>
      <vt:lpstr>10. Обведи номер ряда, в котором все слова – это имена существительные 2-го склонения:</vt:lpstr>
      <vt:lpstr>Самопроверка Ключ к тесту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</dc:creator>
  <cp:lastModifiedBy>Computer</cp:lastModifiedBy>
  <cp:revision>8</cp:revision>
  <dcterms:created xsi:type="dcterms:W3CDTF">2013-12-01T18:41:56Z</dcterms:created>
  <dcterms:modified xsi:type="dcterms:W3CDTF">2014-11-08T18:46:23Z</dcterms:modified>
</cp:coreProperties>
</file>