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9"/>
  </p:notesMasterIdLst>
  <p:handoutMasterIdLst>
    <p:handoutMasterId r:id="rId20"/>
  </p:handoutMasterIdLst>
  <p:sldIdLst>
    <p:sldId id="271" r:id="rId2"/>
    <p:sldId id="272" r:id="rId3"/>
    <p:sldId id="258" r:id="rId4"/>
    <p:sldId id="273" r:id="rId5"/>
    <p:sldId id="259" r:id="rId6"/>
    <p:sldId id="260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61" r:id="rId16"/>
    <p:sldId id="274" r:id="rId17"/>
    <p:sldId id="275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6EAAE"/>
    <a:srgbClr val="FFFF66"/>
    <a:srgbClr val="0FE164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49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39" d="100"/>
          <a:sy n="39" d="100"/>
        </p:scale>
        <p:origin x="-2238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42089C-441F-41EA-AFB4-49A5DA2F189A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178342-59AA-4C47-86E6-26BF9D1B358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4704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F94F12-3B7A-4942-B951-4D29583EAFA8}" type="datetimeFigureOut">
              <a:rPr lang="ru-RU" smtClean="0"/>
              <a:t>15.10.2014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7E934E-B4D6-45F6-8D9A-B10AAAF72C4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5948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7E934E-B4D6-45F6-8D9A-B10AAAF72C4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887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83873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711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13080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220783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0950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9570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28151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281053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16105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777287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9219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36229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34375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21381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8738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7947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0916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538280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E303DEE-04B9-4A4F-8A53-4C02DA755652}" type="datetimeFigureOut">
              <a:rPr lang="ru-RU" smtClean="0"/>
              <a:pPr/>
              <a:t>15.10.2014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31FD905B-F732-4418-A935-531B4DFA27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0003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 advTm="12847">
        <p15:prstTrans prst="pageCurlDouble"/>
      </p:transition>
    </mc:Choice>
    <mc:Fallback xmlns="">
      <p:transition spd="slow" advTm="12847">
        <p:fad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03648" y="332656"/>
            <a:ext cx="6462464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8800" b="1" i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</a:t>
            </a:r>
            <a:endParaRPr lang="ru-RU" sz="88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187624" y="2060848"/>
            <a:ext cx="7254552" cy="174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</a:pP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Философские проблемы современного образования </a:t>
            </a:r>
          </a:p>
          <a:p>
            <a:pPr lvl="0" algn="ctr" defTabSz="457200">
              <a:spcBef>
                <a:spcPct val="20000"/>
              </a:spcBef>
              <a:spcAft>
                <a:spcPts val="600"/>
              </a:spcAft>
              <a:buClr>
                <a:prstClr val="black">
                  <a:lumMod val="75000"/>
                  <a:lumOff val="25000"/>
                </a:prstClr>
              </a:buClr>
            </a:pPr>
            <a:r>
              <a:rPr lang="ru-RU" sz="3200" b="1" i="1" dirty="0">
                <a:solidFill>
                  <a:prstClr val="black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(психолого-педагогические аспекты)</a:t>
            </a:r>
            <a:endParaRPr lang="ru-RU" sz="32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типовой процесс 4"/>
          <p:cNvSpPr/>
          <p:nvPr/>
        </p:nvSpPr>
        <p:spPr>
          <a:xfrm>
            <a:off x="5148064" y="4869160"/>
            <a:ext cx="3744416" cy="1656184"/>
          </a:xfrm>
          <a:prstGeom prst="flowChartPredefinedProcess">
            <a:avLst/>
          </a:prstGeom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angle"/>
            <a:bevelB w="63500" h="165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Цой 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Е.А</a:t>
            </a:r>
            <a:r>
              <a:rPr lang="ru-RU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258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847">
        <p:blinds dir="vert"/>
      </p:transition>
    </mc:Choice>
    <mc:Fallback xmlns="">
      <p:transition spd="slow" advTm="12847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251520" y="332656"/>
            <a:ext cx="8640960" cy="6336704"/>
          </a:xfrm>
          <a:prstGeom prst="flowChartMultidocumen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Утверждение в мировоззренческих началах подрастающих поколений понимание необходимости сочетания для решения глобальных проблем человечества сценично-технократического и гуманистического направлений, поскольку каждый из них является проявлением определенной крайности .Первый из них связан с утверждениями, что успехи научно-технической революции позволят решить все важнейшие проблемы человечества. Другой, считая причиной обострения глобальных проблем господство в сознании людей сценично-технократических ценностей, видит выход из тупика в подчинении развития техники и экономики так им общечеловеческим духовным ценностям, как: добро, любовь,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гармония, красота.</a:t>
            </a: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548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2847">
        <p:checker/>
      </p:transition>
    </mc:Choice>
    <mc:Fallback xmlns="">
      <p:transition spd="slow" advTm="12847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323528" y="253400"/>
            <a:ext cx="8424936" cy="6120680"/>
          </a:xfrm>
          <a:prstGeom prst="flowChartMultidocumen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. Учитывая, что упомянутое противоречие широко проявляет себя в области педагогической деятельности в виде проблем соотношения учебной и воспитательной функций педагогического процесса и такого же отношения в преподавании естественных и гуманитарных дисциплин, возникает одна из важнейших задач национальной концепции реформирования школы -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гумманитаризации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образования.</a:t>
            </a: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7266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2847">
        <p:dissolve/>
      </p:transition>
    </mc:Choice>
    <mc:Fallback xmlns="">
      <p:transition spd="slow" advTm="12847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251520" y="332656"/>
            <a:ext cx="8640960" cy="6192688"/>
          </a:xfrm>
          <a:prstGeom prst="flowChartMultidocumen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 Поскольку основная задача современного образования заключается в необходимости непрерывного образования и опережающего ее характера по развитию общества (количество информации удваивается каждые 10 лет) и в связи с невозможностью предсказать, какие именно специализированные знания нужны станут обществу через десять лет, то главной чертой опережающего характера образования нужно считать - подготовку такой личности, которая способна к высокопроизводительному индивидуальному творчеству и к решению на этой основе любых проблем, которые жизнь ставить перед нею.</a:t>
            </a: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700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2847">
        <p:checker/>
      </p:transition>
    </mc:Choice>
    <mc:Fallback xmlns="">
      <p:transition spd="slow" advTm="12847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323528" y="332656"/>
            <a:ext cx="8568952" cy="6192688"/>
          </a:xfrm>
          <a:prstGeom prst="flowChartMultidocumen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rabicPeriod" startAt="7"/>
            </a:pP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Отражение в образовании одной из глобальных проблем современного общества - информационного кризиса (количество существующей информации, важной для решения любой проблемы, настолько велика, что ее почти же невозможно отыскать в \"океане информации\", а это, по мнению многих ученых, привело к распаду наших знаний на совокупность элементов, которые плохо связаны друг с другом) - является известная \"фрагментарность\" которая вызывает отсутствие \"того синтетического подхода, связывающей различные науки\" (/ Пригожий).</a:t>
            </a:r>
          </a:p>
          <a:p>
            <a:pPr marL="457200" indent="-457200" algn="ctr">
              <a:buAutoNum type="arabicPeriod" startAt="7"/>
            </a:pPr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ctr">
              <a:buAutoNum type="arabicPeriod" startAt="7"/>
            </a:pP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415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847">
        <p:blinds dir="vert"/>
      </p:transition>
    </mc:Choice>
    <mc:Fallback xmlns="">
      <p:transition spd="slow" advTm="12847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323528" y="332656"/>
            <a:ext cx="8568952" cy="6264696"/>
          </a:xfrm>
          <a:prstGeom prst="flowChartMultidocumen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 Нерешенной остается проблема отчуждения образования от индивидуальных интересов многих людей и их непосредственных переживаний, является отражением сложного противоречивого отношения индивид-Общество и порождает главное противоречие педагогического процесса - противоречие между собственно-личностным \"хочу\" ученика и общественные \"надо ".</a:t>
            </a: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8334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2847">
        <p:checker/>
      </p:transition>
    </mc:Choice>
    <mc:Fallback xmlns="">
      <p:transition spd="slow" advTm="12847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право 1"/>
          <p:cNvSpPr/>
          <p:nvPr/>
        </p:nvSpPr>
        <p:spPr>
          <a:xfrm>
            <a:off x="179512" y="260648"/>
            <a:ext cx="2232248" cy="6264696"/>
          </a:xfrm>
          <a:prstGeom prst="rightArrowCallout">
            <a:avLst/>
          </a:prstGeom>
          <a:pattFill prst="pct30">
            <a:fgClr>
              <a:srgbClr val="00B0F0"/>
            </a:fgClr>
            <a:bgClr>
              <a:srgbClr val="0070C0"/>
            </a:bgClr>
          </a:patt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relaxedInset"/>
            <a:bevelB w="254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 современного образования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альтернативный процесс 2"/>
          <p:cNvSpPr/>
          <p:nvPr/>
        </p:nvSpPr>
        <p:spPr>
          <a:xfrm>
            <a:off x="2411760" y="260648"/>
            <a:ext cx="6480720" cy="6264696"/>
          </a:xfrm>
          <a:prstGeom prst="flowChartAlternateProcess">
            <a:avLst/>
          </a:prstGeom>
          <a:solidFill>
            <a:schemeClr val="accent1">
              <a:lumMod val="40000"/>
              <a:lumOff val="60000"/>
            </a:schemeClr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slope"/>
            <a:bevelB w="381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промежуточное звено между философией и теорией педагогики, которая возникла с целью решения тех сложных проблем, появившихся на стыке философии с педагогической деятельностью, и призвана сыграть роль мировоззренческо-методологических основ реформирования современного образования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98706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847">
        <p:blinds dir="vert"/>
      </p:transition>
    </mc:Choice>
    <mc:Fallback xmlns="">
      <p:transition spd="slow" advTm="12847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Горизонтальный свиток 4"/>
          <p:cNvSpPr/>
          <p:nvPr/>
        </p:nvSpPr>
        <p:spPr>
          <a:xfrm>
            <a:off x="899592" y="404664"/>
            <a:ext cx="7560840" cy="5544616"/>
          </a:xfrm>
          <a:prstGeom prst="horizontalScroll">
            <a:avLst/>
          </a:prstGeom>
          <a:solidFill>
            <a:srgbClr val="06EA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 образования неизбежно опирается на педагогику, она и невозможна без комплекса наук о человеке, где участвуют также психология, физиология, учение психоанализа и ряд других дисциплин. Опираясь на них, философски понимаемое образование вырабатывает свои собственные положения. И главное из них - как содействовать такому развертыванию личностного начала в человеке, когда его неповторимость была бы согласована с традиционным и устойчивым содержанием.</a:t>
            </a:r>
            <a: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548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2847">
        <p:dissolve/>
      </p:transition>
    </mc:Choice>
    <mc:Fallback xmlns="">
      <p:transition spd="slow" advTm="12847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свиток 2"/>
          <p:cNvSpPr/>
          <p:nvPr/>
        </p:nvSpPr>
        <p:spPr>
          <a:xfrm>
            <a:off x="2051720" y="620688"/>
            <a:ext cx="5760640" cy="5112568"/>
          </a:xfrm>
          <a:prstGeom prst="verticalScroll">
            <a:avLst/>
          </a:prstGeom>
          <a:solidFill>
            <a:srgbClr val="06EAAE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 образования выступает как философия жизни человека, приобщающегося к культуре, обретающего возможности для реализации своих сущностных сил. Философия представляет собой особую форму знания.</a:t>
            </a:r>
            <a:endParaRPr lang="ru-RU" sz="2400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6062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2847">
        <p:checker/>
      </p:transition>
    </mc:Choice>
    <mc:Fallback xmlns="">
      <p:transition spd="slow" advTm="12847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 2"/>
          <p:cNvSpPr/>
          <p:nvPr/>
        </p:nvSpPr>
        <p:spPr>
          <a:xfrm>
            <a:off x="214282" y="714356"/>
            <a:ext cx="2428892" cy="5286412"/>
          </a:xfrm>
          <a:prstGeom prst="ellipse">
            <a:avLst/>
          </a:prstGeom>
          <a:solidFill>
            <a:schemeClr val="accent2"/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angle"/>
            <a:bevelB w="635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wordArtVert"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ФИЛОСОФИЯ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2714612" y="3143248"/>
            <a:ext cx="978408" cy="484632"/>
          </a:xfrm>
          <a:prstGeom prst="rightArrow">
            <a:avLst/>
          </a:prstGeom>
          <a:solidFill>
            <a:schemeClr val="accent2"/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angle"/>
            <a:bevelB w="635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786182" y="1785926"/>
            <a:ext cx="2071702" cy="3143272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angle"/>
            <a:bevelB w="635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рест 6"/>
          <p:cNvSpPr/>
          <p:nvPr/>
        </p:nvSpPr>
        <p:spPr>
          <a:xfrm>
            <a:off x="6072198" y="3000372"/>
            <a:ext cx="642942" cy="642942"/>
          </a:xfrm>
          <a:prstGeom prst="plus">
            <a:avLst/>
          </a:prstGeom>
          <a:solidFill>
            <a:schemeClr val="accent2"/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angle"/>
            <a:bevelB w="635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929454" y="1857364"/>
            <a:ext cx="1857388" cy="3000396"/>
          </a:xfrm>
          <a:prstGeom prst="roundRect">
            <a:avLst/>
          </a:prstGeom>
          <a:solidFill>
            <a:srgbClr val="00B0F0"/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angle"/>
            <a:bevelB w="63500" h="1270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857620" y="2428868"/>
            <a:ext cx="1714512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-66654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φιλία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— любовь, стремление, жажда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143768" y="2857496"/>
            <a:ext cx="142876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-66654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σοφία </a:t>
            </a:r>
            <a:r>
              <a:rPr kumimoji="0" lang="ru-RU" sz="24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— мудрость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rgbClr val="5C5C5C"/>
                </a:solidFill>
                <a:effectLst/>
                <a:latin typeface="Arial" charset="0"/>
                <a:cs typeface="Arial" charset="0"/>
              </a:rPr>
              <a:t> 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43174" y="357166"/>
            <a:ext cx="52863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др.-греч</a:t>
            </a:r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l-GR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ru-RU" sz="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ιλοσοφία</a:t>
            </a:r>
            <a:endParaRPr lang="ru-RU" sz="2800" b="1" i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(дословно: любовь к мудрости</a:t>
            </a:r>
            <a:endParaRPr lang="ru-RU" sz="2800" i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2847">
        <p:dissolve/>
      </p:transition>
    </mc:Choice>
    <mc:Fallback xmlns="">
      <p:transition spd="slow" advTm="12847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ыноска со стрелкой вниз 2"/>
          <p:cNvSpPr/>
          <p:nvPr/>
        </p:nvSpPr>
        <p:spPr>
          <a:xfrm>
            <a:off x="1871700" y="299552"/>
            <a:ext cx="5272480" cy="1584176"/>
          </a:xfrm>
          <a:prstGeom prst="downArrowCallout">
            <a:avLst/>
          </a:prstGeom>
          <a:solidFill>
            <a:schemeClr val="bg2"/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angle"/>
            <a:bevelB w="254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</a:t>
            </a: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539552" y="1916832"/>
            <a:ext cx="8064896" cy="1450992"/>
          </a:xfrm>
          <a:prstGeom prst="flowChartAlternateProcess">
            <a:avLst/>
          </a:prstGeom>
          <a:solidFill>
            <a:schemeClr val="tx2"/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angle"/>
            <a:bevelB w="254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дисциплина, изучающая наиболее общие существенные характеристики и фундаментальные принципы 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1619672" y="3367824"/>
            <a:ext cx="864096" cy="854240"/>
          </a:xfrm>
          <a:prstGeom prst="downArrow">
            <a:avLst/>
          </a:prstGeom>
          <a:solidFill>
            <a:schemeClr val="tx2"/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angle"/>
            <a:bevelB w="254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4127805" y="3367824"/>
            <a:ext cx="888390" cy="854240"/>
          </a:xfrm>
          <a:prstGeom prst="downArrow">
            <a:avLst/>
          </a:prstGeom>
          <a:solidFill>
            <a:schemeClr val="tx2"/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angle"/>
            <a:bevelB w="254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низ 6"/>
          <p:cNvSpPr/>
          <p:nvPr/>
        </p:nvSpPr>
        <p:spPr>
          <a:xfrm>
            <a:off x="6840252" y="3367824"/>
            <a:ext cx="864096" cy="854240"/>
          </a:xfrm>
          <a:prstGeom prst="downArrow">
            <a:avLst/>
          </a:prstGeom>
          <a:solidFill>
            <a:schemeClr val="tx2"/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angle"/>
            <a:bevelB w="254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Блок-схема: альтернативный процесс 12"/>
          <p:cNvSpPr/>
          <p:nvPr/>
        </p:nvSpPr>
        <p:spPr>
          <a:xfrm>
            <a:off x="539552" y="4222064"/>
            <a:ext cx="2664296" cy="2204864"/>
          </a:xfrm>
          <a:prstGeom prst="flowChartAlternateProcess">
            <a:avLst/>
          </a:prstGeom>
          <a:solidFill>
            <a:schemeClr val="bg2"/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angle"/>
            <a:bevelB w="254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фундаментальные принципы реальности (бытия) и познания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Блок-схема: альтернативный процесс 13"/>
          <p:cNvSpPr/>
          <p:nvPr/>
        </p:nvSpPr>
        <p:spPr>
          <a:xfrm>
            <a:off x="3419872" y="4222064"/>
            <a:ext cx="2304256" cy="2204864"/>
          </a:xfrm>
          <a:prstGeom prst="flowChartAlternateProcess">
            <a:avLst/>
          </a:prstGeom>
          <a:solidFill>
            <a:schemeClr val="bg2"/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angle"/>
            <a:bevelB w="254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бытия человека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Блок-схема: альтернативный процесс 14"/>
          <p:cNvSpPr/>
          <p:nvPr/>
        </p:nvSpPr>
        <p:spPr>
          <a:xfrm>
            <a:off x="5940152" y="4222064"/>
            <a:ext cx="2664296" cy="2204864"/>
          </a:xfrm>
          <a:prstGeom prst="flowChartAlternateProcess">
            <a:avLst/>
          </a:prstGeom>
          <a:solidFill>
            <a:schemeClr val="bg2"/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angle"/>
            <a:bevelB w="254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отношения человека и мира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37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2847">
        <p:checker/>
      </p:transition>
    </mc:Choice>
    <mc:Fallback xmlns="">
      <p:transition spd="slow" advTm="12847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одготовка 1"/>
          <p:cNvSpPr/>
          <p:nvPr/>
        </p:nvSpPr>
        <p:spPr>
          <a:xfrm>
            <a:off x="179512" y="548680"/>
            <a:ext cx="8964488" cy="5705474"/>
          </a:xfrm>
          <a:prstGeom prst="flowChartPrepar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3200" b="1" i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 задачам философии на протяжении её истории относились как изучение всеобщих законов развития мира и общества, так и изучение самого процесса познания и мышления, а также изучение нравственных категорий и ценностей.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847">
        <p:blinds dir="vert"/>
      </p:transition>
    </mc:Choice>
    <mc:Fallback xmlns="">
      <p:transition spd="slow" advTm="12847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1403648" y="332656"/>
            <a:ext cx="6480720" cy="1562472"/>
          </a:xfrm>
          <a:prstGeom prst="downArrowCallout">
            <a:avLst/>
          </a:prstGeom>
          <a:solidFill>
            <a:schemeClr val="accent6"/>
          </a:solidFill>
          <a:scene3d>
            <a:camera prst="orthographicFront"/>
            <a:lightRig rig="soft" dir="t">
              <a:rot lat="0" lon="0" rev="1200000"/>
            </a:lightRig>
          </a:scene3d>
          <a:sp3d extrusionH="19050" contourW="6350">
            <a:bevelT w="127000" h="127000" prst="angle"/>
            <a:bevelB w="254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Философия образования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Лента лицом вниз 2"/>
          <p:cNvSpPr/>
          <p:nvPr/>
        </p:nvSpPr>
        <p:spPr>
          <a:xfrm>
            <a:off x="107504" y="3501008"/>
            <a:ext cx="9036496" cy="3168352"/>
          </a:xfrm>
          <a:prstGeom prst="ribbon">
            <a:avLst/>
          </a:prstGeom>
          <a:solidFill>
            <a:schemeClr val="accent1">
              <a:lumMod val="60000"/>
              <a:lumOff val="40000"/>
            </a:schemeClr>
          </a:solidFill>
          <a:scene3d>
            <a:camera prst="orthographicFront"/>
            <a:lightRig rig="threePt" dir="t">
              <a:rot lat="0" lon="0" rev="1200000"/>
            </a:lightRig>
          </a:scene3d>
          <a:sp3d prstMaterial="metal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Ведет отсчет своей истории в качестве отдельной дисциплины с начала XX века. Родоначальником философии образования в мире считается англо-американский философ Джон </a:t>
            </a:r>
            <a:r>
              <a:rPr lang="ru-RU" sz="2400" b="1" dirty="0" err="1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Дьюи</a:t>
            </a:r>
            <a:r>
              <a:rPr lang="ru-RU" sz="2400" b="1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Выноска со стрелкой вниз 3"/>
          <p:cNvSpPr/>
          <p:nvPr/>
        </p:nvSpPr>
        <p:spPr>
          <a:xfrm>
            <a:off x="971600" y="1920032"/>
            <a:ext cx="7344816" cy="2016224"/>
          </a:xfrm>
          <a:prstGeom prst="downArrowCallout">
            <a:avLst/>
          </a:prstGeom>
          <a:solidFill>
            <a:schemeClr val="tx2"/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angle"/>
            <a:bevelB w="25400" h="1016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i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область философского знания, имеющего своим предметом образование.</a:t>
            </a:r>
            <a:endParaRPr lang="ru-RU" sz="2800" b="1" i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4620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2847">
        <p:dissolve/>
      </p:transition>
    </mc:Choice>
    <mc:Fallback xmlns="">
      <p:transition spd="slow" advTm="12847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0120" y="1903472"/>
            <a:ext cx="81422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возможностей выбора философских идей или определенной философской системы как обще методологической основы для решения некоторых важных проблем педагогической деятельности и целостного процесса реформирования современного образования.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15680" y="4581128"/>
            <a:ext cx="819530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Выявление общих закономерностей обратного действия образования на </a:t>
            </a:r>
            <a:r>
              <a:rPr lang="ru-RU" sz="2800" b="1" i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философию</a:t>
            </a:r>
            <a:r>
              <a:rPr lang="ru-RU" sz="24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640760" y="188640"/>
            <a:ext cx="7965464" cy="1404736"/>
          </a:xfrm>
          <a:prstGeom prst="flowChartAlternateProcess">
            <a:avLst/>
          </a:prstGeom>
          <a:solidFill>
            <a:schemeClr val="accent2"/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90500" h="190500"/>
            <a:bevelB w="63500" h="152400"/>
            <a:extrusionClr>
              <a:srgbClr val="FFFF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функции философии современного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403563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847">
        <p:blinds dir="vert"/>
      </p:transition>
    </mc:Choice>
    <mc:Fallback xmlns="">
      <p:transition spd="slow" advTm="12847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008886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Дидактическая </a:t>
            </a:r>
            <a:r>
              <a:rPr lang="ru-RU" sz="28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технологизация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выбранных для решения педагогических проблем философских идей с целью внедрения их в педагогическую практику и проверки их истинности или разработки соответствующих им теоретических и практических педагогических механизмов внедрения в процесс формирования личности.</a:t>
            </a:r>
          </a:p>
          <a:p>
            <a:endParaRPr lang="ru-RU" sz="28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4 . </a:t>
            </a:r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роли обще методологической основы систематизации всех функций и элементов педагогической деятельности как в теории педагогики, так и в любых видах педагогической деятельности</a:t>
            </a:r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71488" y="48176"/>
            <a:ext cx="828092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функции философии современного образования</a:t>
            </a:r>
          </a:p>
        </p:txBody>
      </p:sp>
    </p:spTree>
    <p:extLst>
      <p:ext uri="{BB962C8B-B14F-4D97-AF65-F5344CB8AC3E}">
        <p14:creationId xmlns:p14="http://schemas.microsoft.com/office/powerpoint/2010/main" val="1417361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Tm="12847">
        <p:checker/>
      </p:transition>
    </mc:Choice>
    <mc:Fallback xmlns="">
      <p:transition spd="slow" advTm="12847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перфолента 1"/>
          <p:cNvSpPr/>
          <p:nvPr/>
        </p:nvSpPr>
        <p:spPr>
          <a:xfrm>
            <a:off x="179512" y="166208"/>
            <a:ext cx="8712968" cy="1785640"/>
          </a:xfrm>
          <a:prstGeom prst="flowChartPunchedTape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>
              <a:rot lat="0" lon="0" rev="1200000"/>
            </a:lightRig>
          </a:scene3d>
          <a:sp3d extrusionH="19050" contourW="6350">
            <a:bevelT w="127000" h="127000" prst="angle"/>
            <a:bevelB w="38100" h="114300"/>
            <a:extrusionClr>
              <a:srgbClr val="FFFF00"/>
            </a:extrusion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ru-RU" sz="32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современной философии образования:</a:t>
            </a:r>
            <a:endParaRPr lang="ru-RU" sz="32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Блок-схема: несколько документов 2"/>
          <p:cNvSpPr/>
          <p:nvPr/>
        </p:nvSpPr>
        <p:spPr>
          <a:xfrm>
            <a:off x="179512" y="2132856"/>
            <a:ext cx="8712968" cy="4464496"/>
          </a:xfrm>
          <a:prstGeom prst="flowChartMultidocumen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 algn="ctr">
              <a:buAutoNum type="arabicPeriod"/>
            </a:pPr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Формирование в грядущего поколения нового типа мировоззрения, общий исходный принцип которого, по мнению большинства авторов, формулируется в основном так: решение глобальных проблем должно стать главной целью (интересом, ценностью) для современного человечества, и такое решение невозможно без подчинения всех видов нашей деятельности этой цели. Выработка такого мировоззрения требует единства и взаимодействия новых направлений философии и образования.</a:t>
            </a:r>
          </a:p>
          <a:p>
            <a:pPr marL="457200" indent="-457200" algn="ctr">
              <a:buAutoNum type="arabicPeriod"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41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Tm="12847">
        <p:dissolve/>
      </p:transition>
    </mc:Choice>
    <mc:Fallback xmlns="">
      <p:transition spd="slow" advTm="12847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251520" y="188640"/>
            <a:ext cx="8640960" cy="6552728"/>
          </a:xfrm>
          <a:prstGeom prst="flowChartMultidocumen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144"/>
              </a:spcBef>
              <a:spcAft>
                <a:spcPts val="144"/>
              </a:spcAft>
            </a:pPr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2. Нахождение путей решения средствами образования основного вопроса современной философии образования - утверждение мира в мире и в душах людей, умение \"слушать и понимать\" не свое \", терпимо относиться к чужому</a:t>
            </a:r>
          </a:p>
          <a:p>
            <a:pPr algn="ctr">
              <a:spcBef>
                <a:spcPts val="144"/>
              </a:spcBef>
              <a:spcAft>
                <a:spcPts val="144"/>
              </a:spcAft>
            </a:pPr>
            <a:endParaRPr lang="ru-RU" sz="2000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44"/>
              </a:spcBef>
              <a:spcAft>
                <a:spcPts val="144"/>
              </a:spcAft>
            </a:pPr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3. Воспитание подрастающих поколений на идеях </a:t>
            </a:r>
            <a:r>
              <a:rPr lang="ru-RU" sz="2000" b="1" i="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ноосферной</a:t>
            </a:r>
            <a:r>
              <a:rPr lang="ru-RU" sz="2000" b="1" i="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цивилизации, которое обеспечивало бы гармоничное взаимодействие человека с природой и другими людьми и, по мнению многих ученых, могло бы вывести человечество из этого кризисного состояния.</a:t>
            </a:r>
          </a:p>
          <a:p>
            <a:pPr algn="ctr">
              <a:spcBef>
                <a:spcPts val="144"/>
              </a:spcBef>
              <a:spcAft>
                <a:spcPts val="144"/>
              </a:spcAft>
            </a:pPr>
            <a:endParaRPr lang="ru-RU" sz="20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44"/>
              </a:spcBef>
              <a:spcAft>
                <a:spcPts val="144"/>
              </a:spcAft>
            </a:pPr>
            <a:endParaRPr lang="ru-RU" sz="2000" b="1" i="0" dirty="0" smtClean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Bef>
                <a:spcPts val="144"/>
              </a:spcBef>
              <a:spcAft>
                <a:spcPts val="144"/>
              </a:spcAft>
            </a:pPr>
            <a:endParaRPr lang="ru-RU" sz="2000" b="1" i="0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97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 advTm="12847">
        <p:blinds dir="vert"/>
      </p:transition>
    </mc:Choice>
    <mc:Fallback xmlns="">
      <p:transition spd="slow" advTm="12847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апля">
  <a:themeElements>
    <a:clrScheme name="Капля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Капля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апля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TC104033925[[fn=Капля]]</Template>
  <TotalTime>335</TotalTime>
  <Words>860</Words>
  <Application>Microsoft Office PowerPoint</Application>
  <PresentationFormat>Экран (4:3)</PresentationFormat>
  <Paragraphs>48</Paragraphs>
  <Slides>17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Tw Cen MT</vt:lpstr>
      <vt:lpstr>Капля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Философия</dc:title>
  <dc:creator>Nataly</dc:creator>
  <cp:lastModifiedBy>Елена Цой</cp:lastModifiedBy>
  <cp:revision>44</cp:revision>
  <dcterms:created xsi:type="dcterms:W3CDTF">2014-06-19T16:46:41Z</dcterms:created>
  <dcterms:modified xsi:type="dcterms:W3CDTF">2014-10-15T13:25:43Z</dcterms:modified>
</cp:coreProperties>
</file>