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3" r:id="rId8"/>
    <p:sldId id="273" r:id="rId9"/>
    <p:sldId id="264" r:id="rId10"/>
    <p:sldId id="265" r:id="rId11"/>
    <p:sldId id="267" r:id="rId12"/>
    <p:sldId id="274" r:id="rId13"/>
    <p:sldId id="268" r:id="rId14"/>
    <p:sldId id="269" r:id="rId15"/>
    <p:sldId id="271" r:id="rId16"/>
    <p:sldId id="275" r:id="rId17"/>
    <p:sldId id="276" r:id="rId18"/>
    <p:sldId id="277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4" d="100"/>
          <a:sy n="64" d="100"/>
        </p:scale>
        <p:origin x="-786" y="-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00430" y="4071942"/>
            <a:ext cx="4829164" cy="1752600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Учитель: </a:t>
            </a:r>
            <a:r>
              <a:rPr lang="ru-RU" dirty="0" err="1" smtClean="0">
                <a:solidFill>
                  <a:schemeClr val="tx1"/>
                </a:solidFill>
              </a:rPr>
              <a:t>Овчинникова</a:t>
            </a:r>
            <a:r>
              <a:rPr lang="ru-RU" dirty="0" smtClean="0">
                <a:solidFill>
                  <a:schemeClr val="tx1"/>
                </a:solidFill>
              </a:rPr>
              <a:t> Е.А, 2 класс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785794"/>
            <a:ext cx="8929750" cy="313932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600" b="1" cap="none" spc="0" dirty="0" smtClean="0">
                <a:ln w="11430"/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Правописание буквосочетаний</a:t>
            </a:r>
          </a:p>
          <a:p>
            <a:pPr algn="ctr"/>
            <a:r>
              <a:rPr lang="ru-RU" sz="6600" b="1" cap="none" spc="0" dirty="0" smtClean="0">
                <a:ln w="11430"/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6600" b="1" cap="none" spc="0" dirty="0" err="1" smtClean="0">
                <a:ln w="11430"/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жи-ши</a:t>
            </a:r>
            <a:r>
              <a:rPr lang="ru-RU" sz="6600" b="1" cap="none" spc="0" dirty="0" smtClean="0">
                <a:ln w="11430"/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</a:t>
            </a:r>
            <a:r>
              <a:rPr lang="ru-RU" sz="6600" b="1" cap="none" spc="0" dirty="0" err="1" smtClean="0">
                <a:ln w="11430"/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ча-ща</a:t>
            </a:r>
            <a:r>
              <a:rPr lang="ru-RU" sz="6600" b="1" cap="none" spc="0" dirty="0" smtClean="0">
                <a:ln w="11430"/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</a:t>
            </a:r>
            <a:r>
              <a:rPr lang="ru-RU" sz="6600" b="1" cap="none" spc="0" dirty="0" err="1" smtClean="0">
                <a:ln w="11430"/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чу-щу</a:t>
            </a:r>
            <a:endParaRPr lang="ru-RU" sz="5400" b="1" cap="none" spc="0" dirty="0">
              <a:ln w="11430"/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План урока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1. Повторение правила</a:t>
            </a:r>
          </a:p>
          <a:p>
            <a:pPr>
              <a:buNone/>
            </a:pPr>
            <a:r>
              <a:rPr lang="ru-RU" b="1" dirty="0" smtClean="0"/>
              <a:t>2.Выполнение заданий на правописание буквосочетаний</a:t>
            </a:r>
          </a:p>
          <a:p>
            <a:pPr>
              <a:buNone/>
            </a:pPr>
            <a:r>
              <a:rPr lang="ru-RU" b="1" dirty="0" smtClean="0"/>
              <a:t>3.Выполнение самостоятельной работы</a:t>
            </a:r>
          </a:p>
          <a:p>
            <a:pPr>
              <a:buNone/>
            </a:pPr>
            <a:r>
              <a:rPr lang="ru-RU" b="1" dirty="0" smtClean="0"/>
              <a:t>4.Оценка своей деятельности</a:t>
            </a:r>
          </a:p>
          <a:p>
            <a:pPr>
              <a:buNone/>
            </a:pPr>
            <a:r>
              <a:rPr lang="ru-RU" b="1" dirty="0" smtClean="0"/>
              <a:t>5.Итог урока </a:t>
            </a:r>
            <a:endParaRPr lang="ru-RU" b="1" dirty="0"/>
          </a:p>
        </p:txBody>
      </p:sp>
      <p:sp>
        <p:nvSpPr>
          <p:cNvPr id="6" name="Фигура, имеющая форму буквы L 5"/>
          <p:cNvSpPr/>
          <p:nvPr/>
        </p:nvSpPr>
        <p:spPr>
          <a:xfrm rot="18699022">
            <a:off x="4754215" y="1747700"/>
            <a:ext cx="432000" cy="108000"/>
          </a:xfrm>
          <a:prstGeom prst="corne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Фигура, имеющая форму буквы L 8"/>
          <p:cNvSpPr/>
          <p:nvPr/>
        </p:nvSpPr>
        <p:spPr>
          <a:xfrm rot="18699022">
            <a:off x="4182711" y="2890707"/>
            <a:ext cx="432000" cy="108000"/>
          </a:xfrm>
          <a:prstGeom prst="corne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Picture 2" descr="D:\Документы1\Snejinka_bolshay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6429388" y="4214818"/>
            <a:ext cx="2143108" cy="2303841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6357950" y="6000768"/>
            <a:ext cx="2786050" cy="642942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2"/>
                </a:solidFill>
              </a:rPr>
              <a:t>Проверка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643050"/>
            <a:ext cx="8229600" cy="412592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    </a:t>
            </a:r>
            <a:r>
              <a:rPr lang="ru-RU" dirty="0" smtClean="0"/>
              <a:t>  </a:t>
            </a:r>
            <a:r>
              <a:rPr lang="ru-RU" b="1" dirty="0" smtClean="0"/>
              <a:t>В лесу ле</a:t>
            </a:r>
            <a:r>
              <a:rPr lang="ru-RU" b="1" dirty="0" smtClean="0">
                <a:solidFill>
                  <a:srgbClr val="C00000"/>
                </a:solidFill>
              </a:rPr>
              <a:t>жи</a:t>
            </a:r>
            <a:r>
              <a:rPr lang="ru-RU" b="1" dirty="0" smtClean="0"/>
              <a:t>т снег. Пу</a:t>
            </a:r>
            <a:r>
              <a:rPr lang="ru-RU" b="1" dirty="0" smtClean="0">
                <a:solidFill>
                  <a:srgbClr val="C00000"/>
                </a:solidFill>
              </a:rPr>
              <a:t>ши</a:t>
            </a:r>
            <a:r>
              <a:rPr lang="ru-RU" b="1" dirty="0" smtClean="0"/>
              <a:t>стые сне</a:t>
            </a:r>
            <a:r>
              <a:rPr lang="ru-RU" b="1" dirty="0" smtClean="0">
                <a:solidFill>
                  <a:srgbClr val="C00000"/>
                </a:solidFill>
              </a:rPr>
              <a:t>жи</a:t>
            </a:r>
            <a:r>
              <a:rPr lang="ru-RU" b="1" dirty="0" smtClean="0"/>
              <a:t>нки кружат в воздухе.</a:t>
            </a:r>
          </a:p>
          <a:p>
            <a:pPr>
              <a:buNone/>
            </a:pPr>
            <a:r>
              <a:rPr lang="ru-RU" b="1" dirty="0" smtClean="0"/>
              <a:t>        Солнце осве</a:t>
            </a:r>
            <a:r>
              <a:rPr lang="ru-RU" b="1" dirty="0" smtClean="0">
                <a:solidFill>
                  <a:srgbClr val="C00000"/>
                </a:solidFill>
              </a:rPr>
              <a:t>ща</a:t>
            </a:r>
            <a:r>
              <a:rPr lang="ru-RU" b="1" dirty="0" smtClean="0"/>
              <a:t>ет вер</a:t>
            </a:r>
            <a:r>
              <a:rPr lang="ru-RU" b="1" dirty="0" smtClean="0">
                <a:solidFill>
                  <a:srgbClr val="C00000"/>
                </a:solidFill>
              </a:rPr>
              <a:t>ши</a:t>
            </a:r>
            <a:r>
              <a:rPr lang="ru-RU" b="1" dirty="0" smtClean="0"/>
              <a:t>ны елей. Деревья похо</a:t>
            </a:r>
            <a:r>
              <a:rPr lang="ru-RU" b="1" dirty="0" smtClean="0">
                <a:solidFill>
                  <a:srgbClr val="C00000"/>
                </a:solidFill>
              </a:rPr>
              <a:t>жи </a:t>
            </a:r>
            <a:r>
              <a:rPr lang="ru-RU" b="1" dirty="0" smtClean="0"/>
              <a:t>на сказочные чудови</a:t>
            </a:r>
            <a:r>
              <a:rPr lang="ru-RU" b="1" dirty="0" smtClean="0">
                <a:solidFill>
                  <a:srgbClr val="C00000"/>
                </a:solidFill>
              </a:rPr>
              <a:t>ща</a:t>
            </a:r>
            <a:r>
              <a:rPr lang="ru-RU" b="1" dirty="0" smtClean="0"/>
              <a:t>.</a:t>
            </a:r>
          </a:p>
          <a:p>
            <a:pPr>
              <a:buNone/>
            </a:pPr>
            <a:r>
              <a:rPr lang="ru-RU" b="1" dirty="0" smtClean="0"/>
              <a:t>         Стайка клестов кру</a:t>
            </a:r>
            <a:r>
              <a:rPr lang="ru-RU" b="1" dirty="0" smtClean="0">
                <a:solidFill>
                  <a:srgbClr val="C00000"/>
                </a:solidFill>
              </a:rPr>
              <a:t>жи</a:t>
            </a:r>
            <a:r>
              <a:rPr lang="ru-RU" b="1" dirty="0" smtClean="0"/>
              <a:t>т над ельником. Они и</a:t>
            </a:r>
            <a:r>
              <a:rPr lang="ru-RU" b="1" dirty="0" smtClean="0">
                <a:solidFill>
                  <a:srgbClr val="C00000"/>
                </a:solidFill>
              </a:rPr>
              <a:t>щу</a:t>
            </a:r>
            <a:r>
              <a:rPr lang="ru-RU" b="1" dirty="0" smtClean="0"/>
              <a:t>т пи</a:t>
            </a:r>
            <a:r>
              <a:rPr lang="ru-RU" b="1" dirty="0" smtClean="0">
                <a:solidFill>
                  <a:srgbClr val="C00000"/>
                </a:solidFill>
              </a:rPr>
              <a:t>щу</a:t>
            </a:r>
            <a:r>
              <a:rPr lang="ru-RU" b="1" dirty="0" smtClean="0"/>
              <a:t>.</a:t>
            </a:r>
            <a:endParaRPr lang="ru-RU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286116" y="1142984"/>
            <a:ext cx="26294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Зимой в лесу.</a:t>
            </a:r>
            <a:endParaRPr lang="ru-RU" sz="3200" b="1" dirty="0"/>
          </a:p>
        </p:txBody>
      </p:sp>
      <p:pic>
        <p:nvPicPr>
          <p:cNvPr id="5" name="Picture 2" descr="D:\Документы1\Snejinka_bolshay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6786578" y="4446490"/>
            <a:ext cx="2143108" cy="2303841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6643702" y="6215058"/>
            <a:ext cx="2786050" cy="642942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План урока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1. Повторение правила</a:t>
            </a:r>
          </a:p>
          <a:p>
            <a:pPr>
              <a:buNone/>
            </a:pPr>
            <a:r>
              <a:rPr lang="ru-RU" b="1" dirty="0" smtClean="0"/>
              <a:t>2.Выполнение заданий на правописание буквосочетаний</a:t>
            </a:r>
          </a:p>
          <a:p>
            <a:pPr>
              <a:buNone/>
            </a:pPr>
            <a:r>
              <a:rPr lang="ru-RU" b="1" dirty="0" smtClean="0"/>
              <a:t>3.Выполнение самостоятельной работы</a:t>
            </a:r>
          </a:p>
          <a:p>
            <a:pPr>
              <a:buNone/>
            </a:pPr>
            <a:r>
              <a:rPr lang="ru-RU" b="1" dirty="0" smtClean="0"/>
              <a:t>4.Оценка своей деятельности</a:t>
            </a:r>
          </a:p>
          <a:p>
            <a:pPr>
              <a:buNone/>
            </a:pPr>
            <a:r>
              <a:rPr lang="ru-RU" b="1" dirty="0" smtClean="0"/>
              <a:t>5.Итог урока </a:t>
            </a:r>
            <a:endParaRPr lang="ru-RU" b="1" dirty="0"/>
          </a:p>
        </p:txBody>
      </p:sp>
      <p:sp>
        <p:nvSpPr>
          <p:cNvPr id="6" name="Фигура, имеющая форму буквы L 5"/>
          <p:cNvSpPr/>
          <p:nvPr/>
        </p:nvSpPr>
        <p:spPr>
          <a:xfrm rot="18699022">
            <a:off x="4748177" y="1734250"/>
            <a:ext cx="468000" cy="108000"/>
          </a:xfrm>
          <a:prstGeom prst="corne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Фигура, имеющая форму буквы L 8"/>
          <p:cNvSpPr/>
          <p:nvPr/>
        </p:nvSpPr>
        <p:spPr>
          <a:xfrm rot="18699022">
            <a:off x="4182711" y="2890707"/>
            <a:ext cx="432000" cy="108000"/>
          </a:xfrm>
          <a:prstGeom prst="corne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Фигура, имеющая форму буквы L 6"/>
          <p:cNvSpPr/>
          <p:nvPr/>
        </p:nvSpPr>
        <p:spPr>
          <a:xfrm rot="18699022">
            <a:off x="7826048" y="3533649"/>
            <a:ext cx="432000" cy="108000"/>
          </a:xfrm>
          <a:prstGeom prst="corne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Фигура, имеющая форму буквы L 7"/>
          <p:cNvSpPr/>
          <p:nvPr/>
        </p:nvSpPr>
        <p:spPr>
          <a:xfrm rot="18699022">
            <a:off x="6052584" y="4066747"/>
            <a:ext cx="432000" cy="141422"/>
          </a:xfrm>
          <a:prstGeom prst="corne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Picture 2" descr="D:\Документы1\Snejinka_bolshay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6429388" y="4214818"/>
            <a:ext cx="2143108" cy="2303841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6357950" y="6000768"/>
            <a:ext cx="2786050" cy="642942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Домашнее задание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Т. стр.8, упр.12</a:t>
            </a:r>
          </a:p>
          <a:p>
            <a:r>
              <a:rPr lang="ru-RU" b="1" dirty="0" smtClean="0"/>
              <a:t>У. стр.14, упр.21</a:t>
            </a:r>
          </a:p>
          <a:p>
            <a:r>
              <a:rPr lang="ru-RU" b="1" dirty="0" smtClean="0"/>
              <a:t>Подобрать рифму слову </a:t>
            </a:r>
            <a:r>
              <a:rPr lang="ru-RU" b="1" i="1" dirty="0" smtClean="0"/>
              <a:t>снежинка</a:t>
            </a:r>
            <a:endParaRPr lang="ru-RU" b="1" i="1" dirty="0"/>
          </a:p>
        </p:txBody>
      </p:sp>
      <p:pic>
        <p:nvPicPr>
          <p:cNvPr id="4" name="Picture 2" descr="D:\Документы1\Snejinka_bolshay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6500826" y="4232200"/>
            <a:ext cx="2143108" cy="2303841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6357950" y="6000768"/>
            <a:ext cx="2786050" cy="642942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План урока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1. Повторение правила</a:t>
            </a:r>
          </a:p>
          <a:p>
            <a:pPr>
              <a:buNone/>
            </a:pPr>
            <a:r>
              <a:rPr lang="ru-RU" b="1" dirty="0" smtClean="0"/>
              <a:t>2.Выполнение заданий на правописание буквосочетаний</a:t>
            </a:r>
          </a:p>
          <a:p>
            <a:pPr>
              <a:buNone/>
            </a:pPr>
            <a:r>
              <a:rPr lang="ru-RU" b="1" dirty="0" smtClean="0"/>
              <a:t>3.Выполнение самостоятельной работы</a:t>
            </a:r>
          </a:p>
          <a:p>
            <a:pPr>
              <a:buNone/>
            </a:pPr>
            <a:r>
              <a:rPr lang="ru-RU" b="1" dirty="0" smtClean="0"/>
              <a:t>4.Оценка своей деятельности</a:t>
            </a:r>
          </a:p>
          <a:p>
            <a:pPr>
              <a:buNone/>
            </a:pPr>
            <a:r>
              <a:rPr lang="ru-RU" b="1" dirty="0" smtClean="0"/>
              <a:t>5.Итог урока </a:t>
            </a:r>
            <a:endParaRPr lang="ru-RU" b="1" dirty="0"/>
          </a:p>
        </p:txBody>
      </p:sp>
      <p:sp>
        <p:nvSpPr>
          <p:cNvPr id="6" name="Фигура, имеющая форму буквы L 5"/>
          <p:cNvSpPr/>
          <p:nvPr/>
        </p:nvSpPr>
        <p:spPr>
          <a:xfrm rot="18699022">
            <a:off x="4748177" y="1734250"/>
            <a:ext cx="468000" cy="108000"/>
          </a:xfrm>
          <a:prstGeom prst="corne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Фигура, имеющая форму буквы L 8"/>
          <p:cNvSpPr/>
          <p:nvPr/>
        </p:nvSpPr>
        <p:spPr>
          <a:xfrm rot="18699022">
            <a:off x="4182711" y="2890707"/>
            <a:ext cx="432000" cy="108000"/>
          </a:xfrm>
          <a:prstGeom prst="corne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Фигура, имеющая форму буквы L 6"/>
          <p:cNvSpPr/>
          <p:nvPr/>
        </p:nvSpPr>
        <p:spPr>
          <a:xfrm rot="18699022">
            <a:off x="7826048" y="3533649"/>
            <a:ext cx="432000" cy="108000"/>
          </a:xfrm>
          <a:prstGeom prst="corne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Фигура, имеющая форму буквы L 7"/>
          <p:cNvSpPr/>
          <p:nvPr/>
        </p:nvSpPr>
        <p:spPr>
          <a:xfrm rot="18699022">
            <a:off x="6052584" y="4066747"/>
            <a:ext cx="432000" cy="141422"/>
          </a:xfrm>
          <a:prstGeom prst="corne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Picture 2" descr="D:\Документы1\Snejinka_bolshay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6429388" y="4214818"/>
            <a:ext cx="2143108" cy="2303841"/>
          </a:xfrm>
          <a:prstGeom prst="rect">
            <a:avLst/>
          </a:prstGeom>
          <a:noFill/>
        </p:spPr>
      </p:pic>
      <p:sp>
        <p:nvSpPr>
          <p:cNvPr id="12" name="Прямоугольник 11"/>
          <p:cNvSpPr/>
          <p:nvPr/>
        </p:nvSpPr>
        <p:spPr>
          <a:xfrm>
            <a:off x="6357950" y="6000768"/>
            <a:ext cx="2786050" cy="642942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Продолжи фразу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71546"/>
            <a:ext cx="9144000" cy="578645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dirty="0" smtClean="0"/>
              <a:t>   На уроке я работал                  активно</a:t>
            </a:r>
            <a:r>
              <a:rPr lang="en-US" b="1" dirty="0" smtClean="0"/>
              <a:t>/</a:t>
            </a:r>
            <a:r>
              <a:rPr lang="ru-RU" b="1" dirty="0" smtClean="0"/>
              <a:t> пассивно</a:t>
            </a:r>
          </a:p>
          <a:p>
            <a:pPr>
              <a:buNone/>
            </a:pPr>
            <a:r>
              <a:rPr lang="ru-RU" b="1" dirty="0" smtClean="0"/>
              <a:t> </a:t>
            </a:r>
            <a:r>
              <a:rPr lang="ru-RU" b="1" dirty="0" smtClean="0"/>
              <a:t> Своей работой на уроке я       доволен</a:t>
            </a:r>
            <a:r>
              <a:rPr lang="en-US" b="1" dirty="0" smtClean="0"/>
              <a:t>/ </a:t>
            </a:r>
            <a:r>
              <a:rPr lang="ru-RU" b="1" dirty="0" smtClean="0"/>
              <a:t>недоволен</a:t>
            </a:r>
          </a:p>
          <a:p>
            <a:pPr>
              <a:buNone/>
            </a:pPr>
            <a:r>
              <a:rPr lang="ru-RU" b="1" dirty="0" smtClean="0"/>
              <a:t> </a:t>
            </a:r>
            <a:r>
              <a:rPr lang="ru-RU" b="1" dirty="0" smtClean="0"/>
              <a:t> Урок для меня показался        длинным</a:t>
            </a:r>
            <a:r>
              <a:rPr lang="en-US" b="1" dirty="0" smtClean="0"/>
              <a:t>/ </a:t>
            </a:r>
            <a:r>
              <a:rPr lang="ru-RU" b="1" dirty="0" smtClean="0"/>
              <a:t>коротким</a:t>
            </a:r>
          </a:p>
          <a:p>
            <a:pPr>
              <a:buNone/>
            </a:pPr>
            <a:r>
              <a:rPr lang="ru-RU" b="1" dirty="0" smtClean="0"/>
              <a:t> </a:t>
            </a:r>
            <a:r>
              <a:rPr lang="ru-RU" b="1" dirty="0" smtClean="0"/>
              <a:t>  На уроке я                                  устал</a:t>
            </a:r>
            <a:r>
              <a:rPr lang="en-US" b="1" dirty="0" smtClean="0"/>
              <a:t>/</a:t>
            </a:r>
            <a:r>
              <a:rPr lang="ru-RU" b="1" dirty="0" smtClean="0"/>
              <a:t>не устал</a:t>
            </a:r>
          </a:p>
          <a:p>
            <a:pPr>
              <a:buNone/>
            </a:pPr>
            <a:r>
              <a:rPr lang="ru-RU" b="1" dirty="0" smtClean="0"/>
              <a:t> </a:t>
            </a:r>
            <a:r>
              <a:rPr lang="ru-RU" b="1" dirty="0" smtClean="0"/>
              <a:t>  Моё настроение стало            лучше</a:t>
            </a:r>
            <a:r>
              <a:rPr lang="en-US" b="1" dirty="0" smtClean="0"/>
              <a:t>/</a:t>
            </a:r>
            <a:r>
              <a:rPr lang="ru-RU" b="1" dirty="0" smtClean="0"/>
              <a:t>хуже</a:t>
            </a:r>
            <a:endParaRPr lang="en-US" b="1" dirty="0" smtClean="0"/>
          </a:p>
          <a:p>
            <a:pPr>
              <a:buNone/>
            </a:pPr>
            <a:r>
              <a:rPr lang="en-US" b="1" dirty="0" smtClean="0"/>
              <a:t> </a:t>
            </a:r>
            <a:r>
              <a:rPr lang="en-US" b="1" dirty="0" smtClean="0"/>
              <a:t>  </a:t>
            </a:r>
            <a:r>
              <a:rPr lang="ru-RU" b="1" dirty="0" smtClean="0"/>
              <a:t>Материал урока мне был      понятен</a:t>
            </a:r>
            <a:r>
              <a:rPr lang="en-US" b="1" dirty="0" smtClean="0"/>
              <a:t>/</a:t>
            </a:r>
            <a:r>
              <a:rPr lang="ru-RU" b="1" dirty="0" smtClean="0"/>
              <a:t>непонятен</a:t>
            </a:r>
          </a:p>
          <a:p>
            <a:pPr>
              <a:buNone/>
            </a:pPr>
            <a:r>
              <a:rPr lang="ru-RU" b="1" dirty="0" smtClean="0"/>
              <a:t> </a:t>
            </a:r>
            <a:r>
              <a:rPr lang="ru-RU" b="1" dirty="0" smtClean="0"/>
              <a:t>                                                        полезен</a:t>
            </a:r>
            <a:r>
              <a:rPr lang="en-US" b="1" dirty="0" smtClean="0"/>
              <a:t>/,</a:t>
            </a:r>
            <a:r>
              <a:rPr lang="ru-RU" b="1" dirty="0" smtClean="0"/>
              <a:t>бесполезен</a:t>
            </a:r>
          </a:p>
          <a:p>
            <a:pPr>
              <a:buNone/>
            </a:pPr>
            <a:r>
              <a:rPr lang="ru-RU" b="1" dirty="0" smtClean="0"/>
              <a:t> </a:t>
            </a:r>
            <a:r>
              <a:rPr lang="ru-RU" b="1" dirty="0" smtClean="0"/>
              <a:t>                                                        интересен</a:t>
            </a:r>
            <a:r>
              <a:rPr lang="en-US" b="1" dirty="0" smtClean="0"/>
              <a:t>/</a:t>
            </a:r>
            <a:r>
              <a:rPr lang="ru-RU" b="1" dirty="0" smtClean="0"/>
              <a:t>скучен</a:t>
            </a:r>
          </a:p>
          <a:p>
            <a:pPr>
              <a:buNone/>
            </a:pPr>
            <a:r>
              <a:rPr lang="ru-RU" b="1" dirty="0" smtClean="0"/>
              <a:t> </a:t>
            </a:r>
            <a:r>
              <a:rPr lang="ru-RU" b="1" dirty="0" smtClean="0"/>
              <a:t>                                                         лёгким</a:t>
            </a:r>
            <a:r>
              <a:rPr lang="en-US" b="1" dirty="0" smtClean="0"/>
              <a:t>/</a:t>
            </a:r>
            <a:r>
              <a:rPr lang="ru-RU" b="1" dirty="0" smtClean="0"/>
              <a:t>трудным</a:t>
            </a:r>
            <a:endParaRPr lang="en-US" b="1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Picture 2" descr="D:\Документы1\Snejinka_bolshay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0" y="4554159"/>
            <a:ext cx="2143108" cy="2303841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0" y="6215058"/>
            <a:ext cx="2786050" cy="642942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6600" dirty="0" smtClean="0"/>
              <a:t> </a:t>
            </a:r>
            <a:r>
              <a:rPr lang="en-US" sz="6600" b="1" dirty="0" smtClean="0">
                <a:solidFill>
                  <a:schemeClr val="accent1">
                    <a:lumMod val="75000"/>
                  </a:schemeClr>
                </a:solidFill>
              </a:rPr>
              <a:t>[</a:t>
            </a:r>
            <a:r>
              <a:rPr lang="ru-RU" sz="6600" b="1" dirty="0" smtClean="0">
                <a:solidFill>
                  <a:schemeClr val="accent1">
                    <a:lumMod val="75000"/>
                  </a:schemeClr>
                </a:solidFill>
              </a:rPr>
              <a:t>с </a:t>
            </a:r>
            <a:r>
              <a:rPr lang="ru-RU" sz="6600" b="1" dirty="0" err="1" smtClean="0">
                <a:solidFill>
                  <a:schemeClr val="accent1">
                    <a:lumMod val="75000"/>
                  </a:schemeClr>
                </a:solidFill>
              </a:rPr>
              <a:t>н</a:t>
            </a:r>
            <a:r>
              <a:rPr lang="en-US" sz="6600" b="1" dirty="0" smtClean="0">
                <a:solidFill>
                  <a:schemeClr val="accent1">
                    <a:lumMod val="75000"/>
                  </a:schemeClr>
                </a:solidFill>
              </a:rPr>
              <a:t>’</a:t>
            </a:r>
            <a:r>
              <a:rPr lang="ru-RU" sz="6600" b="1" dirty="0" smtClean="0">
                <a:solidFill>
                  <a:schemeClr val="accent1">
                    <a:lumMod val="75000"/>
                  </a:schemeClr>
                </a:solidFill>
              </a:rPr>
              <a:t>и  ж </a:t>
            </a:r>
            <a:r>
              <a:rPr lang="ru-RU" sz="6600" b="1" dirty="0" err="1" smtClean="0">
                <a:solidFill>
                  <a:schemeClr val="accent1">
                    <a:lumMod val="75000"/>
                  </a:schemeClr>
                </a:solidFill>
              </a:rPr>
              <a:t>ы</a:t>
            </a:r>
            <a:r>
              <a:rPr lang="ru-RU" sz="66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6600" b="1" dirty="0" err="1" smtClean="0">
                <a:solidFill>
                  <a:schemeClr val="accent1">
                    <a:lumMod val="75000"/>
                  </a:schemeClr>
                </a:solidFill>
              </a:rPr>
              <a:t>н</a:t>
            </a:r>
            <a:r>
              <a:rPr lang="ru-RU" sz="6600" b="1" dirty="0" smtClean="0">
                <a:solidFill>
                  <a:schemeClr val="accent1">
                    <a:lumMod val="75000"/>
                  </a:schemeClr>
                </a:solidFill>
              </a:rPr>
              <a:t> к</a:t>
            </a:r>
            <a:r>
              <a:rPr lang="en-US" sz="6600" b="1" dirty="0" smtClean="0">
                <a:solidFill>
                  <a:schemeClr val="accent1">
                    <a:lumMod val="75000"/>
                  </a:schemeClr>
                </a:solidFill>
              </a:rPr>
              <a:t>’</a:t>
            </a:r>
            <a:r>
              <a:rPr lang="ru-RU" sz="6600" b="1" dirty="0" smtClean="0">
                <a:solidFill>
                  <a:schemeClr val="accent1">
                    <a:lumMod val="75000"/>
                  </a:schemeClr>
                </a:solidFill>
              </a:rPr>
              <a:t>и</a:t>
            </a:r>
            <a:r>
              <a:rPr lang="en-US" sz="6600" b="1" dirty="0" smtClean="0">
                <a:solidFill>
                  <a:schemeClr val="accent1">
                    <a:lumMod val="75000"/>
                  </a:schemeClr>
                </a:solidFill>
              </a:rPr>
              <a:t> ]</a:t>
            </a:r>
            <a:endParaRPr lang="ru-RU" sz="4800" b="1" dirty="0" smtClean="0"/>
          </a:p>
          <a:p>
            <a:pPr algn="ctr">
              <a:buNone/>
            </a:pPr>
            <a:r>
              <a:rPr lang="ru-RU" sz="8000" b="1" i="1" dirty="0" smtClean="0">
                <a:solidFill>
                  <a:schemeClr val="accent1">
                    <a:lumMod val="75000"/>
                  </a:schemeClr>
                </a:solidFill>
              </a:rPr>
              <a:t>снежинки</a:t>
            </a:r>
            <a:endParaRPr lang="ru-RU" sz="80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428992" y="3143248"/>
            <a:ext cx="35719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4714876" y="3143248"/>
            <a:ext cx="35719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2" descr="D:\Документы1\Snejinka_bolshay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6500826" y="4232200"/>
            <a:ext cx="2143108" cy="2303841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6357950" y="6000768"/>
            <a:ext cx="2786050" cy="642942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Правописание буквосочетаний </a:t>
            </a:r>
            <a:b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</a:rPr>
              <a:t>жи-ши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</a:rPr>
              <a:t>ча-ща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</a:rPr>
              <a:t>чу-щу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340237"/>
          </a:xfrm>
        </p:spPr>
        <p:txBody>
          <a:bodyPr/>
          <a:lstStyle/>
          <a:p>
            <a:r>
              <a:rPr lang="ru-RU" b="1" dirty="0" smtClean="0"/>
              <a:t>Находить орфограмму</a:t>
            </a:r>
          </a:p>
          <a:p>
            <a:r>
              <a:rPr lang="ru-RU" b="1" dirty="0" smtClean="0"/>
              <a:t>Грамотно писать слова с сочетаниями</a:t>
            </a:r>
            <a:r>
              <a:rPr lang="ru-RU" b="1" i="1" dirty="0" smtClean="0"/>
              <a:t> </a:t>
            </a:r>
            <a:r>
              <a:rPr lang="ru-RU" b="1" i="1" dirty="0" err="1" smtClean="0">
                <a:solidFill>
                  <a:srgbClr val="C00000"/>
                </a:solidFill>
              </a:rPr>
              <a:t>жи</a:t>
            </a:r>
            <a:r>
              <a:rPr lang="ru-RU" b="1" i="1" dirty="0" smtClean="0">
                <a:solidFill>
                  <a:srgbClr val="C00000"/>
                </a:solidFill>
              </a:rPr>
              <a:t>—</a:t>
            </a:r>
            <a:r>
              <a:rPr lang="ru-RU" b="1" i="1" dirty="0" err="1" smtClean="0">
                <a:solidFill>
                  <a:srgbClr val="C00000"/>
                </a:solidFill>
              </a:rPr>
              <a:t>ши</a:t>
            </a:r>
            <a:r>
              <a:rPr lang="ru-RU" b="1" i="1" dirty="0" smtClean="0">
                <a:solidFill>
                  <a:srgbClr val="C00000"/>
                </a:solidFill>
              </a:rPr>
              <a:t>, </a:t>
            </a:r>
            <a:r>
              <a:rPr lang="ru-RU" b="1" i="1" dirty="0" err="1" smtClean="0">
                <a:solidFill>
                  <a:srgbClr val="C00000"/>
                </a:solidFill>
              </a:rPr>
              <a:t>ча</a:t>
            </a:r>
            <a:r>
              <a:rPr lang="ru-RU" b="1" i="1" dirty="0" smtClean="0">
                <a:solidFill>
                  <a:srgbClr val="C00000"/>
                </a:solidFill>
              </a:rPr>
              <a:t>— </a:t>
            </a:r>
            <a:r>
              <a:rPr lang="ru-RU" b="1" i="1" dirty="0" err="1" smtClean="0">
                <a:solidFill>
                  <a:srgbClr val="C00000"/>
                </a:solidFill>
              </a:rPr>
              <a:t>ща</a:t>
            </a:r>
            <a:r>
              <a:rPr lang="ru-RU" b="1" i="1" dirty="0" smtClean="0">
                <a:solidFill>
                  <a:srgbClr val="C00000"/>
                </a:solidFill>
              </a:rPr>
              <a:t>, чу—</a:t>
            </a:r>
            <a:r>
              <a:rPr lang="ru-RU" b="1" i="1" dirty="0" err="1" smtClean="0">
                <a:solidFill>
                  <a:srgbClr val="C00000"/>
                </a:solidFill>
              </a:rPr>
              <a:t>щу</a:t>
            </a:r>
            <a:endParaRPr lang="ru-RU" b="1" dirty="0" smtClean="0">
              <a:solidFill>
                <a:srgbClr val="C00000"/>
              </a:solidFill>
            </a:endParaRPr>
          </a:p>
          <a:p>
            <a:r>
              <a:rPr lang="ru-RU" b="1" dirty="0" smtClean="0"/>
              <a:t>Оценивать свои достижения </a:t>
            </a:r>
            <a:endParaRPr lang="ru-RU" b="1" dirty="0"/>
          </a:p>
        </p:txBody>
      </p:sp>
      <p:pic>
        <p:nvPicPr>
          <p:cNvPr id="5" name="Picture 2" descr="D:\Документы1\Snejinka_bolshay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6500826" y="4232200"/>
            <a:ext cx="2143108" cy="2303841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6357950" y="6000768"/>
            <a:ext cx="2786050" cy="642942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План урока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1. Повторение правила</a:t>
            </a:r>
          </a:p>
          <a:p>
            <a:pPr>
              <a:buNone/>
            </a:pPr>
            <a:r>
              <a:rPr lang="ru-RU" b="1" dirty="0" smtClean="0"/>
              <a:t>2.Выполнение заданий на правописание буквосочетаний</a:t>
            </a:r>
          </a:p>
          <a:p>
            <a:pPr>
              <a:buNone/>
            </a:pPr>
            <a:r>
              <a:rPr lang="ru-RU" b="1" dirty="0" smtClean="0"/>
              <a:t>3.Выполнение самостоятельной работы</a:t>
            </a:r>
          </a:p>
          <a:p>
            <a:pPr>
              <a:buNone/>
            </a:pPr>
            <a:r>
              <a:rPr lang="ru-RU" b="1" dirty="0" smtClean="0"/>
              <a:t>4.Оценка своей деятельности</a:t>
            </a:r>
          </a:p>
          <a:p>
            <a:pPr>
              <a:buNone/>
            </a:pPr>
            <a:r>
              <a:rPr lang="ru-RU" b="1" dirty="0" smtClean="0"/>
              <a:t>5.Итог урока</a:t>
            </a:r>
            <a:endParaRPr lang="ru-RU" b="1" dirty="0"/>
          </a:p>
        </p:txBody>
      </p:sp>
      <p:pic>
        <p:nvPicPr>
          <p:cNvPr id="7" name="Picture 2" descr="D:\Документы1\Snejinka_bolshay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6500826" y="4232200"/>
            <a:ext cx="2143108" cy="2303841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6357950" y="6000768"/>
            <a:ext cx="2786050" cy="642942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939784"/>
          </a:xfrm>
        </p:spPr>
        <p:txBody>
          <a:bodyPr/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Орфограмма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1"/>
            <a:ext cx="8229600" cy="1000131"/>
          </a:xfrm>
        </p:spPr>
        <p:txBody>
          <a:bodyPr/>
          <a:lstStyle/>
          <a:p>
            <a:endParaRPr lang="ru-RU" dirty="0"/>
          </a:p>
        </p:txBody>
      </p:sp>
      <p:cxnSp>
        <p:nvCxnSpPr>
          <p:cNvPr id="5" name="Прямая соединительная линия 4"/>
          <p:cNvCxnSpPr>
            <a:stCxn id="3" idx="0"/>
          </p:cNvCxnSpPr>
          <p:nvPr/>
        </p:nvCxnSpPr>
        <p:spPr>
          <a:xfrm rot="16200000" flipH="1" flipV="1">
            <a:off x="4071141" y="1785926"/>
            <a:ext cx="1000924" cy="79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5214942" y="1285860"/>
            <a:ext cx="1571636" cy="100013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10800000" flipV="1">
            <a:off x="2214546" y="1285860"/>
            <a:ext cx="1714512" cy="100013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857620" y="421481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357158" y="2285992"/>
            <a:ext cx="27860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err="1" smtClean="0">
                <a:solidFill>
                  <a:schemeClr val="accent1">
                    <a:lumMod val="75000"/>
                  </a:schemeClr>
                </a:solidFill>
              </a:rPr>
              <a:t>жи-ши</a:t>
            </a:r>
            <a:endParaRPr lang="ru-RU" sz="4800" dirty="0"/>
          </a:p>
        </p:txBody>
      </p:sp>
      <p:sp>
        <p:nvSpPr>
          <p:cNvPr id="25" name="TextBox 24"/>
          <p:cNvSpPr txBox="1"/>
          <p:nvPr/>
        </p:nvSpPr>
        <p:spPr>
          <a:xfrm>
            <a:off x="3857620" y="2357430"/>
            <a:ext cx="19288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err="1" smtClean="0">
                <a:solidFill>
                  <a:schemeClr val="accent1">
                    <a:lumMod val="75000"/>
                  </a:schemeClr>
                </a:solidFill>
              </a:rPr>
              <a:t>ча-ща</a:t>
            </a:r>
            <a:endParaRPr lang="ru-RU" sz="4800" dirty="0"/>
          </a:p>
        </p:txBody>
      </p:sp>
      <p:sp>
        <p:nvSpPr>
          <p:cNvPr id="26" name="TextBox 25"/>
          <p:cNvSpPr txBox="1"/>
          <p:nvPr/>
        </p:nvSpPr>
        <p:spPr>
          <a:xfrm>
            <a:off x="6072198" y="2357430"/>
            <a:ext cx="20002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err="1" smtClean="0">
                <a:solidFill>
                  <a:schemeClr val="accent1">
                    <a:lumMod val="75000"/>
                  </a:schemeClr>
                </a:solidFill>
              </a:rPr>
              <a:t>чу-щу</a:t>
            </a:r>
            <a:endParaRPr lang="ru-RU" sz="4800" dirty="0"/>
          </a:p>
        </p:txBody>
      </p:sp>
      <p:sp>
        <p:nvSpPr>
          <p:cNvPr id="29" name="TextBox 28"/>
          <p:cNvSpPr txBox="1"/>
          <p:nvPr/>
        </p:nvSpPr>
        <p:spPr>
          <a:xfrm flipH="1">
            <a:off x="1571603" y="3143248"/>
            <a:ext cx="59722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rgbClr val="C00000"/>
                </a:solidFill>
              </a:rPr>
              <a:t>и</a:t>
            </a:r>
            <a:endParaRPr lang="ru-RU" sz="6000" b="1" dirty="0">
              <a:solidFill>
                <a:srgbClr val="C0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286248" y="3143248"/>
            <a:ext cx="56457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C00000"/>
                </a:solidFill>
              </a:rPr>
              <a:t>а</a:t>
            </a:r>
            <a:endParaRPr lang="ru-RU" sz="6000" b="1" dirty="0">
              <a:solidFill>
                <a:srgbClr val="C0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500826" y="3071810"/>
            <a:ext cx="54854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C00000"/>
                </a:solidFill>
              </a:rPr>
              <a:t>у</a:t>
            </a:r>
            <a:endParaRPr lang="ru-RU" sz="6000" b="1" dirty="0">
              <a:solidFill>
                <a:srgbClr val="C00000"/>
              </a:solidFill>
            </a:endParaRPr>
          </a:p>
        </p:txBody>
      </p:sp>
      <p:pic>
        <p:nvPicPr>
          <p:cNvPr id="15" name="Picture 2" descr="D:\Документы1\Snejinka_bolshay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6500826" y="4232200"/>
            <a:ext cx="2143108" cy="2303841"/>
          </a:xfrm>
          <a:prstGeom prst="rect">
            <a:avLst/>
          </a:prstGeom>
          <a:noFill/>
        </p:spPr>
      </p:pic>
      <p:sp>
        <p:nvSpPr>
          <p:cNvPr id="17" name="Прямоугольник 16"/>
          <p:cNvSpPr/>
          <p:nvPr/>
        </p:nvSpPr>
        <p:spPr>
          <a:xfrm>
            <a:off x="6357950" y="6000768"/>
            <a:ext cx="2786050" cy="642942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3" grpId="0"/>
      <p:bldP spid="25" grpId="0"/>
      <p:bldP spid="26" grpId="0"/>
      <p:bldP spid="29" grpId="0"/>
      <p:bldP spid="30" grpId="0"/>
      <p:bldP spid="3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План урока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1. Повторение правила</a:t>
            </a:r>
          </a:p>
          <a:p>
            <a:pPr>
              <a:buNone/>
            </a:pPr>
            <a:r>
              <a:rPr lang="ru-RU" b="1" dirty="0" smtClean="0"/>
              <a:t>2.Выполнение заданий на правописание буквосочетаний</a:t>
            </a:r>
          </a:p>
          <a:p>
            <a:pPr>
              <a:buNone/>
            </a:pPr>
            <a:r>
              <a:rPr lang="ru-RU" b="1" dirty="0" smtClean="0"/>
              <a:t>3.Выполнение самостоятельной работы</a:t>
            </a:r>
          </a:p>
          <a:p>
            <a:pPr>
              <a:buNone/>
            </a:pPr>
            <a:r>
              <a:rPr lang="ru-RU" b="1" dirty="0" smtClean="0"/>
              <a:t>4.Оценка своей деятельности</a:t>
            </a:r>
          </a:p>
          <a:p>
            <a:pPr>
              <a:buNone/>
            </a:pPr>
            <a:r>
              <a:rPr lang="ru-RU" b="1" dirty="0" smtClean="0"/>
              <a:t>5.Итог урока </a:t>
            </a:r>
            <a:endParaRPr lang="ru-RU" b="1" dirty="0"/>
          </a:p>
        </p:txBody>
      </p:sp>
      <p:sp>
        <p:nvSpPr>
          <p:cNvPr id="4" name="Фигура, имеющая форму буквы L 3"/>
          <p:cNvSpPr/>
          <p:nvPr/>
        </p:nvSpPr>
        <p:spPr>
          <a:xfrm rot="18699022">
            <a:off x="4768239" y="1760172"/>
            <a:ext cx="432000" cy="108000"/>
          </a:xfrm>
          <a:prstGeom prst="corner">
            <a:avLst/>
          </a:prstGeom>
          <a:solidFill>
            <a:schemeClr val="tx1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6357950" y="6000768"/>
            <a:ext cx="2786050" cy="642942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Picture 2" descr="D:\Документы1\Snejinka_bolshay.jpg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6643702" y="4214818"/>
            <a:ext cx="2143108" cy="2303841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6357950" y="5929330"/>
            <a:ext cx="2786050" cy="642942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Проверка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/>
              <a:t>      </a:t>
            </a:r>
            <a:r>
              <a:rPr lang="ru-RU" sz="3600" b="1" dirty="0" smtClean="0"/>
              <a:t>Ё</a:t>
            </a:r>
            <a:r>
              <a:rPr lang="ru-RU" sz="3600" b="1" dirty="0" smtClean="0">
                <a:solidFill>
                  <a:srgbClr val="C00000"/>
                </a:solidFill>
              </a:rPr>
              <a:t>жи</a:t>
            </a:r>
            <a:r>
              <a:rPr lang="ru-RU" sz="3600" b="1" dirty="0" smtClean="0"/>
              <a:t>к,  сне</a:t>
            </a:r>
            <a:r>
              <a:rPr lang="ru-RU" sz="3600" b="1" dirty="0" smtClean="0">
                <a:solidFill>
                  <a:srgbClr val="C00000"/>
                </a:solidFill>
              </a:rPr>
              <a:t>жи</a:t>
            </a:r>
            <a:r>
              <a:rPr lang="ru-RU" sz="3600" b="1" dirty="0" smtClean="0"/>
              <a:t>нки,  </a:t>
            </a:r>
            <a:r>
              <a:rPr lang="ru-RU" sz="3600" b="1" dirty="0" err="1" smtClean="0"/>
              <a:t>е</a:t>
            </a:r>
            <a:r>
              <a:rPr lang="ru-RU" sz="3600" b="1" dirty="0" err="1" smtClean="0">
                <a:solidFill>
                  <a:srgbClr val="C00000"/>
                </a:solidFill>
              </a:rPr>
              <a:t>жи</a:t>
            </a:r>
            <a:r>
              <a:rPr lang="ru-RU" sz="3600" b="1" dirty="0" err="1" smtClean="0"/>
              <a:t>нки</a:t>
            </a:r>
            <a:r>
              <a:rPr lang="ru-RU" sz="3600" b="1" dirty="0" smtClean="0"/>
              <a:t>,  пу</a:t>
            </a:r>
            <a:r>
              <a:rPr lang="ru-RU" sz="3600" b="1" dirty="0" smtClean="0">
                <a:solidFill>
                  <a:srgbClr val="C00000"/>
                </a:solidFill>
              </a:rPr>
              <a:t>ши</a:t>
            </a:r>
            <a:r>
              <a:rPr lang="ru-RU" sz="3600" b="1" dirty="0" smtClean="0"/>
              <a:t>нки, сме</a:t>
            </a:r>
            <a:r>
              <a:rPr lang="ru-RU" sz="3600" b="1" dirty="0" smtClean="0">
                <a:solidFill>
                  <a:srgbClr val="C00000"/>
                </a:solidFill>
              </a:rPr>
              <a:t>ши</a:t>
            </a:r>
            <a:r>
              <a:rPr lang="ru-RU" sz="3600" b="1" dirty="0" smtClean="0"/>
              <a:t>нки</a:t>
            </a:r>
            <a:endParaRPr lang="ru-RU" sz="3600" b="1" dirty="0"/>
          </a:p>
        </p:txBody>
      </p:sp>
      <p:pic>
        <p:nvPicPr>
          <p:cNvPr id="5" name="Picture 2" descr="D:\Документы1\Snejinka_bolshay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6429388" y="4214818"/>
            <a:ext cx="2143108" cy="2303841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6357950" y="6000768"/>
            <a:ext cx="2786050" cy="642942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</TotalTime>
  <Words>281</Words>
  <PresentationFormat>Экран (4:3)</PresentationFormat>
  <Paragraphs>69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Слайд 1</vt:lpstr>
      <vt:lpstr>Слайд 2</vt:lpstr>
      <vt:lpstr>Слайд 3</vt:lpstr>
      <vt:lpstr>Правописание буквосочетаний  жи-ши, ча-ща, чу-щу</vt:lpstr>
      <vt:lpstr>План урока</vt:lpstr>
      <vt:lpstr>Орфограмма</vt:lpstr>
      <vt:lpstr>План урока</vt:lpstr>
      <vt:lpstr>Слайд 8</vt:lpstr>
      <vt:lpstr>Проверка</vt:lpstr>
      <vt:lpstr>Слайд 10</vt:lpstr>
      <vt:lpstr>План урока</vt:lpstr>
      <vt:lpstr>Слайд 12</vt:lpstr>
      <vt:lpstr>Проверка</vt:lpstr>
      <vt:lpstr>Слайд 14</vt:lpstr>
      <vt:lpstr>План урока</vt:lpstr>
      <vt:lpstr>Домашнее задание</vt:lpstr>
      <vt:lpstr>План урока</vt:lpstr>
      <vt:lpstr>Продолжи фразу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Эдик</dc:creator>
  <cp:lastModifiedBy>Эдик</cp:lastModifiedBy>
  <cp:revision>30</cp:revision>
  <dcterms:created xsi:type="dcterms:W3CDTF">2013-12-17T17:01:32Z</dcterms:created>
  <dcterms:modified xsi:type="dcterms:W3CDTF">2013-12-18T17:25:28Z</dcterms:modified>
</cp:coreProperties>
</file>