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6" r:id="rId3"/>
    <p:sldId id="256" r:id="rId4"/>
    <p:sldId id="264" r:id="rId5"/>
    <p:sldId id="266" r:id="rId6"/>
    <p:sldId id="274" r:id="rId7"/>
    <p:sldId id="269" r:id="rId8"/>
    <p:sldId id="267" r:id="rId9"/>
    <p:sldId id="268" r:id="rId10"/>
    <p:sldId id="259" r:id="rId11"/>
    <p:sldId id="277" r:id="rId12"/>
    <p:sldId id="304" r:id="rId13"/>
    <p:sldId id="272" r:id="rId14"/>
    <p:sldId id="260" r:id="rId15"/>
    <p:sldId id="280" r:id="rId16"/>
    <p:sldId id="305" r:id="rId17"/>
    <p:sldId id="293" r:id="rId18"/>
    <p:sldId id="261" r:id="rId19"/>
    <p:sldId id="281" r:id="rId20"/>
    <p:sldId id="306" r:id="rId21"/>
    <p:sldId id="303" r:id="rId22"/>
    <p:sldId id="262" r:id="rId23"/>
    <p:sldId id="282" r:id="rId24"/>
    <p:sldId id="307" r:id="rId25"/>
    <p:sldId id="300" r:id="rId26"/>
    <p:sldId id="263" r:id="rId27"/>
    <p:sldId id="288" r:id="rId28"/>
    <p:sldId id="308" r:id="rId29"/>
    <p:sldId id="292" r:id="rId30"/>
    <p:sldId id="299" r:id="rId31"/>
    <p:sldId id="290" r:id="rId32"/>
    <p:sldId id="301" r:id="rId33"/>
    <p:sldId id="31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17375-2FA0-403B-89D0-C9552E968581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F0F57-4B58-4B0D-B216-D5294F92B4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90;&#1082;%20&#1091;&#1088;%202013-2014\&#1091;&#1088;&#1086;&#1082;%20&#1056;&#1071;%2007.02.14\Dlya_nachala_prazdnika_33_-Fanfary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86;&#1090;&#1082;%20&#1091;&#1088;%202013-2014\&#1091;&#1088;&#1086;&#1082;%20&#1056;&#1071;%2007.02.14\&#1051;&#1077;&#1074;%20&#1041;&#1072;&#1088;&#1072;&#1096;&#1082;&#1086;&#1074;.%20-%20&#1042;%20&#1093;&#1086;&#1082;&#1082;&#1077;&#1081;%20&#1080;&#1075;&#1088;&#1072;&#1102;&#1090;%20&#1085;&#1072;&#1089;&#1090;&#1086;&#1103;&#1097;&#1080;&#1077;%20&#1084;&#1091;&#1078;&#1095;&#1080;&#1085;&#1099;!%20%20(audiopoisk.com).mp3" TargetMode="Externa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6;&#1090;&#1082;%20&#1091;&#1088;%202013-2014\&#1091;&#1088;&#1086;&#1082;%20&#1056;&#1071;%2007.02.14\fanfary-Fanfary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1big.ru/news/russia/" TargetMode="External"/><Relationship Id="rId2" Type="http://schemas.openxmlformats.org/officeDocument/2006/relationships/hyperlink" Target="http://images.yandex.ru/yandsearch?text=%D0%BA%D0%B0%D1%80%D1%82%D0%B8%D0%BD%D0%BA%D0%B8%20%D0%BE%D0%BB%D0%B8%D0%BC%D0%BF%D0%B8%D0%B0%D0%B4%D0%B0%20%D1%81%D0%BE%D1%87%D0%B8%202014&amp;img_url=http://files.adme.ru/files/news/part_1/123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o-kubani.ru/bolee-80-mlrd-rublej-neobxodimo-dlya-realizacii-namechennoj-olimpijskoj-programmy-sochi.html" TargetMode="External"/><Relationship Id="rId4" Type="http://schemas.openxmlformats.org/officeDocument/2006/relationships/hyperlink" Target="http://armenpress.am/rus/news/727215/chempioniy-sochi-2014-poluchat-medali-s-izobrazheniem-chelyabinskogo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90;&#1082;%20&#1091;&#1088;%202013-2014\&#1091;&#1088;&#1086;&#1082;%20&#1056;&#1071;%2007.02.14\55_davay-pocciy_www.100hitov.com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s018.radikal.ru/i527/1201/28/4d3260a2c0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Dlya_nachala_prazdnika_33_-Fanfary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284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Фигурное катание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94.r.photoshare.ru/00947/009097120732c4c41d2f53ff0a53eb17bfb0ce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428736"/>
            <a:ext cx="5643602" cy="5072098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elcoins.com/upload/frim/20081020_194951_5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8072494" cy="6858000"/>
          </a:xfrm>
          <a:prstGeom prst="rect">
            <a:avLst/>
          </a:prstGeom>
          <a:noFill/>
        </p:spPr>
      </p:pic>
      <p:pic>
        <p:nvPicPr>
          <p:cNvPr id="3" name="Picture 2" descr="http://www.angarsk-goradm.ru/files/images/figurnoe_katanie.jpg"/>
          <p:cNvPicPr>
            <a:picLocks noChangeAspect="1" noChangeArrowheads="1"/>
          </p:cNvPicPr>
          <p:nvPr/>
        </p:nvPicPr>
        <p:blipFill>
          <a:blip r:embed="rId3" cstate="print"/>
          <a:srcRect l="5000" t="5000" r="3749" b="16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im7-tub-ru.yandex.net/i?id=444656010-1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http://www.vatanpress.com/fotolar/2011/02/11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8" descr="http://im6-tub-ru.yandex.net/i?id=197337157-54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Фигурное катание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94.r.photoshare.ru/00947/009097120732c4c41d2f53ff0a53eb17bfb0ce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9" y="1071546"/>
            <a:ext cx="5214974" cy="4357718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992"/>
            <a:ext cx="8572560" cy="85728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2800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12800" b="1" i="1" dirty="0" smtClean="0">
                <a:solidFill>
                  <a:srgbClr val="FF0000"/>
                </a:solidFill>
                <a:latin typeface="Monotype Corsiva" pitchFamily="66" charset="0"/>
              </a:rPr>
              <a:t>Лишь пройдя через это испытание,</a:t>
            </a:r>
          </a:p>
          <a:p>
            <a:pPr algn="ctr">
              <a:buNone/>
            </a:pPr>
            <a:r>
              <a:rPr lang="ru-RU" sz="12800" b="1" i="1" dirty="0" smtClean="0">
                <a:solidFill>
                  <a:srgbClr val="FF0000"/>
                </a:solidFill>
                <a:latin typeface="Monotype Corsiva" pitchFamily="66" charset="0"/>
              </a:rPr>
              <a:t>можно начать свой путь».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214290"/>
            <a:ext cx="47836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Каллиграфическая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минутка чистописания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Picture 6" descr="Зайка Стре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3704" y="0"/>
            <a:ext cx="240029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Леопард Барс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357431"/>
            <a:ext cx="235742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Белый медведь Полю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357694"/>
            <a:ext cx="2357422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000240"/>
            <a:ext cx="6500858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Хоккей</a:t>
            </a:r>
            <a:endParaRPr lang="ru-RU" sz="66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entersport.ru/images/stories/th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00174"/>
            <a:ext cx="5715040" cy="4929222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6-tub-ru.yandex.net/i?id=486478766-0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0" descr="http://www.stihi.ru/pics/2012/05/10/9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4" descr="http://im2-tub-ru.yandex.net/i?id=62755683-11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6" descr="http://im1-tub-ru.yandex.net/i?id=450706153-11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0" descr="http://www.websib.ru/fio/works/holidays/images/pe01723_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Хоккей</a:t>
            </a:r>
            <a:endParaRPr lang="ru-RU" sz="66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992"/>
            <a:ext cx="8229600" cy="11430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«Используй то, что ты уже знаешь, тогда ты сможешь продолжить путь».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http://entersport.ru/images/stories/th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14422"/>
            <a:ext cx="5143536" cy="4429156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Mistral" pitchFamily="66" charset="0"/>
              </a:rPr>
              <a:t>Ответь на мой вопрос!</a:t>
            </a:r>
            <a:endParaRPr lang="ru-RU" sz="8000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1028" name="Picture 4" descr="http://www.chelsi.ru/uploads/posts/2012-01/1328003204_zolotaya-shaj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143504" y="1571612"/>
            <a:ext cx="350046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cra.ucoz.ru/_nw/0/7747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3857652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572927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Биатлон</a:t>
            </a:r>
            <a:endParaRPr lang="ru-RU" sz="8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8434" name="Picture 2" descr="http://900igr.net/data/chelovek/Sport-4.files/0026-051-Biat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5857916" cy="5286412"/>
          </a:xfrm>
          <a:prstGeom prst="ellipse">
            <a:avLst/>
          </a:prstGeom>
          <a:ln w="190500" cap="rnd">
            <a:solidFill>
              <a:schemeClr val="tx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m5-tub-ru.yandex.net/i?id=229958766-3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2" descr="http://im6-tub-ru.yandex.net/i?id=124635696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6" descr="http://i033.radikal.ru/1004/6f/615585a3a9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8" descr="http://im0-tub-ru.yandex.net/i?id=113431095-16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30" descr="http://im4-tub-ru.yandex.net/i?id=246361403-6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 спорт, ты – мир!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Надежда мира.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Надежда мира всех времен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 славит мир своих кумиров,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Их силой духа покорен!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Горит гирлянда поколений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Стремленьем к совершенству тел.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 огнем в душе от Прометея,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Здесь нет понятия «предел».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Пьер де Кубертен «Ода к спорту».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572927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Биатлон</a:t>
            </a:r>
            <a:endParaRPr lang="ru-RU" sz="8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357778"/>
            <a:ext cx="8229600" cy="150022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«Чтобы попасть в цель, каждый должен быть уверен в своих силах». 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8434" name="Picture 2" descr="http://900igr.net/data/chelovek/Sport-4.files/0026-051-Biat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142984"/>
            <a:ext cx="4929222" cy="3857652"/>
          </a:xfrm>
          <a:prstGeom prst="ellipse">
            <a:avLst/>
          </a:prstGeom>
          <a:ln w="190500" cap="rnd">
            <a:solidFill>
              <a:schemeClr val="tx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/>
          </a:p>
        </p:txBody>
      </p:sp>
      <p:pic>
        <p:nvPicPr>
          <p:cNvPr id="3" name="Picture 10" descr="http://im6-tub-ru.yandex.net/i?id=502869631-2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285860"/>
            <a:ext cx="4143404" cy="5143512"/>
          </a:xfrm>
          <a:prstGeom prst="rect">
            <a:avLst/>
          </a:prstGeom>
          <a:noFill/>
        </p:spPr>
      </p:pic>
      <p:pic>
        <p:nvPicPr>
          <p:cNvPr id="4" name="Picture 4" descr="http://i.getmovies.ru/covers/97250_w465_h260_f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2428892" cy="2476501"/>
          </a:xfrm>
          <a:prstGeom prst="rect">
            <a:avLst/>
          </a:prstGeom>
          <a:noFill/>
        </p:spPr>
      </p:pic>
      <p:pic>
        <p:nvPicPr>
          <p:cNvPr id="5" name="Picture 8" descr="http://plus-soft.ru/uploads/posts/2010-06/1277317646_n4hsztw9g3orxub.jpeg"/>
          <p:cNvPicPr>
            <a:picLocks noChangeAspect="1" noChangeArrowheads="1"/>
          </p:cNvPicPr>
          <p:nvPr/>
        </p:nvPicPr>
        <p:blipFill>
          <a:blip r:embed="rId5" cstate="print"/>
          <a:srcRect r="20833" b="18658"/>
          <a:stretch>
            <a:fillRect/>
          </a:stretch>
        </p:blipFill>
        <p:spPr bwMode="auto">
          <a:xfrm>
            <a:off x="4000496" y="2786058"/>
            <a:ext cx="4857784" cy="3786238"/>
          </a:xfrm>
          <a:prstGeom prst="rect">
            <a:avLst/>
          </a:prstGeom>
          <a:noFill/>
        </p:spPr>
      </p:pic>
      <p:pic>
        <p:nvPicPr>
          <p:cNvPr id="6" name="Picture 2" descr="http://www.detochki.su/2-12.jpg"/>
          <p:cNvPicPr>
            <a:picLocks noChangeAspect="1" noChangeArrowheads="1"/>
          </p:cNvPicPr>
          <p:nvPr/>
        </p:nvPicPr>
        <p:blipFill>
          <a:blip r:embed="rId6" cstate="print"/>
          <a:srcRect l="2301" r="14877" b="4545"/>
          <a:stretch>
            <a:fillRect/>
          </a:stretch>
        </p:blipFill>
        <p:spPr bwMode="auto">
          <a:xfrm>
            <a:off x="928662" y="3857628"/>
            <a:ext cx="2428892" cy="2714644"/>
          </a:xfrm>
          <a:prstGeom prst="rect">
            <a:avLst/>
          </a:prstGeom>
          <a:noFill/>
        </p:spPr>
      </p:pic>
      <p:pic>
        <p:nvPicPr>
          <p:cNvPr id="7" name="Picture 12" descr="http://multiki.arjlover.net/ap/match.revansh.avi/match.revansh.avi.image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142960"/>
            <a:ext cx="8572560" cy="5715040"/>
          </a:xfrm>
          <a:prstGeom prst="rect">
            <a:avLst/>
          </a:prstGeom>
          <a:noFill/>
        </p:spPr>
      </p:pic>
      <p:pic>
        <p:nvPicPr>
          <p:cNvPr id="45058" name="Picture 2" descr="http://puzkarapuz.org/uploads/posts/2009-01/1231602244_r3c8grfuhk.jpg"/>
          <p:cNvPicPr>
            <a:picLocks noChangeAspect="1" noChangeArrowheads="1"/>
          </p:cNvPicPr>
          <p:nvPr/>
        </p:nvPicPr>
        <p:blipFill>
          <a:blip r:embed="rId8" cstate="print"/>
          <a:srcRect b="10937"/>
          <a:stretch>
            <a:fillRect/>
          </a:stretch>
        </p:blipFill>
        <p:spPr bwMode="auto">
          <a:xfrm>
            <a:off x="0" y="1071546"/>
            <a:ext cx="8858280" cy="5786454"/>
          </a:xfrm>
          <a:prstGeom prst="rect">
            <a:avLst/>
          </a:prstGeom>
          <a:noFill/>
        </p:spPr>
      </p:pic>
      <p:pic>
        <p:nvPicPr>
          <p:cNvPr id="45060" name="Picture 4" descr="http://plus-soft.ru/uploads/posts/2010-06/1277317739_de93yhodbe0rfzq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000108"/>
            <a:ext cx="8858280" cy="5857892"/>
          </a:xfrm>
          <a:prstGeom prst="rect">
            <a:avLst/>
          </a:prstGeom>
          <a:noFill/>
        </p:spPr>
      </p:pic>
      <p:pic>
        <p:nvPicPr>
          <p:cNvPr id="45062" name="Picture 6" descr="http://kinsburg.tv/media/torrents/frames/7559_2_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1071546"/>
            <a:ext cx="8501122" cy="5786454"/>
          </a:xfrm>
          <a:prstGeom prst="rect">
            <a:avLst/>
          </a:prstGeom>
          <a:noFill/>
        </p:spPr>
      </p:pic>
      <p:pic>
        <p:nvPicPr>
          <p:cNvPr id="45064" name="Picture 8" descr="http://mashka-i-mishka.ru/uploads/posts/2013-10/1381171588_1346432016_match.revansh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7224" y="1000108"/>
            <a:ext cx="7000924" cy="5643602"/>
          </a:xfrm>
          <a:prstGeom prst="rect">
            <a:avLst/>
          </a:prstGeom>
          <a:noFill/>
        </p:spPr>
      </p:pic>
      <p:pic>
        <p:nvPicPr>
          <p:cNvPr id="14" name="Лев Барашков. - В хоккей играют настоящие мужчины!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0"/>
                            </p:stCondLst>
                            <p:childTnLst>
                              <p:par>
                                <p:cTn id="2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0"/>
                            </p:stCondLst>
                            <p:childTnLst>
                              <p:par>
                                <p:cTn id="3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0"/>
            <a:ext cx="4429156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Кёрлинг</a:t>
            </a:r>
            <a:endParaRPr lang="ru-RU" sz="6600" b="1" dirty="0">
              <a:solidFill>
                <a:srgbClr val="FFFF00"/>
              </a:solidFill>
            </a:endParaRPr>
          </a:p>
        </p:txBody>
      </p:sp>
      <p:pic>
        <p:nvPicPr>
          <p:cNvPr id="19460" name="Picture 4" descr="http://fitnessliga.ru/files/photos/gallery_87_2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5857916" cy="5143536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7-tub-ru.yandex.net/i?id=340070608-6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2" descr="http://im3-tub-ru.yandex.net/i?id=64427480-36-72&amp;n=21"/>
          <p:cNvPicPr>
            <a:picLocks noChangeAspect="1" noChangeArrowheads="1"/>
          </p:cNvPicPr>
          <p:nvPr/>
        </p:nvPicPr>
        <p:blipFill>
          <a:blip r:embed="rId3" cstate="print"/>
          <a:srcRect b="32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4" descr="http://im5-tub-ru.yandex.net/i?id=455637678-06-72&amp;n=21"/>
          <p:cNvPicPr>
            <a:picLocks noChangeAspect="1" noChangeArrowheads="1"/>
          </p:cNvPicPr>
          <p:nvPr/>
        </p:nvPicPr>
        <p:blipFill>
          <a:blip r:embed="rId4" cstate="print"/>
          <a:srcRect t="5208" r="5468" b="177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6" descr="http://im1-tub-ru.yandex.net/i?id=81625477-01-72&amp;n=21"/>
          <p:cNvPicPr>
            <a:picLocks noChangeAspect="1" noChangeArrowheads="1"/>
          </p:cNvPicPr>
          <p:nvPr/>
        </p:nvPicPr>
        <p:blipFill>
          <a:blip r:embed="rId5" cstate="print"/>
          <a:srcRect l="19531" t="5208" r="21875"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4429156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Кёрлинг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600704"/>
            <a:ext cx="8229600" cy="1257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«Собери друзей для работы,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ты достигнешь цели».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60" name="Picture 4" descr="http://fitnessliga.ru/files/photos/gallery_87_2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214422"/>
            <a:ext cx="4500594" cy="4357718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Найди лишнее слово:</a:t>
            </a:r>
            <a:br>
              <a:rPr lang="ru-RU" sz="6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571612"/>
            <a:ext cx="1516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Птица,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928794" y="1571612"/>
            <a:ext cx="1930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самолет,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786182" y="1571612"/>
            <a:ext cx="1470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пчела,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1571612"/>
            <a:ext cx="1947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машина,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000892" y="1571612"/>
            <a:ext cx="1950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бабочка.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2571744"/>
            <a:ext cx="1757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Смотреть</a:t>
            </a:r>
            <a:r>
              <a:rPr lang="ru-RU" sz="3200" b="1" dirty="0" smtClean="0"/>
              <a:t>,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2571744"/>
            <a:ext cx="1474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глядеть</a:t>
            </a:r>
            <a:r>
              <a:rPr lang="ru-RU" sz="3200" b="1" dirty="0" smtClean="0"/>
              <a:t>,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286116" y="2571744"/>
            <a:ext cx="2202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таращиться</a:t>
            </a:r>
            <a:r>
              <a:rPr lang="ru-RU" sz="3200" b="1" dirty="0" smtClean="0"/>
              <a:t>, 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2643182"/>
            <a:ext cx="1537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моргать,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000892" y="2643182"/>
            <a:ext cx="1992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наблюдать.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3500438"/>
            <a:ext cx="1094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Бук,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214414" y="3500438"/>
            <a:ext cx="15792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ясень,</a:t>
            </a:r>
            <a:endParaRPr lang="ru-RU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2714612" y="3500438"/>
            <a:ext cx="1090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ель,</a:t>
            </a:r>
            <a:endParaRPr lang="ru-RU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3714744" y="3500438"/>
            <a:ext cx="1109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ива,</a:t>
            </a:r>
            <a:endParaRPr lang="ru-RU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4786314" y="3500438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клен.</a:t>
            </a:r>
            <a:endParaRPr lang="ru-RU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285720" y="4929198"/>
            <a:ext cx="17924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Мерин</a:t>
            </a:r>
            <a:r>
              <a:rPr lang="ru-RU" b="1" dirty="0" smtClean="0"/>
              <a:t>,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143108" y="4929198"/>
            <a:ext cx="21107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волчица</a:t>
            </a:r>
            <a:r>
              <a:rPr lang="ru-RU" b="1" dirty="0" smtClean="0"/>
              <a:t>,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357686" y="4929198"/>
            <a:ext cx="1300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лань</a:t>
            </a:r>
            <a:r>
              <a:rPr lang="ru-RU" b="1" dirty="0" smtClean="0"/>
              <a:t>,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786446" y="5000636"/>
            <a:ext cx="3006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кобыла, овца.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8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Слалом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(спуск с горы на лыжах)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http://s49.radikal.ru/i125/1304/0e/6b59182113da.jpg"/>
          <p:cNvPicPr>
            <a:picLocks noChangeAspect="1" noChangeArrowheads="1"/>
          </p:cNvPicPr>
          <p:nvPr/>
        </p:nvPicPr>
        <p:blipFill>
          <a:blip r:embed="rId2" cstate="print"/>
          <a:srcRect l="8441" t="6424" r="4742" b="14882"/>
          <a:stretch>
            <a:fillRect/>
          </a:stretch>
        </p:blipFill>
        <p:spPr bwMode="auto">
          <a:xfrm>
            <a:off x="1857356" y="1428736"/>
            <a:ext cx="6000792" cy="5072098"/>
          </a:xfrm>
          <a:prstGeom prst="ellipse">
            <a:avLst/>
          </a:prstGeom>
          <a:ln w="190500" cap="rnd">
            <a:solidFill>
              <a:srgbClr val="00B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8" descr="http://im1-tub-ru.yandex.net/i?id=94799354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0" descr="http://www.fullhdoboi.ru/_ph/7/2/337982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2" descr="http://im1-tub-ru.yandex.net/i?id=594392625-66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Слалом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(спуск с горы на лыжах)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857868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«Не спеши и будь внимателен на спуске»</a:t>
            </a:r>
            <a:endParaRPr lang="ru-RU" sz="4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http://s49.radikal.ru/i125/1304/0e/6b59182113da.jpg"/>
          <p:cNvPicPr>
            <a:picLocks noChangeAspect="1" noChangeArrowheads="1"/>
          </p:cNvPicPr>
          <p:nvPr/>
        </p:nvPicPr>
        <p:blipFill>
          <a:blip r:embed="rId2" cstate="print"/>
          <a:srcRect l="8441" t="6424" r="4742" b="14882"/>
          <a:stretch>
            <a:fillRect/>
          </a:stretch>
        </p:blipFill>
        <p:spPr bwMode="auto">
          <a:xfrm>
            <a:off x="1785918" y="1214422"/>
            <a:ext cx="5429288" cy="4714908"/>
          </a:xfrm>
          <a:prstGeom prst="ellipse">
            <a:avLst/>
          </a:prstGeom>
          <a:ln w="190500" cap="rnd">
            <a:solidFill>
              <a:srgbClr val="00B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 descr="http://www.sport-rec.ru/images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2879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Парад олимпийских надежд</a:t>
            </a:r>
            <a:endParaRPr lang="ru-RU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571613"/>
          <a:ext cx="8072494" cy="4522298"/>
        </p:xfrm>
        <a:graphic>
          <a:graphicData uri="http://schemas.openxmlformats.org/drawingml/2006/table">
            <a:tbl>
              <a:tblPr/>
              <a:tblGrid>
                <a:gridCol w="1643664"/>
                <a:gridCol w="2392583"/>
                <a:gridCol w="2017727"/>
                <a:gridCol w="2018520"/>
              </a:tblGrid>
              <a:tr h="891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Вид спорта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Этап урока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Количество набранных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Итого набранных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Фигурное катание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Минутка чистописания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Хоккей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Устное упражнение в правилах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Биатлон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Письменное упражнение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Кёрлинг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Найди лишнее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Слалом  (катание на лыжах с горы)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Работа на интерактивной доске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31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Итого :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43240" y="642918"/>
            <a:ext cx="26148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u="sng" dirty="0" smtClean="0">
                <a:solidFill>
                  <a:srgbClr val="FFFF00"/>
                </a:solidFill>
                <a:latin typeface="Monotype Corsiva" pitchFamily="66" charset="0"/>
              </a:rPr>
              <a:t>Рефлексия</a:t>
            </a:r>
            <a:endParaRPr lang="ru-RU" sz="4800" u="sng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2-tub-ru.yandex.net/i?id=76365602-09-72&amp;n=21"/>
          <p:cNvPicPr>
            <a:picLocks noChangeAspect="1" noChangeArrowheads="1"/>
          </p:cNvPicPr>
          <p:nvPr/>
        </p:nvPicPr>
        <p:blipFill>
          <a:blip r:embed="rId2" cstate="print"/>
          <a:srcRect t="6000" b="7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i="1" u="sng" dirty="0" smtClean="0">
                <a:solidFill>
                  <a:srgbClr val="FFFF00"/>
                </a:solidFill>
                <a:latin typeface="Monotype Corsiva" pitchFamily="66" charset="0"/>
              </a:rPr>
              <a:t>Рефлексия</a:t>
            </a:r>
            <a:r>
              <a:rPr lang="ru-RU" sz="6600" i="1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6600" i="1" dirty="0" smtClean="0">
                <a:solidFill>
                  <a:srgbClr val="FFFF00"/>
                </a:solidFill>
                <a:latin typeface="Monotype Corsiva" pitchFamily="66" charset="0"/>
              </a:rPr>
            </a:b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43051"/>
            <a:ext cx="4038600" cy="3429024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сегодня я узнал…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было интересно…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было трудно…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я выполнял задания…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я приобрел…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я научился…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643051"/>
            <a:ext cx="4572032" cy="3429024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у меня получилось 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я смог…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я попробую…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меня удивило…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урок дал мне для жизни…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мне захотелось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stokmedia.com/files/Image/news/153089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6715172" cy="5643578"/>
          </a:xfrm>
          <a:prstGeom prst="rect">
            <a:avLst/>
          </a:prstGeom>
          <a:noFill/>
        </p:spPr>
      </p:pic>
      <p:pic>
        <p:nvPicPr>
          <p:cNvPr id="3" name="Picture 2" descr="Белый медведь Полю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46463">
            <a:off x="1364212" y="870784"/>
            <a:ext cx="2418643" cy="31003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Леопард Барс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143248"/>
            <a:ext cx="2357422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Зайка Стрел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49941">
            <a:off x="4697254" y="762657"/>
            <a:ext cx="2530060" cy="3089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0"/>
            <a:ext cx="70535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Олимпийский пьедестал почёта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" name="fanfary-Fanfa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63.radikal.ru/1103/51/3ee34d6277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357166"/>
            <a:ext cx="67762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>
                <a:solidFill>
                  <a:schemeClr val="bg1"/>
                </a:solidFill>
                <a:latin typeface="Monotype Corsiva" pitchFamily="66" charset="0"/>
              </a:rPr>
              <a:t>Спасибо  за урок!</a:t>
            </a:r>
            <a:endParaRPr lang="ru-RU" sz="8000" b="1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n-CL" sz="1400" dirty="0" smtClean="0">
                <a:hlinkClick r:id="rId2"/>
              </a:rPr>
              <a:t>http://images.yandex.ru/yandsearch?text=%D0%BA%D0%B0%D1%80%D1%82%D0%B8%D0%BD%D0%BA%D0%B8%20%D0%BE%D0%BB%D0%B8%D0%BC%D0%BF%D0%B8%D0%B0%D0%B4%D0%B0%20%D1%81%D0%BE%D1%87%D0%B8%202014&amp;img_url=http%3A%2F%2Ffiles.adme.ru%2Ffiles%2Fnews%2Fpart_1%2F1235</a:t>
            </a:r>
            <a:endParaRPr lang="ru-RU" sz="1400" dirty="0" smtClean="0"/>
          </a:p>
          <a:p>
            <a:r>
              <a:rPr lang="arn-CL" sz="1400" dirty="0" smtClean="0">
                <a:hlinkClick r:id="rId3"/>
              </a:rPr>
              <a:t>http://1big.ru/news/russia/</a:t>
            </a:r>
            <a:endParaRPr lang="ru-RU" sz="1400" dirty="0" smtClean="0"/>
          </a:p>
          <a:p>
            <a:r>
              <a:rPr lang="arn-CL" sz="1400" dirty="0" smtClean="0">
                <a:hlinkClick r:id="rId4"/>
              </a:rPr>
              <a:t>http://armenpress.am/rus/news/727215/chempioniy-sochi-2014-poluchat-medali-s-izobrazheniem-chelyabinskogo.html</a:t>
            </a:r>
            <a:endParaRPr lang="ru-RU" sz="1400" dirty="0" smtClean="0"/>
          </a:p>
          <a:p>
            <a:r>
              <a:rPr lang="arn-CL" sz="1400" dirty="0" smtClean="0">
                <a:hlinkClick r:id="rId5"/>
              </a:rPr>
              <a:t>http://o-kubani.ru/bolee-80-mlrd-rublej-neobxodimo-dlya-realizacii-namechennoj-olimpijskoj-programmy-sochi.html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2000" dirty="0" smtClean="0"/>
              <a:t>Презентацию подготовила: учитель начальных классов Ананьева Т.Н.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F0"/>
                </a:solidFill>
              </a:rPr>
              <a:t>1. Флаг с Олимпийскими кольцами </a:t>
            </a:r>
            <a:endParaRPr lang="ru-RU" b="1" i="1" dirty="0">
              <a:solidFill>
                <a:srgbClr val="00B0F0"/>
              </a:solidFill>
            </a:endParaRPr>
          </a:p>
        </p:txBody>
      </p:sp>
      <p:pic>
        <p:nvPicPr>
          <p:cNvPr id="1028" name="Picture 4" descr="http://www.sport-rec.ru/images/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814393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Символы Олимпиады 2014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Талисманы Олимпиады 2014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2530" name="Picture 2" descr="Белый медведь Полю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29718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Зайка Стре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643050"/>
            <a:ext cx="29718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643570" y="1071546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Белая зайка Стрелка 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000108"/>
            <a:ext cx="35349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</a:rPr>
              <a:t>Белый медведь Полюс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8926" y="6334780"/>
            <a:ext cx="3706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Белый леопард 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itchFamily="66" charset="0"/>
              </a:rPr>
              <a:t>Барсик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2532" name="Picture 4" descr="Леопард Барс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857496"/>
            <a:ext cx="29718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Парад олимпийских надежд</a:t>
            </a:r>
            <a:endParaRPr lang="ru-RU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571612"/>
          <a:ext cx="8072494" cy="4912037"/>
        </p:xfrm>
        <a:graphic>
          <a:graphicData uri="http://schemas.openxmlformats.org/drawingml/2006/table">
            <a:tbl>
              <a:tblPr/>
              <a:tblGrid>
                <a:gridCol w="1643664"/>
                <a:gridCol w="2392583"/>
                <a:gridCol w="2017727"/>
                <a:gridCol w="2018520"/>
              </a:tblGrid>
              <a:tr h="888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Вид спорта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Этап урока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Количество набранных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Итого набранных баллов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8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Фигурное катание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Минутка чистописания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Хоккей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Устное упражнение в правилах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Биатлон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Письменное упражнение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Слалом  (катание на лыжах с горы)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Работа на интерактивной доске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Кёрлинг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Найди лишнее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9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Итого :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35" marR="64635" marT="0" marB="0">
                    <a:lnL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40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arad38.ru/upload/cats/image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209799"/>
            <a:ext cx="3876675" cy="4648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  <a:t>В день Олимпийского движенья</a:t>
            </a:r>
            <a:b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  <a:t>Зажги огонь в своей душе!</a:t>
            </a:r>
            <a:b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  <a:t>Примеры есть для подражанья.</a:t>
            </a:r>
            <a:b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  <a:t>Талант, </a:t>
            </a: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задор отдай стране!</a:t>
            </a:r>
            <a:b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Пусть будут все Ваши старанья</a:t>
            </a:r>
            <a:b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Достойны золотых наград,</a:t>
            </a:r>
            <a:b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И пусть за Ваши достиженья</a:t>
            </a:r>
            <a:b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Сегодня каждый будет рад</a:t>
            </a:r>
            <a:r>
              <a:rPr lang="ru-RU" sz="4400" dirty="0" smtClean="0">
                <a:latin typeface="Monotype Corsiva" pitchFamily="66" charset="0"/>
              </a:rPr>
              <a:t>!</a:t>
            </a:r>
            <a:endParaRPr lang="ru-RU" sz="4400" dirty="0">
              <a:latin typeface="Monotype Corsiva" pitchFamily="66" charset="0"/>
            </a:endParaRPr>
          </a:p>
        </p:txBody>
      </p:sp>
      <p:pic>
        <p:nvPicPr>
          <p:cNvPr id="5" name="55_davay-pocciy_www.100hitov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43834" y="464344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642910" y="714356"/>
            <a:ext cx="7929618" cy="4786346"/>
          </a:xfrm>
          <a:prstGeom prst="flowChartPunchedTape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800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</a:rPr>
              <a:t>«</a:t>
            </a:r>
            <a:r>
              <a:rPr lang="ru-RU" sz="4800" b="1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Имя существительное»</a:t>
            </a:r>
            <a:br>
              <a:rPr lang="ru-RU" sz="4800" b="1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 Олимпийских надежд</a:t>
            </a: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1000100" y="357166"/>
            <a:ext cx="7072362" cy="6143668"/>
          </a:xfrm>
          <a:prstGeom prst="verticalScroll">
            <a:avLst/>
          </a:prstGeom>
          <a:solidFill>
            <a:srgbClr val="00B0F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обобщить знания об имени существительном, о его морфологических, лексических и синтаксических значениях, познакомить с историей Олимпийских игр, развивать интерес к спорту, здоровому образу жизни</a:t>
            </a:r>
          </a:p>
          <a:p>
            <a:pPr lvl="0" algn="ctr"/>
            <a:r>
              <a:rPr lang="ru-RU" sz="2800" dirty="0" smtClean="0"/>
              <a:t>развивать устную и письменную речь, творческие способности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6116" y="285728"/>
            <a:ext cx="2786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Monotype Corsiva" pitchFamily="66" charset="0"/>
              </a:rPr>
              <a:t>Цели урока</a:t>
            </a:r>
            <a:endParaRPr lang="ru-RU" sz="4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361</Words>
  <Application>Microsoft Office PowerPoint</Application>
  <PresentationFormat>Экран (4:3)</PresentationFormat>
  <Paragraphs>111</Paragraphs>
  <Slides>33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1. Флаг с Олимпийскими кольцами </vt:lpstr>
      <vt:lpstr>Талисманы Олимпиады 2014 </vt:lpstr>
      <vt:lpstr>Парад олимпийских надежд</vt:lpstr>
      <vt:lpstr>Слайд 7</vt:lpstr>
      <vt:lpstr>Слайд 8</vt:lpstr>
      <vt:lpstr>Слайд 9</vt:lpstr>
      <vt:lpstr>Фигурное катание</vt:lpstr>
      <vt:lpstr>Слайд 11</vt:lpstr>
      <vt:lpstr>Фигурное катание</vt:lpstr>
      <vt:lpstr>Слайд 13</vt:lpstr>
      <vt:lpstr>Хоккей</vt:lpstr>
      <vt:lpstr>Слайд 15</vt:lpstr>
      <vt:lpstr>Хоккей</vt:lpstr>
      <vt:lpstr>Ответь на мой вопрос!</vt:lpstr>
      <vt:lpstr>Биатлон</vt:lpstr>
      <vt:lpstr>Слайд 19</vt:lpstr>
      <vt:lpstr>Биатлон</vt:lpstr>
      <vt:lpstr>Физкультминутка </vt:lpstr>
      <vt:lpstr>Кёрлинг</vt:lpstr>
      <vt:lpstr>Слайд 23</vt:lpstr>
      <vt:lpstr>Кёрлинг</vt:lpstr>
      <vt:lpstr>Найди лишнее слово: </vt:lpstr>
      <vt:lpstr>Слалом  (спуск с горы на лыжах)</vt:lpstr>
      <vt:lpstr>Слайд 27</vt:lpstr>
      <vt:lpstr>Слалом  (спуск с горы на лыжах)</vt:lpstr>
      <vt:lpstr>Парад олимпийских надежд</vt:lpstr>
      <vt:lpstr>Рефлексия </vt:lpstr>
      <vt:lpstr>Слайд 31</vt:lpstr>
      <vt:lpstr>Слайд 32</vt:lpstr>
      <vt:lpstr>Интернет 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начальный класс</cp:lastModifiedBy>
  <cp:revision>105</cp:revision>
  <dcterms:created xsi:type="dcterms:W3CDTF">2014-01-25T18:39:08Z</dcterms:created>
  <dcterms:modified xsi:type="dcterms:W3CDTF">2014-06-09T08:32:03Z</dcterms:modified>
</cp:coreProperties>
</file>