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8"/>
  </p:notesMasterIdLst>
  <p:sldIdLst>
    <p:sldId id="256" r:id="rId2"/>
    <p:sldId id="257" r:id="rId3"/>
    <p:sldId id="265" r:id="rId4"/>
    <p:sldId id="263" r:id="rId5"/>
    <p:sldId id="266" r:id="rId6"/>
    <p:sldId id="267" r:id="rId7"/>
    <p:sldId id="268" r:id="rId8"/>
    <p:sldId id="269" r:id="rId9"/>
    <p:sldId id="273" r:id="rId10"/>
    <p:sldId id="271" r:id="rId11"/>
    <p:sldId id="272"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33CC"/>
    <a:srgbClr val="99FFCC"/>
    <a:srgbClr val="32C6EE"/>
    <a:srgbClr val="7E1B9D"/>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p:cViewPr>
        <p:scale>
          <a:sx n="50" d="100"/>
          <a:sy n="50" d="100"/>
        </p:scale>
        <p:origin x="-1224"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47F50-B869-4A83-8D7A-CA9CF767CC56}" type="doc">
      <dgm:prSet loTypeId="urn:microsoft.com/office/officeart/2005/8/layout/hList1" loCatId="list" qsTypeId="urn:microsoft.com/office/officeart/2005/8/quickstyle/3d2" qsCatId="3D" csTypeId="urn:microsoft.com/office/officeart/2005/8/colors/colorful2" csCatId="colorful" phldr="1"/>
      <dgm:spPr/>
      <dgm:t>
        <a:bodyPr/>
        <a:lstStyle/>
        <a:p>
          <a:endParaRPr lang="ru-RU"/>
        </a:p>
      </dgm:t>
    </dgm:pt>
    <dgm:pt modelId="{A3DE0E68-651B-4F31-9CFB-7E020A4932CB}">
      <dgm:prSet phldrT="[Текст]" custT="1"/>
      <dgm:spPr/>
      <dgm:t>
        <a:bodyPr/>
        <a:lstStyle/>
        <a:p>
          <a:r>
            <a:rPr lang="ru-RU" sz="2000" i="1" dirty="0" smtClean="0"/>
            <a:t>Первая группа</a:t>
          </a:r>
          <a:endParaRPr lang="ru-RU" sz="2000" dirty="0"/>
        </a:p>
      </dgm:t>
    </dgm:pt>
    <dgm:pt modelId="{D78FD3C5-ACF6-4435-9356-DE5FB2D4204A}" type="parTrans" cxnId="{55BED67E-A43B-45D1-A43F-46295F5A9611}">
      <dgm:prSet/>
      <dgm:spPr/>
      <dgm:t>
        <a:bodyPr/>
        <a:lstStyle/>
        <a:p>
          <a:endParaRPr lang="ru-RU"/>
        </a:p>
      </dgm:t>
    </dgm:pt>
    <dgm:pt modelId="{D65610DC-9CA6-4564-A363-D5B932D58DF0}" type="sibTrans" cxnId="{55BED67E-A43B-45D1-A43F-46295F5A9611}">
      <dgm:prSet/>
      <dgm:spPr/>
      <dgm:t>
        <a:bodyPr/>
        <a:lstStyle/>
        <a:p>
          <a:endParaRPr lang="ru-RU"/>
        </a:p>
      </dgm:t>
    </dgm:pt>
    <dgm:pt modelId="{F11F0C56-9E3C-42AA-ACEA-0AFD30DCA864}">
      <dgm:prSet phldrT="[Текст]" custT="1"/>
      <dgm:spPr/>
      <dgm:t>
        <a:bodyPr/>
        <a:lstStyle/>
        <a:p>
          <a:r>
            <a:rPr lang="ru-RU" sz="2000" dirty="0" smtClean="0"/>
            <a:t>учитель рассказывает о сложности каждого задания, советует, какое задание выбрать.</a:t>
          </a:r>
          <a:endParaRPr lang="ru-RU" sz="2000" dirty="0"/>
        </a:p>
      </dgm:t>
    </dgm:pt>
    <dgm:pt modelId="{E19C5CC6-DD61-4348-ADBD-98EAB0AB5564}" type="parTrans" cxnId="{6B15F21A-7030-4F86-880D-95E1BC6774BC}">
      <dgm:prSet/>
      <dgm:spPr/>
      <dgm:t>
        <a:bodyPr/>
        <a:lstStyle/>
        <a:p>
          <a:endParaRPr lang="ru-RU"/>
        </a:p>
      </dgm:t>
    </dgm:pt>
    <dgm:pt modelId="{A2F0E568-8AAF-4BCB-99B1-5953542DF281}" type="sibTrans" cxnId="{6B15F21A-7030-4F86-880D-95E1BC6774BC}">
      <dgm:prSet/>
      <dgm:spPr/>
      <dgm:t>
        <a:bodyPr/>
        <a:lstStyle/>
        <a:p>
          <a:endParaRPr lang="ru-RU"/>
        </a:p>
      </dgm:t>
    </dgm:pt>
    <dgm:pt modelId="{914680F1-9C22-4B04-B15A-8CD88B370853}">
      <dgm:prSet phldrT="[Текст]" custT="1"/>
      <dgm:spPr/>
      <dgm:t>
        <a:bodyPr/>
        <a:lstStyle/>
        <a:p>
          <a:r>
            <a:rPr lang="ru-RU" sz="2000" i="1" dirty="0" smtClean="0"/>
            <a:t>Вторая группа</a:t>
          </a:r>
          <a:endParaRPr lang="ru-RU" sz="2000" dirty="0"/>
        </a:p>
      </dgm:t>
    </dgm:pt>
    <dgm:pt modelId="{8D643D2C-EF63-4C98-BB4F-8F9EB8B71138}" type="parTrans" cxnId="{B334BFAF-1979-4552-8E21-F6A2ED4E9F51}">
      <dgm:prSet/>
      <dgm:spPr/>
      <dgm:t>
        <a:bodyPr/>
        <a:lstStyle/>
        <a:p>
          <a:endParaRPr lang="ru-RU"/>
        </a:p>
      </dgm:t>
    </dgm:pt>
    <dgm:pt modelId="{34A7AF9E-B12D-41AF-BC6A-C9B7FA3D682C}" type="sibTrans" cxnId="{B334BFAF-1979-4552-8E21-F6A2ED4E9F51}">
      <dgm:prSet/>
      <dgm:spPr/>
      <dgm:t>
        <a:bodyPr/>
        <a:lstStyle/>
        <a:p>
          <a:endParaRPr lang="ru-RU"/>
        </a:p>
      </dgm:t>
    </dgm:pt>
    <dgm:pt modelId="{362B3114-4AC2-45FE-BF7B-FBC354730D7E}">
      <dgm:prSet phldrT="[Текст]" custT="1"/>
      <dgm:spPr/>
      <dgm:t>
        <a:bodyPr/>
        <a:lstStyle/>
        <a:p>
          <a:r>
            <a:rPr lang="ru-RU" sz="2000" dirty="0" smtClean="0"/>
            <a:t>учитель рассказывает о сложности задания, но выбирают сами ученики, учитель корректирует их выбор.</a:t>
          </a:r>
          <a:endParaRPr lang="ru-RU" sz="2000" dirty="0"/>
        </a:p>
      </dgm:t>
    </dgm:pt>
    <dgm:pt modelId="{B83AED51-8DC4-447C-96FD-6224746870CB}" type="parTrans" cxnId="{8A3BE2E2-7A3F-4AEC-B42A-042C7EC9243C}">
      <dgm:prSet/>
      <dgm:spPr/>
      <dgm:t>
        <a:bodyPr/>
        <a:lstStyle/>
        <a:p>
          <a:endParaRPr lang="ru-RU"/>
        </a:p>
      </dgm:t>
    </dgm:pt>
    <dgm:pt modelId="{37F8171D-CEEC-4BC7-AD2F-3D789B953444}" type="sibTrans" cxnId="{8A3BE2E2-7A3F-4AEC-B42A-042C7EC9243C}">
      <dgm:prSet/>
      <dgm:spPr/>
      <dgm:t>
        <a:bodyPr/>
        <a:lstStyle/>
        <a:p>
          <a:endParaRPr lang="ru-RU"/>
        </a:p>
      </dgm:t>
    </dgm:pt>
    <dgm:pt modelId="{CD647FE9-2976-42D3-8148-EDE1CE2A43E1}">
      <dgm:prSet phldrT="[Текст]" custT="1"/>
      <dgm:spPr/>
      <dgm:t>
        <a:bodyPr/>
        <a:lstStyle/>
        <a:p>
          <a:r>
            <a:rPr lang="ru-RU" sz="2000" i="1" dirty="0" smtClean="0"/>
            <a:t>Третья группа</a:t>
          </a:r>
          <a:endParaRPr lang="ru-RU" sz="2000" dirty="0"/>
        </a:p>
      </dgm:t>
    </dgm:pt>
    <dgm:pt modelId="{83B7C91E-EF11-4116-AD2F-04824D6C1A03}" type="parTrans" cxnId="{053BA312-BCAE-4BC7-BF17-43749625B34A}">
      <dgm:prSet/>
      <dgm:spPr/>
      <dgm:t>
        <a:bodyPr/>
        <a:lstStyle/>
        <a:p>
          <a:endParaRPr lang="ru-RU"/>
        </a:p>
      </dgm:t>
    </dgm:pt>
    <dgm:pt modelId="{80B06E33-F1C4-4C80-8142-517278ECB4AA}" type="sibTrans" cxnId="{053BA312-BCAE-4BC7-BF17-43749625B34A}">
      <dgm:prSet/>
      <dgm:spPr/>
      <dgm:t>
        <a:bodyPr/>
        <a:lstStyle/>
        <a:p>
          <a:endParaRPr lang="ru-RU"/>
        </a:p>
      </dgm:t>
    </dgm:pt>
    <dgm:pt modelId="{B4096782-3B93-4A8C-8B81-1C86D7AC171F}">
      <dgm:prSet phldrT="[Текст]" custT="1"/>
      <dgm:spPr/>
      <dgm:t>
        <a:bodyPr/>
        <a:lstStyle/>
        <a:p>
          <a:r>
            <a:rPr lang="ru-RU" sz="2000" dirty="0" smtClean="0"/>
            <a:t>ученики сами определяют сложность задания и  осуществляют выбор.</a:t>
          </a:r>
          <a:endParaRPr lang="ru-RU" sz="2000" dirty="0"/>
        </a:p>
      </dgm:t>
    </dgm:pt>
    <dgm:pt modelId="{04DCA072-BAF1-4DF9-815D-4C5383EA863D}" type="parTrans" cxnId="{76807168-CB73-4DA7-AFEF-7A1092E897B3}">
      <dgm:prSet/>
      <dgm:spPr/>
      <dgm:t>
        <a:bodyPr/>
        <a:lstStyle/>
        <a:p>
          <a:endParaRPr lang="ru-RU"/>
        </a:p>
      </dgm:t>
    </dgm:pt>
    <dgm:pt modelId="{454D84E8-DF94-4220-B3CE-74A4E9A95CB2}" type="sibTrans" cxnId="{76807168-CB73-4DA7-AFEF-7A1092E897B3}">
      <dgm:prSet/>
      <dgm:spPr/>
      <dgm:t>
        <a:bodyPr/>
        <a:lstStyle/>
        <a:p>
          <a:endParaRPr lang="ru-RU"/>
        </a:p>
      </dgm:t>
    </dgm:pt>
    <dgm:pt modelId="{955F4A53-0150-44CA-B8A7-17F71B9A246A}" type="pres">
      <dgm:prSet presAssocID="{63E47F50-B869-4A83-8D7A-CA9CF767CC56}" presName="Name0" presStyleCnt="0">
        <dgm:presLayoutVars>
          <dgm:dir/>
          <dgm:animLvl val="lvl"/>
          <dgm:resizeHandles val="exact"/>
        </dgm:presLayoutVars>
      </dgm:prSet>
      <dgm:spPr/>
      <dgm:t>
        <a:bodyPr/>
        <a:lstStyle/>
        <a:p>
          <a:endParaRPr lang="ru-RU"/>
        </a:p>
      </dgm:t>
    </dgm:pt>
    <dgm:pt modelId="{1D3C378B-8D8E-48E1-B940-4628B660A93E}" type="pres">
      <dgm:prSet presAssocID="{A3DE0E68-651B-4F31-9CFB-7E020A4932CB}" presName="composite" presStyleCnt="0"/>
      <dgm:spPr/>
      <dgm:t>
        <a:bodyPr/>
        <a:lstStyle/>
        <a:p>
          <a:endParaRPr lang="ru-RU"/>
        </a:p>
      </dgm:t>
    </dgm:pt>
    <dgm:pt modelId="{F46C360E-9744-4F25-813C-0D8FC185A60E}" type="pres">
      <dgm:prSet presAssocID="{A3DE0E68-651B-4F31-9CFB-7E020A4932CB}" presName="parTx" presStyleLbl="alignNode1" presStyleIdx="0" presStyleCnt="3">
        <dgm:presLayoutVars>
          <dgm:chMax val="0"/>
          <dgm:chPref val="0"/>
          <dgm:bulletEnabled val="1"/>
        </dgm:presLayoutVars>
      </dgm:prSet>
      <dgm:spPr/>
      <dgm:t>
        <a:bodyPr/>
        <a:lstStyle/>
        <a:p>
          <a:endParaRPr lang="ru-RU"/>
        </a:p>
      </dgm:t>
    </dgm:pt>
    <dgm:pt modelId="{54302B7A-8D3C-44EF-83CB-95310F26547D}" type="pres">
      <dgm:prSet presAssocID="{A3DE0E68-651B-4F31-9CFB-7E020A4932CB}" presName="desTx" presStyleLbl="alignAccFollowNode1" presStyleIdx="0" presStyleCnt="3">
        <dgm:presLayoutVars>
          <dgm:bulletEnabled val="1"/>
        </dgm:presLayoutVars>
      </dgm:prSet>
      <dgm:spPr/>
      <dgm:t>
        <a:bodyPr/>
        <a:lstStyle/>
        <a:p>
          <a:endParaRPr lang="ru-RU"/>
        </a:p>
      </dgm:t>
    </dgm:pt>
    <dgm:pt modelId="{20201979-6A5F-45FB-88F9-9DD5D8A46C08}" type="pres">
      <dgm:prSet presAssocID="{D65610DC-9CA6-4564-A363-D5B932D58DF0}" presName="space" presStyleCnt="0"/>
      <dgm:spPr/>
      <dgm:t>
        <a:bodyPr/>
        <a:lstStyle/>
        <a:p>
          <a:endParaRPr lang="ru-RU"/>
        </a:p>
      </dgm:t>
    </dgm:pt>
    <dgm:pt modelId="{4AC0288C-EA6B-475F-BD96-EC77555D3C9B}" type="pres">
      <dgm:prSet presAssocID="{914680F1-9C22-4B04-B15A-8CD88B370853}" presName="composite" presStyleCnt="0"/>
      <dgm:spPr/>
      <dgm:t>
        <a:bodyPr/>
        <a:lstStyle/>
        <a:p>
          <a:endParaRPr lang="ru-RU"/>
        </a:p>
      </dgm:t>
    </dgm:pt>
    <dgm:pt modelId="{5C6ED5EE-D51D-49FB-A5C4-3F1884C61F44}" type="pres">
      <dgm:prSet presAssocID="{914680F1-9C22-4B04-B15A-8CD88B370853}" presName="parTx" presStyleLbl="alignNode1" presStyleIdx="1" presStyleCnt="3">
        <dgm:presLayoutVars>
          <dgm:chMax val="0"/>
          <dgm:chPref val="0"/>
          <dgm:bulletEnabled val="1"/>
        </dgm:presLayoutVars>
      </dgm:prSet>
      <dgm:spPr/>
      <dgm:t>
        <a:bodyPr/>
        <a:lstStyle/>
        <a:p>
          <a:endParaRPr lang="ru-RU"/>
        </a:p>
      </dgm:t>
    </dgm:pt>
    <dgm:pt modelId="{3111F2FC-0779-476D-890E-E03184CE8288}" type="pres">
      <dgm:prSet presAssocID="{914680F1-9C22-4B04-B15A-8CD88B370853}" presName="desTx" presStyleLbl="alignAccFollowNode1" presStyleIdx="1" presStyleCnt="3">
        <dgm:presLayoutVars>
          <dgm:bulletEnabled val="1"/>
        </dgm:presLayoutVars>
      </dgm:prSet>
      <dgm:spPr/>
      <dgm:t>
        <a:bodyPr/>
        <a:lstStyle/>
        <a:p>
          <a:endParaRPr lang="ru-RU"/>
        </a:p>
      </dgm:t>
    </dgm:pt>
    <dgm:pt modelId="{5956FA79-6DE8-4927-954F-8E7340A9482C}" type="pres">
      <dgm:prSet presAssocID="{34A7AF9E-B12D-41AF-BC6A-C9B7FA3D682C}" presName="space" presStyleCnt="0"/>
      <dgm:spPr/>
      <dgm:t>
        <a:bodyPr/>
        <a:lstStyle/>
        <a:p>
          <a:endParaRPr lang="ru-RU"/>
        </a:p>
      </dgm:t>
    </dgm:pt>
    <dgm:pt modelId="{C7545A61-6558-4D39-A39B-E5C4E1EC68E4}" type="pres">
      <dgm:prSet presAssocID="{CD647FE9-2976-42D3-8148-EDE1CE2A43E1}" presName="composite" presStyleCnt="0"/>
      <dgm:spPr/>
      <dgm:t>
        <a:bodyPr/>
        <a:lstStyle/>
        <a:p>
          <a:endParaRPr lang="ru-RU"/>
        </a:p>
      </dgm:t>
    </dgm:pt>
    <dgm:pt modelId="{A27BB015-5411-4BA0-B075-D357821B4BA9}" type="pres">
      <dgm:prSet presAssocID="{CD647FE9-2976-42D3-8148-EDE1CE2A43E1}" presName="parTx" presStyleLbl="alignNode1" presStyleIdx="2" presStyleCnt="3">
        <dgm:presLayoutVars>
          <dgm:chMax val="0"/>
          <dgm:chPref val="0"/>
          <dgm:bulletEnabled val="1"/>
        </dgm:presLayoutVars>
      </dgm:prSet>
      <dgm:spPr/>
      <dgm:t>
        <a:bodyPr/>
        <a:lstStyle/>
        <a:p>
          <a:endParaRPr lang="ru-RU"/>
        </a:p>
      </dgm:t>
    </dgm:pt>
    <dgm:pt modelId="{C8F327FC-E4A3-435F-8541-A9EA51E50F67}" type="pres">
      <dgm:prSet presAssocID="{CD647FE9-2976-42D3-8148-EDE1CE2A43E1}" presName="desTx" presStyleLbl="alignAccFollowNode1" presStyleIdx="2" presStyleCnt="3">
        <dgm:presLayoutVars>
          <dgm:bulletEnabled val="1"/>
        </dgm:presLayoutVars>
      </dgm:prSet>
      <dgm:spPr/>
      <dgm:t>
        <a:bodyPr/>
        <a:lstStyle/>
        <a:p>
          <a:endParaRPr lang="ru-RU"/>
        </a:p>
      </dgm:t>
    </dgm:pt>
  </dgm:ptLst>
  <dgm:cxnLst>
    <dgm:cxn modelId="{053BA312-BCAE-4BC7-BF17-43749625B34A}" srcId="{63E47F50-B869-4A83-8D7A-CA9CF767CC56}" destId="{CD647FE9-2976-42D3-8148-EDE1CE2A43E1}" srcOrd="2" destOrd="0" parTransId="{83B7C91E-EF11-4116-AD2F-04824D6C1A03}" sibTransId="{80B06E33-F1C4-4C80-8142-517278ECB4AA}"/>
    <dgm:cxn modelId="{27DCAD02-DC96-4E22-9C59-8C61E1EC2CD1}" type="presOf" srcId="{63E47F50-B869-4A83-8D7A-CA9CF767CC56}" destId="{955F4A53-0150-44CA-B8A7-17F71B9A246A}" srcOrd="0" destOrd="0" presId="urn:microsoft.com/office/officeart/2005/8/layout/hList1"/>
    <dgm:cxn modelId="{10AF04F7-77EE-47D2-9E75-9B05165CD767}" type="presOf" srcId="{A3DE0E68-651B-4F31-9CFB-7E020A4932CB}" destId="{F46C360E-9744-4F25-813C-0D8FC185A60E}" srcOrd="0" destOrd="0" presId="urn:microsoft.com/office/officeart/2005/8/layout/hList1"/>
    <dgm:cxn modelId="{6B55D08B-DE6B-4780-ACB4-189015DC1810}" type="presOf" srcId="{CD647FE9-2976-42D3-8148-EDE1CE2A43E1}" destId="{A27BB015-5411-4BA0-B075-D357821B4BA9}" srcOrd="0" destOrd="0" presId="urn:microsoft.com/office/officeart/2005/8/layout/hList1"/>
    <dgm:cxn modelId="{76807168-CB73-4DA7-AFEF-7A1092E897B3}" srcId="{CD647FE9-2976-42D3-8148-EDE1CE2A43E1}" destId="{B4096782-3B93-4A8C-8B81-1C86D7AC171F}" srcOrd="0" destOrd="0" parTransId="{04DCA072-BAF1-4DF9-815D-4C5383EA863D}" sibTransId="{454D84E8-DF94-4220-B3CE-74A4E9A95CB2}"/>
    <dgm:cxn modelId="{8A3BE2E2-7A3F-4AEC-B42A-042C7EC9243C}" srcId="{914680F1-9C22-4B04-B15A-8CD88B370853}" destId="{362B3114-4AC2-45FE-BF7B-FBC354730D7E}" srcOrd="0" destOrd="0" parTransId="{B83AED51-8DC4-447C-96FD-6224746870CB}" sibTransId="{37F8171D-CEEC-4BC7-AD2F-3D789B953444}"/>
    <dgm:cxn modelId="{899DDFBD-4ABD-4B4E-80FD-FAD5691D8869}" type="presOf" srcId="{F11F0C56-9E3C-42AA-ACEA-0AFD30DCA864}" destId="{54302B7A-8D3C-44EF-83CB-95310F26547D}" srcOrd="0" destOrd="0" presId="urn:microsoft.com/office/officeart/2005/8/layout/hList1"/>
    <dgm:cxn modelId="{B334BFAF-1979-4552-8E21-F6A2ED4E9F51}" srcId="{63E47F50-B869-4A83-8D7A-CA9CF767CC56}" destId="{914680F1-9C22-4B04-B15A-8CD88B370853}" srcOrd="1" destOrd="0" parTransId="{8D643D2C-EF63-4C98-BB4F-8F9EB8B71138}" sibTransId="{34A7AF9E-B12D-41AF-BC6A-C9B7FA3D682C}"/>
    <dgm:cxn modelId="{D431675A-A026-4FD6-9BFE-54327BECD60D}" type="presOf" srcId="{362B3114-4AC2-45FE-BF7B-FBC354730D7E}" destId="{3111F2FC-0779-476D-890E-E03184CE8288}" srcOrd="0" destOrd="0" presId="urn:microsoft.com/office/officeart/2005/8/layout/hList1"/>
    <dgm:cxn modelId="{6B15F21A-7030-4F86-880D-95E1BC6774BC}" srcId="{A3DE0E68-651B-4F31-9CFB-7E020A4932CB}" destId="{F11F0C56-9E3C-42AA-ACEA-0AFD30DCA864}" srcOrd="0" destOrd="0" parTransId="{E19C5CC6-DD61-4348-ADBD-98EAB0AB5564}" sibTransId="{A2F0E568-8AAF-4BCB-99B1-5953542DF281}"/>
    <dgm:cxn modelId="{E2A264CB-68CE-40EB-AD35-755679EB7D54}" type="presOf" srcId="{B4096782-3B93-4A8C-8B81-1C86D7AC171F}" destId="{C8F327FC-E4A3-435F-8541-A9EA51E50F67}" srcOrd="0" destOrd="0" presId="urn:microsoft.com/office/officeart/2005/8/layout/hList1"/>
    <dgm:cxn modelId="{AC8443DF-932B-447C-9281-FAF8C29E9645}" type="presOf" srcId="{914680F1-9C22-4B04-B15A-8CD88B370853}" destId="{5C6ED5EE-D51D-49FB-A5C4-3F1884C61F44}" srcOrd="0" destOrd="0" presId="urn:microsoft.com/office/officeart/2005/8/layout/hList1"/>
    <dgm:cxn modelId="{55BED67E-A43B-45D1-A43F-46295F5A9611}" srcId="{63E47F50-B869-4A83-8D7A-CA9CF767CC56}" destId="{A3DE0E68-651B-4F31-9CFB-7E020A4932CB}" srcOrd="0" destOrd="0" parTransId="{D78FD3C5-ACF6-4435-9356-DE5FB2D4204A}" sibTransId="{D65610DC-9CA6-4564-A363-D5B932D58DF0}"/>
    <dgm:cxn modelId="{28F56983-E927-4ADE-93CE-2AE87E6C17BB}" type="presParOf" srcId="{955F4A53-0150-44CA-B8A7-17F71B9A246A}" destId="{1D3C378B-8D8E-48E1-B940-4628B660A93E}" srcOrd="0" destOrd="0" presId="urn:microsoft.com/office/officeart/2005/8/layout/hList1"/>
    <dgm:cxn modelId="{475AAB01-1C54-4EFB-8485-EA48453D3A74}" type="presParOf" srcId="{1D3C378B-8D8E-48E1-B940-4628B660A93E}" destId="{F46C360E-9744-4F25-813C-0D8FC185A60E}" srcOrd="0" destOrd="0" presId="urn:microsoft.com/office/officeart/2005/8/layout/hList1"/>
    <dgm:cxn modelId="{FB808336-1D35-45AF-B409-7E97ABA20F28}" type="presParOf" srcId="{1D3C378B-8D8E-48E1-B940-4628B660A93E}" destId="{54302B7A-8D3C-44EF-83CB-95310F26547D}" srcOrd="1" destOrd="0" presId="urn:microsoft.com/office/officeart/2005/8/layout/hList1"/>
    <dgm:cxn modelId="{9C99A07D-F53E-4BCA-9EBA-351CC0D14C01}" type="presParOf" srcId="{955F4A53-0150-44CA-B8A7-17F71B9A246A}" destId="{20201979-6A5F-45FB-88F9-9DD5D8A46C08}" srcOrd="1" destOrd="0" presId="urn:microsoft.com/office/officeart/2005/8/layout/hList1"/>
    <dgm:cxn modelId="{1F94A069-39A9-4962-8227-09BD8FCE52A3}" type="presParOf" srcId="{955F4A53-0150-44CA-B8A7-17F71B9A246A}" destId="{4AC0288C-EA6B-475F-BD96-EC77555D3C9B}" srcOrd="2" destOrd="0" presId="urn:microsoft.com/office/officeart/2005/8/layout/hList1"/>
    <dgm:cxn modelId="{3E2F5F46-29FE-49E8-A71A-94217535E1A7}" type="presParOf" srcId="{4AC0288C-EA6B-475F-BD96-EC77555D3C9B}" destId="{5C6ED5EE-D51D-49FB-A5C4-3F1884C61F44}" srcOrd="0" destOrd="0" presId="urn:microsoft.com/office/officeart/2005/8/layout/hList1"/>
    <dgm:cxn modelId="{1FB0DB57-5D6A-49A2-B1D2-FE78A7BC282C}" type="presParOf" srcId="{4AC0288C-EA6B-475F-BD96-EC77555D3C9B}" destId="{3111F2FC-0779-476D-890E-E03184CE8288}" srcOrd="1" destOrd="0" presId="urn:microsoft.com/office/officeart/2005/8/layout/hList1"/>
    <dgm:cxn modelId="{7CEF000A-D3A6-43C2-B5C6-133515F62EDA}" type="presParOf" srcId="{955F4A53-0150-44CA-B8A7-17F71B9A246A}" destId="{5956FA79-6DE8-4927-954F-8E7340A9482C}" srcOrd="3" destOrd="0" presId="urn:microsoft.com/office/officeart/2005/8/layout/hList1"/>
    <dgm:cxn modelId="{7E3888B3-442E-4BF6-9C32-434CDC1ECAC9}" type="presParOf" srcId="{955F4A53-0150-44CA-B8A7-17F71B9A246A}" destId="{C7545A61-6558-4D39-A39B-E5C4E1EC68E4}" srcOrd="4" destOrd="0" presId="urn:microsoft.com/office/officeart/2005/8/layout/hList1"/>
    <dgm:cxn modelId="{ED901717-243E-4625-98C0-B27DFFE19E3B}" type="presParOf" srcId="{C7545A61-6558-4D39-A39B-E5C4E1EC68E4}" destId="{A27BB015-5411-4BA0-B075-D357821B4BA9}" srcOrd="0" destOrd="0" presId="urn:microsoft.com/office/officeart/2005/8/layout/hList1"/>
    <dgm:cxn modelId="{967BF9B0-D12D-4580-8F48-BD7040879539}" type="presParOf" srcId="{C7545A61-6558-4D39-A39B-E5C4E1EC68E4}" destId="{C8F327FC-E4A3-435F-8541-A9EA51E50F6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89200-51D7-4C30-8BD9-3664E05969D4}" type="doc">
      <dgm:prSet loTypeId="urn:microsoft.com/office/officeart/2005/8/layout/hierarchy4" loCatId="list" qsTypeId="urn:microsoft.com/office/officeart/2005/8/quickstyle/simple1" qsCatId="simple" csTypeId="urn:microsoft.com/office/officeart/2005/8/colors/colorful3" csCatId="colorful" phldr="1"/>
      <dgm:spPr/>
      <dgm:t>
        <a:bodyPr/>
        <a:lstStyle/>
        <a:p>
          <a:endParaRPr lang="ru-RU"/>
        </a:p>
      </dgm:t>
    </dgm:pt>
    <dgm:pt modelId="{5A635648-9D31-4453-9876-220639E1986A}">
      <dgm:prSet phldrT="[Текст]" custT="1"/>
      <dgm:spPr>
        <a:ln>
          <a:solidFill>
            <a:srgbClr val="FF0000"/>
          </a:solidFill>
        </a:ln>
      </dgm:spPr>
      <dgm:t>
        <a:bodyPr/>
        <a:lstStyle/>
        <a:p>
          <a:r>
            <a:rPr lang="ru-RU" sz="1800" dirty="0" smtClean="0">
              <a:solidFill>
                <a:schemeClr val="tx1"/>
              </a:solidFill>
              <a:latin typeface="Times New Roman" pitchFamily="18" charset="0"/>
              <a:cs typeface="Times New Roman" pitchFamily="18" charset="0"/>
            </a:rPr>
            <a:t>Определение критерия, в соответствии с которым создаются группы учащихся для дифференцированной работы</a:t>
          </a:r>
          <a:endParaRPr lang="ru-RU" sz="1800" dirty="0">
            <a:solidFill>
              <a:schemeClr val="tx1"/>
            </a:solidFill>
            <a:latin typeface="Times New Roman" pitchFamily="18" charset="0"/>
            <a:cs typeface="Times New Roman" pitchFamily="18" charset="0"/>
          </a:endParaRPr>
        </a:p>
      </dgm:t>
    </dgm:pt>
    <dgm:pt modelId="{419EADD4-6806-4757-A510-24EA2447C4D6}" type="parTrans" cxnId="{DCDE3BE7-50E0-412F-B459-5301AE38E4BD}">
      <dgm:prSet/>
      <dgm:spPr/>
      <dgm:t>
        <a:bodyPr/>
        <a:lstStyle/>
        <a:p>
          <a:endParaRPr lang="ru-RU"/>
        </a:p>
      </dgm:t>
    </dgm:pt>
    <dgm:pt modelId="{B4B086A4-BAE8-4184-9D16-DBAF495D58D1}" type="sibTrans" cxnId="{DCDE3BE7-50E0-412F-B459-5301AE38E4BD}">
      <dgm:prSet/>
      <dgm:spPr/>
      <dgm:t>
        <a:bodyPr/>
        <a:lstStyle/>
        <a:p>
          <a:endParaRPr lang="ru-RU"/>
        </a:p>
      </dgm:t>
    </dgm:pt>
    <dgm:pt modelId="{3F6E8A67-6D2B-4851-AAFB-FB76C977145B}">
      <dgm:prSet phldrT="[Текст]" custT="1"/>
      <dgm:spPr>
        <a:ln>
          <a:solidFill>
            <a:srgbClr val="FF0000"/>
          </a:solidFill>
        </a:ln>
      </dgm:spPr>
      <dgm:t>
        <a:bodyPr/>
        <a:lstStyle/>
        <a:p>
          <a:r>
            <a:rPr lang="ru-RU" sz="1800" dirty="0" smtClean="0">
              <a:solidFill>
                <a:schemeClr val="tx1"/>
              </a:solidFill>
              <a:latin typeface="Times New Roman" pitchFamily="18" charset="0"/>
              <a:cs typeface="Times New Roman" pitchFamily="18" charset="0"/>
            </a:rPr>
            <a:t>Проведение диагностики на основе выбранного критерия</a:t>
          </a:r>
          <a:endParaRPr lang="ru-RU" sz="1800" dirty="0">
            <a:solidFill>
              <a:schemeClr val="tx1"/>
            </a:solidFill>
            <a:latin typeface="Times New Roman" pitchFamily="18" charset="0"/>
            <a:cs typeface="Times New Roman" pitchFamily="18" charset="0"/>
          </a:endParaRPr>
        </a:p>
      </dgm:t>
    </dgm:pt>
    <dgm:pt modelId="{C6DCE21A-43C6-4138-ABDD-E7FE4DB8C85C}" type="parTrans" cxnId="{59AAF16E-FF33-4EE0-99E7-2F0F384D4EA5}">
      <dgm:prSet/>
      <dgm:spPr/>
      <dgm:t>
        <a:bodyPr/>
        <a:lstStyle/>
        <a:p>
          <a:endParaRPr lang="ru-RU"/>
        </a:p>
      </dgm:t>
    </dgm:pt>
    <dgm:pt modelId="{CCA76822-FE5C-4638-910D-93218449EA6B}" type="sibTrans" cxnId="{59AAF16E-FF33-4EE0-99E7-2F0F384D4EA5}">
      <dgm:prSet/>
      <dgm:spPr/>
      <dgm:t>
        <a:bodyPr/>
        <a:lstStyle/>
        <a:p>
          <a:endParaRPr lang="ru-RU"/>
        </a:p>
      </dgm:t>
    </dgm:pt>
    <dgm:pt modelId="{26C7712F-DE81-4720-A1DE-D6DFB80596B8}">
      <dgm:prSet phldrT="[Текст]" custT="1"/>
      <dgm:spPr>
        <a:ln>
          <a:solidFill>
            <a:srgbClr val="FF0000"/>
          </a:solidFill>
        </a:ln>
      </dgm:spPr>
      <dgm:t>
        <a:bodyPr/>
        <a:lstStyle/>
        <a:p>
          <a:r>
            <a:rPr lang="ru-RU" sz="1800" dirty="0" smtClean="0">
              <a:solidFill>
                <a:schemeClr val="tx1"/>
              </a:solidFill>
              <a:latin typeface="Times New Roman" pitchFamily="18" charset="0"/>
              <a:cs typeface="Times New Roman" pitchFamily="18" charset="0"/>
            </a:rPr>
            <a:t>Распределение учащихся по группам с учетом результатов диагностики</a:t>
          </a:r>
          <a:endParaRPr lang="ru-RU" sz="1800" dirty="0">
            <a:solidFill>
              <a:schemeClr val="tx1"/>
            </a:solidFill>
            <a:latin typeface="Times New Roman" pitchFamily="18" charset="0"/>
            <a:cs typeface="Times New Roman" pitchFamily="18" charset="0"/>
          </a:endParaRPr>
        </a:p>
      </dgm:t>
    </dgm:pt>
    <dgm:pt modelId="{B5949AB8-64FD-452B-9685-7F6C860DCD17}" type="parTrans" cxnId="{ADC3CAA0-A967-42A6-9ACD-EDA857D14707}">
      <dgm:prSet/>
      <dgm:spPr/>
      <dgm:t>
        <a:bodyPr/>
        <a:lstStyle/>
        <a:p>
          <a:endParaRPr lang="ru-RU"/>
        </a:p>
      </dgm:t>
    </dgm:pt>
    <dgm:pt modelId="{E8E4290B-583C-4357-885F-BEF87AD11E27}" type="sibTrans" cxnId="{ADC3CAA0-A967-42A6-9ACD-EDA857D14707}">
      <dgm:prSet/>
      <dgm:spPr/>
      <dgm:t>
        <a:bodyPr/>
        <a:lstStyle/>
        <a:p>
          <a:endParaRPr lang="ru-RU"/>
        </a:p>
      </dgm:t>
    </dgm:pt>
    <dgm:pt modelId="{99962131-E4E4-4CA9-80C6-316AAFA404A3}">
      <dgm:prSet phldrT="[Текст]" custT="1"/>
      <dgm:spPr>
        <a:ln>
          <a:solidFill>
            <a:srgbClr val="FF0000"/>
          </a:solidFill>
        </a:ln>
      </dgm:spPr>
      <dgm:t>
        <a:bodyPr/>
        <a:lstStyle/>
        <a:p>
          <a:r>
            <a:rPr lang="ru-RU" sz="1800" dirty="0" smtClean="0">
              <a:solidFill>
                <a:schemeClr val="tx1"/>
              </a:solidFill>
              <a:latin typeface="Times New Roman" pitchFamily="18" charset="0"/>
              <a:cs typeface="Times New Roman" pitchFamily="18" charset="0"/>
            </a:rPr>
            <a:t>Реализация дифференцированного подхода к учащимся на уроке</a:t>
          </a:r>
          <a:endParaRPr lang="ru-RU" sz="1800" dirty="0">
            <a:solidFill>
              <a:schemeClr val="tx1"/>
            </a:solidFill>
            <a:latin typeface="Times New Roman" pitchFamily="18" charset="0"/>
            <a:cs typeface="Times New Roman" pitchFamily="18" charset="0"/>
          </a:endParaRPr>
        </a:p>
      </dgm:t>
    </dgm:pt>
    <dgm:pt modelId="{A3508B9B-ECCC-4338-BD74-53403DB79A47}" type="parTrans" cxnId="{DC242EEC-5E20-4D28-A067-EE671641D2A1}">
      <dgm:prSet/>
      <dgm:spPr/>
      <dgm:t>
        <a:bodyPr/>
        <a:lstStyle/>
        <a:p>
          <a:endParaRPr lang="ru-RU"/>
        </a:p>
      </dgm:t>
    </dgm:pt>
    <dgm:pt modelId="{69956DDF-1B30-4BD7-90A7-E741C5A0805E}" type="sibTrans" cxnId="{DC242EEC-5E20-4D28-A067-EE671641D2A1}">
      <dgm:prSet/>
      <dgm:spPr/>
      <dgm:t>
        <a:bodyPr/>
        <a:lstStyle/>
        <a:p>
          <a:endParaRPr lang="ru-RU"/>
        </a:p>
      </dgm:t>
    </dgm:pt>
    <dgm:pt modelId="{C0508BD2-AF87-4C35-B860-1D734113C8D6}">
      <dgm:prSet phldrT="[Текст]" custT="1"/>
      <dgm:spPr>
        <a:ln>
          <a:solidFill>
            <a:srgbClr val="FF0000"/>
          </a:solidFill>
        </a:ln>
      </dgm:spPr>
      <dgm:t>
        <a:bodyPr/>
        <a:lstStyle/>
        <a:p>
          <a:r>
            <a:rPr lang="ru-RU" sz="1800" dirty="0" smtClean="0">
              <a:solidFill>
                <a:schemeClr val="tx1"/>
              </a:solidFill>
              <a:latin typeface="Times New Roman" pitchFamily="18" charset="0"/>
              <a:cs typeface="Times New Roman" pitchFamily="18" charset="0"/>
            </a:rPr>
            <a:t>Определение способов  дифференциации, разработка заданий</a:t>
          </a:r>
          <a:endParaRPr lang="ru-RU" sz="1800" dirty="0">
            <a:solidFill>
              <a:schemeClr val="tx1"/>
            </a:solidFill>
            <a:latin typeface="Times New Roman" pitchFamily="18" charset="0"/>
            <a:cs typeface="Times New Roman" pitchFamily="18" charset="0"/>
          </a:endParaRPr>
        </a:p>
      </dgm:t>
    </dgm:pt>
    <dgm:pt modelId="{0AC9A736-E6C1-479D-81FC-35E273B7EA56}" type="parTrans" cxnId="{33802891-B277-4B2C-BB91-8F7CE2653F09}">
      <dgm:prSet/>
      <dgm:spPr/>
      <dgm:t>
        <a:bodyPr/>
        <a:lstStyle/>
        <a:p>
          <a:endParaRPr lang="ru-RU"/>
        </a:p>
      </dgm:t>
    </dgm:pt>
    <dgm:pt modelId="{01019424-C9A3-482F-80B1-69FD998661C1}" type="sibTrans" cxnId="{33802891-B277-4B2C-BB91-8F7CE2653F09}">
      <dgm:prSet/>
      <dgm:spPr/>
      <dgm:t>
        <a:bodyPr/>
        <a:lstStyle/>
        <a:p>
          <a:endParaRPr lang="ru-RU"/>
        </a:p>
      </dgm:t>
    </dgm:pt>
    <dgm:pt modelId="{3782D785-11CB-4908-AA9E-17420AD5D0CE}">
      <dgm:prSet phldrT="[Текст]" custT="1"/>
      <dgm:spPr>
        <a:ln>
          <a:solidFill>
            <a:srgbClr val="FF0000"/>
          </a:solidFill>
        </a:ln>
      </dgm:spPr>
      <dgm:t>
        <a:bodyPr/>
        <a:lstStyle/>
        <a:p>
          <a:r>
            <a:rPr lang="ru-RU" sz="1800" dirty="0" smtClean="0">
              <a:solidFill>
                <a:schemeClr val="tx1"/>
              </a:solidFill>
              <a:latin typeface="Times New Roman" pitchFamily="18" charset="0"/>
              <a:cs typeface="Times New Roman" pitchFamily="18" charset="0"/>
            </a:rPr>
            <a:t>Диагностический контроль за результатами работы учащихся</a:t>
          </a:r>
          <a:endParaRPr lang="ru-RU" sz="1800" dirty="0">
            <a:solidFill>
              <a:schemeClr val="tx1"/>
            </a:solidFill>
            <a:latin typeface="Times New Roman" pitchFamily="18" charset="0"/>
            <a:cs typeface="Times New Roman" pitchFamily="18" charset="0"/>
          </a:endParaRPr>
        </a:p>
      </dgm:t>
    </dgm:pt>
    <dgm:pt modelId="{532C3ED8-EB61-42FE-B843-63B954BC7C9E}" type="parTrans" cxnId="{EF02B3CE-7851-4A22-A634-39911C7E89C8}">
      <dgm:prSet/>
      <dgm:spPr/>
      <dgm:t>
        <a:bodyPr/>
        <a:lstStyle/>
        <a:p>
          <a:endParaRPr lang="ru-RU"/>
        </a:p>
      </dgm:t>
    </dgm:pt>
    <dgm:pt modelId="{7D58AB79-F662-4B9E-BC02-B0829D028E5A}" type="sibTrans" cxnId="{EF02B3CE-7851-4A22-A634-39911C7E89C8}">
      <dgm:prSet/>
      <dgm:spPr/>
      <dgm:t>
        <a:bodyPr/>
        <a:lstStyle/>
        <a:p>
          <a:endParaRPr lang="ru-RU"/>
        </a:p>
      </dgm:t>
    </dgm:pt>
    <dgm:pt modelId="{A60C1C5A-2666-401D-90FF-0608423F931F}" type="pres">
      <dgm:prSet presAssocID="{64589200-51D7-4C30-8BD9-3664E05969D4}" presName="Name0" presStyleCnt="0">
        <dgm:presLayoutVars>
          <dgm:chPref val="1"/>
          <dgm:dir/>
          <dgm:animOne val="branch"/>
          <dgm:animLvl val="lvl"/>
          <dgm:resizeHandles/>
        </dgm:presLayoutVars>
      </dgm:prSet>
      <dgm:spPr/>
      <dgm:t>
        <a:bodyPr/>
        <a:lstStyle/>
        <a:p>
          <a:endParaRPr lang="ru-RU"/>
        </a:p>
      </dgm:t>
    </dgm:pt>
    <dgm:pt modelId="{C97BD9DD-972D-4D23-A94E-759547D50977}" type="pres">
      <dgm:prSet presAssocID="{5A635648-9D31-4453-9876-220639E1986A}" presName="vertOne" presStyleCnt="0"/>
      <dgm:spPr/>
    </dgm:pt>
    <dgm:pt modelId="{2C7C196F-8C0D-4772-90BB-B8DE6B2623DD}" type="pres">
      <dgm:prSet presAssocID="{5A635648-9D31-4453-9876-220639E1986A}" presName="txOne" presStyleLbl="node0" presStyleIdx="0" presStyleCnt="1" custLinFactNeighborX="-11" custLinFactNeighborY="-643">
        <dgm:presLayoutVars>
          <dgm:chPref val="3"/>
        </dgm:presLayoutVars>
      </dgm:prSet>
      <dgm:spPr/>
      <dgm:t>
        <a:bodyPr/>
        <a:lstStyle/>
        <a:p>
          <a:endParaRPr lang="ru-RU"/>
        </a:p>
      </dgm:t>
    </dgm:pt>
    <dgm:pt modelId="{265A6E20-6AED-458B-8DD6-940261B9C0E6}" type="pres">
      <dgm:prSet presAssocID="{5A635648-9D31-4453-9876-220639E1986A}" presName="parTransOne" presStyleCnt="0"/>
      <dgm:spPr/>
    </dgm:pt>
    <dgm:pt modelId="{605B2006-5DF4-4744-ACF0-AE643AE83DE3}" type="pres">
      <dgm:prSet presAssocID="{5A635648-9D31-4453-9876-220639E1986A}" presName="horzOne" presStyleCnt="0"/>
      <dgm:spPr/>
    </dgm:pt>
    <dgm:pt modelId="{53CEE399-0191-4C80-9392-AA142114D513}" type="pres">
      <dgm:prSet presAssocID="{3F6E8A67-6D2B-4851-AAFB-FB76C977145B}" presName="vertTwo" presStyleCnt="0"/>
      <dgm:spPr/>
    </dgm:pt>
    <dgm:pt modelId="{1DA77530-DECA-4C28-8ACA-F28E6F0C2701}" type="pres">
      <dgm:prSet presAssocID="{3F6E8A67-6D2B-4851-AAFB-FB76C977145B}" presName="txTwo" presStyleLbl="node2" presStyleIdx="0" presStyleCnt="2">
        <dgm:presLayoutVars>
          <dgm:chPref val="3"/>
        </dgm:presLayoutVars>
      </dgm:prSet>
      <dgm:spPr/>
      <dgm:t>
        <a:bodyPr/>
        <a:lstStyle/>
        <a:p>
          <a:endParaRPr lang="ru-RU"/>
        </a:p>
      </dgm:t>
    </dgm:pt>
    <dgm:pt modelId="{96CEB6BB-5406-42F5-9933-560A3FBB1A53}" type="pres">
      <dgm:prSet presAssocID="{3F6E8A67-6D2B-4851-AAFB-FB76C977145B}" presName="parTransTwo" presStyleCnt="0"/>
      <dgm:spPr/>
    </dgm:pt>
    <dgm:pt modelId="{C3B1F3E0-C77A-4420-8F31-B75FE4AA7D00}" type="pres">
      <dgm:prSet presAssocID="{3F6E8A67-6D2B-4851-AAFB-FB76C977145B}" presName="horzTwo" presStyleCnt="0"/>
      <dgm:spPr/>
    </dgm:pt>
    <dgm:pt modelId="{F7E2D2E6-9B49-451B-894D-69A1564E0D6D}" type="pres">
      <dgm:prSet presAssocID="{26C7712F-DE81-4720-A1DE-D6DFB80596B8}" presName="vertThree" presStyleCnt="0"/>
      <dgm:spPr/>
    </dgm:pt>
    <dgm:pt modelId="{AB150A4A-72A7-4842-8A13-FBC15B9A0D33}" type="pres">
      <dgm:prSet presAssocID="{26C7712F-DE81-4720-A1DE-D6DFB80596B8}" presName="txThree" presStyleLbl="node3" presStyleIdx="0" presStyleCnt="3">
        <dgm:presLayoutVars>
          <dgm:chPref val="3"/>
        </dgm:presLayoutVars>
      </dgm:prSet>
      <dgm:spPr/>
      <dgm:t>
        <a:bodyPr/>
        <a:lstStyle/>
        <a:p>
          <a:endParaRPr lang="ru-RU"/>
        </a:p>
      </dgm:t>
    </dgm:pt>
    <dgm:pt modelId="{DC618ED8-4B2B-47AA-B0AF-49AAA6E01499}" type="pres">
      <dgm:prSet presAssocID="{26C7712F-DE81-4720-A1DE-D6DFB80596B8}" presName="horzThree" presStyleCnt="0"/>
      <dgm:spPr/>
    </dgm:pt>
    <dgm:pt modelId="{66A7A567-29F3-417F-A519-C1879AA523EE}" type="pres">
      <dgm:prSet presAssocID="{E8E4290B-583C-4357-885F-BEF87AD11E27}" presName="sibSpaceThree" presStyleCnt="0"/>
      <dgm:spPr/>
    </dgm:pt>
    <dgm:pt modelId="{6AB761AA-7ACF-45A8-8D1E-DA8E53429447}" type="pres">
      <dgm:prSet presAssocID="{99962131-E4E4-4CA9-80C6-316AAFA404A3}" presName="vertThree" presStyleCnt="0"/>
      <dgm:spPr/>
    </dgm:pt>
    <dgm:pt modelId="{E1018A73-1B70-469A-B9BE-DC0F11594CE3}" type="pres">
      <dgm:prSet presAssocID="{99962131-E4E4-4CA9-80C6-316AAFA404A3}" presName="txThree" presStyleLbl="node3" presStyleIdx="1" presStyleCnt="3">
        <dgm:presLayoutVars>
          <dgm:chPref val="3"/>
        </dgm:presLayoutVars>
      </dgm:prSet>
      <dgm:spPr/>
      <dgm:t>
        <a:bodyPr/>
        <a:lstStyle/>
        <a:p>
          <a:endParaRPr lang="ru-RU"/>
        </a:p>
      </dgm:t>
    </dgm:pt>
    <dgm:pt modelId="{7988EE06-D2CF-42B1-9642-57678AB75232}" type="pres">
      <dgm:prSet presAssocID="{99962131-E4E4-4CA9-80C6-316AAFA404A3}" presName="horzThree" presStyleCnt="0"/>
      <dgm:spPr/>
    </dgm:pt>
    <dgm:pt modelId="{6AB8C8AA-34B7-4B74-B897-9640BE18BB16}" type="pres">
      <dgm:prSet presAssocID="{CCA76822-FE5C-4638-910D-93218449EA6B}" presName="sibSpaceTwo" presStyleCnt="0"/>
      <dgm:spPr/>
    </dgm:pt>
    <dgm:pt modelId="{9C6E8D54-3E66-460B-93C4-C7D953CAED6C}" type="pres">
      <dgm:prSet presAssocID="{C0508BD2-AF87-4C35-B860-1D734113C8D6}" presName="vertTwo" presStyleCnt="0"/>
      <dgm:spPr/>
    </dgm:pt>
    <dgm:pt modelId="{E69A1C99-D5F3-4C9A-AC2C-E4E9C8FFCAC4}" type="pres">
      <dgm:prSet presAssocID="{C0508BD2-AF87-4C35-B860-1D734113C8D6}" presName="txTwo" presStyleLbl="node2" presStyleIdx="1" presStyleCnt="2">
        <dgm:presLayoutVars>
          <dgm:chPref val="3"/>
        </dgm:presLayoutVars>
      </dgm:prSet>
      <dgm:spPr/>
      <dgm:t>
        <a:bodyPr/>
        <a:lstStyle/>
        <a:p>
          <a:endParaRPr lang="ru-RU"/>
        </a:p>
      </dgm:t>
    </dgm:pt>
    <dgm:pt modelId="{4B09EC0B-2A5A-458D-9534-62F95BCF77D0}" type="pres">
      <dgm:prSet presAssocID="{C0508BD2-AF87-4C35-B860-1D734113C8D6}" presName="parTransTwo" presStyleCnt="0"/>
      <dgm:spPr/>
    </dgm:pt>
    <dgm:pt modelId="{7F31FBE7-4F46-4245-9402-8F34C63B7787}" type="pres">
      <dgm:prSet presAssocID="{C0508BD2-AF87-4C35-B860-1D734113C8D6}" presName="horzTwo" presStyleCnt="0"/>
      <dgm:spPr/>
    </dgm:pt>
    <dgm:pt modelId="{2A80AE59-04C4-4498-8084-A9EB864B390D}" type="pres">
      <dgm:prSet presAssocID="{3782D785-11CB-4908-AA9E-17420AD5D0CE}" presName="vertThree" presStyleCnt="0"/>
      <dgm:spPr/>
    </dgm:pt>
    <dgm:pt modelId="{976F4137-F140-429E-9A47-D82BDD4A8050}" type="pres">
      <dgm:prSet presAssocID="{3782D785-11CB-4908-AA9E-17420AD5D0CE}" presName="txThree" presStyleLbl="node3" presStyleIdx="2" presStyleCnt="3">
        <dgm:presLayoutVars>
          <dgm:chPref val="3"/>
        </dgm:presLayoutVars>
      </dgm:prSet>
      <dgm:spPr/>
      <dgm:t>
        <a:bodyPr/>
        <a:lstStyle/>
        <a:p>
          <a:endParaRPr lang="ru-RU"/>
        </a:p>
      </dgm:t>
    </dgm:pt>
    <dgm:pt modelId="{3B5C78AE-80BC-46AC-9156-D4EB803C42A9}" type="pres">
      <dgm:prSet presAssocID="{3782D785-11CB-4908-AA9E-17420AD5D0CE}" presName="horzThree" presStyleCnt="0"/>
      <dgm:spPr/>
    </dgm:pt>
  </dgm:ptLst>
  <dgm:cxnLst>
    <dgm:cxn modelId="{1E5989EE-4D83-4D92-9A43-6704A9FD094E}" type="presOf" srcId="{5A635648-9D31-4453-9876-220639E1986A}" destId="{2C7C196F-8C0D-4772-90BB-B8DE6B2623DD}" srcOrd="0" destOrd="0" presId="urn:microsoft.com/office/officeart/2005/8/layout/hierarchy4"/>
    <dgm:cxn modelId="{773616B8-D5AD-4837-A89A-61672AAF012E}" type="presOf" srcId="{C0508BD2-AF87-4C35-B860-1D734113C8D6}" destId="{E69A1C99-D5F3-4C9A-AC2C-E4E9C8FFCAC4}" srcOrd="0" destOrd="0" presId="urn:microsoft.com/office/officeart/2005/8/layout/hierarchy4"/>
    <dgm:cxn modelId="{BF6AFD13-CF53-4C95-9A4C-8498C3F731B0}" type="presOf" srcId="{99962131-E4E4-4CA9-80C6-316AAFA404A3}" destId="{E1018A73-1B70-469A-B9BE-DC0F11594CE3}" srcOrd="0" destOrd="0" presId="urn:microsoft.com/office/officeart/2005/8/layout/hierarchy4"/>
    <dgm:cxn modelId="{30C77357-1231-4368-B087-C2DE5C80066E}" type="presOf" srcId="{3F6E8A67-6D2B-4851-AAFB-FB76C977145B}" destId="{1DA77530-DECA-4C28-8ACA-F28E6F0C2701}" srcOrd="0" destOrd="0" presId="urn:microsoft.com/office/officeart/2005/8/layout/hierarchy4"/>
    <dgm:cxn modelId="{ADC3CAA0-A967-42A6-9ACD-EDA857D14707}" srcId="{3F6E8A67-6D2B-4851-AAFB-FB76C977145B}" destId="{26C7712F-DE81-4720-A1DE-D6DFB80596B8}" srcOrd="0" destOrd="0" parTransId="{B5949AB8-64FD-452B-9685-7F6C860DCD17}" sibTransId="{E8E4290B-583C-4357-885F-BEF87AD11E27}"/>
    <dgm:cxn modelId="{09F51981-127F-4C90-91C5-D69C12F56903}" type="presOf" srcId="{64589200-51D7-4C30-8BD9-3664E05969D4}" destId="{A60C1C5A-2666-401D-90FF-0608423F931F}" srcOrd="0" destOrd="0" presId="urn:microsoft.com/office/officeart/2005/8/layout/hierarchy4"/>
    <dgm:cxn modelId="{DCDE3BE7-50E0-412F-B459-5301AE38E4BD}" srcId="{64589200-51D7-4C30-8BD9-3664E05969D4}" destId="{5A635648-9D31-4453-9876-220639E1986A}" srcOrd="0" destOrd="0" parTransId="{419EADD4-6806-4757-A510-24EA2447C4D6}" sibTransId="{B4B086A4-BAE8-4184-9D16-DBAF495D58D1}"/>
    <dgm:cxn modelId="{33802891-B277-4B2C-BB91-8F7CE2653F09}" srcId="{5A635648-9D31-4453-9876-220639E1986A}" destId="{C0508BD2-AF87-4C35-B860-1D734113C8D6}" srcOrd="1" destOrd="0" parTransId="{0AC9A736-E6C1-479D-81FC-35E273B7EA56}" sibTransId="{01019424-C9A3-482F-80B1-69FD998661C1}"/>
    <dgm:cxn modelId="{205D2FE8-CAD5-467F-9DB5-32796DB30E34}" type="presOf" srcId="{3782D785-11CB-4908-AA9E-17420AD5D0CE}" destId="{976F4137-F140-429E-9A47-D82BDD4A8050}" srcOrd="0" destOrd="0" presId="urn:microsoft.com/office/officeart/2005/8/layout/hierarchy4"/>
    <dgm:cxn modelId="{C206B3E0-52FE-4E6D-8215-26E375E8FF9F}" type="presOf" srcId="{26C7712F-DE81-4720-A1DE-D6DFB80596B8}" destId="{AB150A4A-72A7-4842-8A13-FBC15B9A0D33}" srcOrd="0" destOrd="0" presId="urn:microsoft.com/office/officeart/2005/8/layout/hierarchy4"/>
    <dgm:cxn modelId="{DC242EEC-5E20-4D28-A067-EE671641D2A1}" srcId="{3F6E8A67-6D2B-4851-AAFB-FB76C977145B}" destId="{99962131-E4E4-4CA9-80C6-316AAFA404A3}" srcOrd="1" destOrd="0" parTransId="{A3508B9B-ECCC-4338-BD74-53403DB79A47}" sibTransId="{69956DDF-1B30-4BD7-90A7-E741C5A0805E}"/>
    <dgm:cxn modelId="{59AAF16E-FF33-4EE0-99E7-2F0F384D4EA5}" srcId="{5A635648-9D31-4453-9876-220639E1986A}" destId="{3F6E8A67-6D2B-4851-AAFB-FB76C977145B}" srcOrd="0" destOrd="0" parTransId="{C6DCE21A-43C6-4138-ABDD-E7FE4DB8C85C}" sibTransId="{CCA76822-FE5C-4638-910D-93218449EA6B}"/>
    <dgm:cxn modelId="{EF02B3CE-7851-4A22-A634-39911C7E89C8}" srcId="{C0508BD2-AF87-4C35-B860-1D734113C8D6}" destId="{3782D785-11CB-4908-AA9E-17420AD5D0CE}" srcOrd="0" destOrd="0" parTransId="{532C3ED8-EB61-42FE-B843-63B954BC7C9E}" sibTransId="{7D58AB79-F662-4B9E-BC02-B0829D028E5A}"/>
    <dgm:cxn modelId="{B4C9D847-8113-4BE9-B1DB-912FB7B8920D}" type="presParOf" srcId="{A60C1C5A-2666-401D-90FF-0608423F931F}" destId="{C97BD9DD-972D-4D23-A94E-759547D50977}" srcOrd="0" destOrd="0" presId="urn:microsoft.com/office/officeart/2005/8/layout/hierarchy4"/>
    <dgm:cxn modelId="{C97B242F-DB3F-4D3A-9F28-31F796306281}" type="presParOf" srcId="{C97BD9DD-972D-4D23-A94E-759547D50977}" destId="{2C7C196F-8C0D-4772-90BB-B8DE6B2623DD}" srcOrd="0" destOrd="0" presId="urn:microsoft.com/office/officeart/2005/8/layout/hierarchy4"/>
    <dgm:cxn modelId="{7D9F3589-4FFF-49A6-907A-86A4DC1804DB}" type="presParOf" srcId="{C97BD9DD-972D-4D23-A94E-759547D50977}" destId="{265A6E20-6AED-458B-8DD6-940261B9C0E6}" srcOrd="1" destOrd="0" presId="urn:microsoft.com/office/officeart/2005/8/layout/hierarchy4"/>
    <dgm:cxn modelId="{0BB99151-47D2-4894-AEFF-4DC8418EF61E}" type="presParOf" srcId="{C97BD9DD-972D-4D23-A94E-759547D50977}" destId="{605B2006-5DF4-4744-ACF0-AE643AE83DE3}" srcOrd="2" destOrd="0" presId="urn:microsoft.com/office/officeart/2005/8/layout/hierarchy4"/>
    <dgm:cxn modelId="{5B8FB51D-5FF4-4485-A81D-F8AD24C9037B}" type="presParOf" srcId="{605B2006-5DF4-4744-ACF0-AE643AE83DE3}" destId="{53CEE399-0191-4C80-9392-AA142114D513}" srcOrd="0" destOrd="0" presId="urn:microsoft.com/office/officeart/2005/8/layout/hierarchy4"/>
    <dgm:cxn modelId="{FF9B5FEC-469A-4369-80D1-BD00F43E589A}" type="presParOf" srcId="{53CEE399-0191-4C80-9392-AA142114D513}" destId="{1DA77530-DECA-4C28-8ACA-F28E6F0C2701}" srcOrd="0" destOrd="0" presId="urn:microsoft.com/office/officeart/2005/8/layout/hierarchy4"/>
    <dgm:cxn modelId="{A6E3C4B3-92E5-40A6-A03F-C519EE89CC10}" type="presParOf" srcId="{53CEE399-0191-4C80-9392-AA142114D513}" destId="{96CEB6BB-5406-42F5-9933-560A3FBB1A53}" srcOrd="1" destOrd="0" presId="urn:microsoft.com/office/officeart/2005/8/layout/hierarchy4"/>
    <dgm:cxn modelId="{0C86B17D-F878-4151-AB14-531117E7AA46}" type="presParOf" srcId="{53CEE399-0191-4C80-9392-AA142114D513}" destId="{C3B1F3E0-C77A-4420-8F31-B75FE4AA7D00}" srcOrd="2" destOrd="0" presId="urn:microsoft.com/office/officeart/2005/8/layout/hierarchy4"/>
    <dgm:cxn modelId="{8640F0C3-E60C-4D57-8C9C-004D5884FDBF}" type="presParOf" srcId="{C3B1F3E0-C77A-4420-8F31-B75FE4AA7D00}" destId="{F7E2D2E6-9B49-451B-894D-69A1564E0D6D}" srcOrd="0" destOrd="0" presId="urn:microsoft.com/office/officeart/2005/8/layout/hierarchy4"/>
    <dgm:cxn modelId="{F6082223-4FD6-43CD-8953-45CC4AB78260}" type="presParOf" srcId="{F7E2D2E6-9B49-451B-894D-69A1564E0D6D}" destId="{AB150A4A-72A7-4842-8A13-FBC15B9A0D33}" srcOrd="0" destOrd="0" presId="urn:microsoft.com/office/officeart/2005/8/layout/hierarchy4"/>
    <dgm:cxn modelId="{A683115B-B30D-4F11-B651-01784A69D5BF}" type="presParOf" srcId="{F7E2D2E6-9B49-451B-894D-69A1564E0D6D}" destId="{DC618ED8-4B2B-47AA-B0AF-49AAA6E01499}" srcOrd="1" destOrd="0" presId="urn:microsoft.com/office/officeart/2005/8/layout/hierarchy4"/>
    <dgm:cxn modelId="{3B45C9E9-F957-4F88-87B0-E6E9A74476AE}" type="presParOf" srcId="{C3B1F3E0-C77A-4420-8F31-B75FE4AA7D00}" destId="{66A7A567-29F3-417F-A519-C1879AA523EE}" srcOrd="1" destOrd="0" presId="urn:microsoft.com/office/officeart/2005/8/layout/hierarchy4"/>
    <dgm:cxn modelId="{A3CE3549-6621-4D81-BBA1-44E8E85A3EB0}" type="presParOf" srcId="{C3B1F3E0-C77A-4420-8F31-B75FE4AA7D00}" destId="{6AB761AA-7ACF-45A8-8D1E-DA8E53429447}" srcOrd="2" destOrd="0" presId="urn:microsoft.com/office/officeart/2005/8/layout/hierarchy4"/>
    <dgm:cxn modelId="{EAF9B89E-F2F0-498E-956A-DD50B99D902C}" type="presParOf" srcId="{6AB761AA-7ACF-45A8-8D1E-DA8E53429447}" destId="{E1018A73-1B70-469A-B9BE-DC0F11594CE3}" srcOrd="0" destOrd="0" presId="urn:microsoft.com/office/officeart/2005/8/layout/hierarchy4"/>
    <dgm:cxn modelId="{9CFE9BBC-7ACC-4A7A-86A8-A55BA7AACF87}" type="presParOf" srcId="{6AB761AA-7ACF-45A8-8D1E-DA8E53429447}" destId="{7988EE06-D2CF-42B1-9642-57678AB75232}" srcOrd="1" destOrd="0" presId="urn:microsoft.com/office/officeart/2005/8/layout/hierarchy4"/>
    <dgm:cxn modelId="{4B237B06-6F6D-4F11-8FF7-D90F42924D1C}" type="presParOf" srcId="{605B2006-5DF4-4744-ACF0-AE643AE83DE3}" destId="{6AB8C8AA-34B7-4B74-B897-9640BE18BB16}" srcOrd="1" destOrd="0" presId="urn:microsoft.com/office/officeart/2005/8/layout/hierarchy4"/>
    <dgm:cxn modelId="{30EA7995-2616-465B-968B-7A2ED21390BB}" type="presParOf" srcId="{605B2006-5DF4-4744-ACF0-AE643AE83DE3}" destId="{9C6E8D54-3E66-460B-93C4-C7D953CAED6C}" srcOrd="2" destOrd="0" presId="urn:microsoft.com/office/officeart/2005/8/layout/hierarchy4"/>
    <dgm:cxn modelId="{F688D462-7DD5-4242-8FD1-0C29E139CF38}" type="presParOf" srcId="{9C6E8D54-3E66-460B-93C4-C7D953CAED6C}" destId="{E69A1C99-D5F3-4C9A-AC2C-E4E9C8FFCAC4}" srcOrd="0" destOrd="0" presId="urn:microsoft.com/office/officeart/2005/8/layout/hierarchy4"/>
    <dgm:cxn modelId="{D2D1C1B7-736B-45F3-869C-56BB62B0A199}" type="presParOf" srcId="{9C6E8D54-3E66-460B-93C4-C7D953CAED6C}" destId="{4B09EC0B-2A5A-458D-9534-62F95BCF77D0}" srcOrd="1" destOrd="0" presId="urn:microsoft.com/office/officeart/2005/8/layout/hierarchy4"/>
    <dgm:cxn modelId="{4524B86E-2FEC-444A-8D0F-10EAE2D72767}" type="presParOf" srcId="{9C6E8D54-3E66-460B-93C4-C7D953CAED6C}" destId="{7F31FBE7-4F46-4245-9402-8F34C63B7787}" srcOrd="2" destOrd="0" presId="urn:microsoft.com/office/officeart/2005/8/layout/hierarchy4"/>
    <dgm:cxn modelId="{0B801D4A-D836-4213-913C-56431D3F59AE}" type="presParOf" srcId="{7F31FBE7-4F46-4245-9402-8F34C63B7787}" destId="{2A80AE59-04C4-4498-8084-A9EB864B390D}" srcOrd="0" destOrd="0" presId="urn:microsoft.com/office/officeart/2005/8/layout/hierarchy4"/>
    <dgm:cxn modelId="{88259B75-968F-458F-8D3D-3C5576DE1E61}" type="presParOf" srcId="{2A80AE59-04C4-4498-8084-A9EB864B390D}" destId="{976F4137-F140-429E-9A47-D82BDD4A8050}" srcOrd="0" destOrd="0" presId="urn:microsoft.com/office/officeart/2005/8/layout/hierarchy4"/>
    <dgm:cxn modelId="{84D4C2BB-3DA2-4A7F-8AE6-6BCC9FC1275B}" type="presParOf" srcId="{2A80AE59-04C4-4498-8084-A9EB864B390D}" destId="{3B5C78AE-80BC-46AC-9156-D4EB803C42A9}"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6C360E-9744-4F25-813C-0D8FC185A60E}">
      <dsp:nvSpPr>
        <dsp:cNvPr id="0" name=""/>
        <dsp:cNvSpPr/>
      </dsp:nvSpPr>
      <dsp:spPr>
        <a:xfrm>
          <a:off x="2433" y="455549"/>
          <a:ext cx="2372522" cy="949009"/>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i="1" kern="1200" dirty="0" smtClean="0"/>
            <a:t>Первая группа</a:t>
          </a:r>
          <a:endParaRPr lang="ru-RU" sz="2000" kern="1200" dirty="0"/>
        </a:p>
      </dsp:txBody>
      <dsp:txXfrm>
        <a:off x="2433" y="455549"/>
        <a:ext cx="2372522" cy="949009"/>
      </dsp:txXfrm>
    </dsp:sp>
    <dsp:sp modelId="{54302B7A-8D3C-44EF-83CB-95310F26547D}">
      <dsp:nvSpPr>
        <dsp:cNvPr id="0" name=""/>
        <dsp:cNvSpPr/>
      </dsp:nvSpPr>
      <dsp:spPr>
        <a:xfrm>
          <a:off x="2433" y="1404558"/>
          <a:ext cx="2372522" cy="2854800"/>
        </a:xfrm>
        <a:prstGeom prst="rect">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t>учитель рассказывает о сложности каждого задания, советует, какое задание выбрать.</a:t>
          </a:r>
          <a:endParaRPr lang="ru-RU" sz="2000" kern="1200" dirty="0"/>
        </a:p>
      </dsp:txBody>
      <dsp:txXfrm>
        <a:off x="2433" y="1404558"/>
        <a:ext cx="2372522" cy="2854800"/>
      </dsp:txXfrm>
    </dsp:sp>
    <dsp:sp modelId="{5C6ED5EE-D51D-49FB-A5C4-3F1884C61F44}">
      <dsp:nvSpPr>
        <dsp:cNvPr id="0" name=""/>
        <dsp:cNvSpPr/>
      </dsp:nvSpPr>
      <dsp:spPr>
        <a:xfrm>
          <a:off x="2707109" y="455549"/>
          <a:ext cx="2372522" cy="949009"/>
        </a:xfrm>
        <a:prstGeom prst="rect">
          <a:avLst/>
        </a:prstGeom>
        <a:gradFill rotWithShape="0">
          <a:gsLst>
            <a:gs pos="0">
              <a:schemeClr val="accent2">
                <a:hueOff val="-8103780"/>
                <a:satOff val="16667"/>
                <a:lumOff val="-1274"/>
                <a:alphaOff val="0"/>
                <a:tint val="74000"/>
              </a:schemeClr>
            </a:gs>
            <a:gs pos="49000">
              <a:schemeClr val="accent2">
                <a:hueOff val="-8103780"/>
                <a:satOff val="16667"/>
                <a:lumOff val="-1274"/>
                <a:alphaOff val="0"/>
                <a:tint val="96000"/>
                <a:shade val="84000"/>
                <a:satMod val="110000"/>
              </a:schemeClr>
            </a:gs>
            <a:gs pos="49100">
              <a:schemeClr val="accent2">
                <a:hueOff val="-8103780"/>
                <a:satOff val="16667"/>
                <a:lumOff val="-1274"/>
                <a:alphaOff val="0"/>
                <a:shade val="55000"/>
                <a:satMod val="150000"/>
              </a:schemeClr>
            </a:gs>
            <a:gs pos="92000">
              <a:schemeClr val="accent2">
                <a:hueOff val="-8103780"/>
                <a:satOff val="16667"/>
                <a:lumOff val="-1274"/>
                <a:alphaOff val="0"/>
                <a:tint val="98000"/>
                <a:shade val="90000"/>
                <a:satMod val="128000"/>
              </a:schemeClr>
            </a:gs>
            <a:gs pos="100000">
              <a:schemeClr val="accent2">
                <a:hueOff val="-8103780"/>
                <a:satOff val="16667"/>
                <a:lumOff val="-1274"/>
                <a:alphaOff val="0"/>
                <a:tint val="90000"/>
                <a:shade val="97000"/>
                <a:satMod val="128000"/>
              </a:schemeClr>
            </a:gs>
          </a:gsLst>
          <a:lin ang="5400000" scaled="1"/>
        </a:gradFill>
        <a:ln>
          <a:noFill/>
        </a:ln>
        <a:effectLst>
          <a:outerShdw blurRad="39000" dist="25400" dir="5400000" rotWithShape="0">
            <a:schemeClr val="accent2">
              <a:hueOff val="-8103780"/>
              <a:satOff val="16667"/>
              <a:lumOff val="-1274"/>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i="1" kern="1200" dirty="0" smtClean="0"/>
            <a:t>Вторая группа</a:t>
          </a:r>
          <a:endParaRPr lang="ru-RU" sz="2000" kern="1200" dirty="0"/>
        </a:p>
      </dsp:txBody>
      <dsp:txXfrm>
        <a:off x="2707109" y="455549"/>
        <a:ext cx="2372522" cy="949009"/>
      </dsp:txXfrm>
    </dsp:sp>
    <dsp:sp modelId="{3111F2FC-0779-476D-890E-E03184CE8288}">
      <dsp:nvSpPr>
        <dsp:cNvPr id="0" name=""/>
        <dsp:cNvSpPr/>
      </dsp:nvSpPr>
      <dsp:spPr>
        <a:xfrm>
          <a:off x="2707109" y="1404558"/>
          <a:ext cx="2372522" cy="2854800"/>
        </a:xfrm>
        <a:prstGeom prst="rect">
          <a:avLst/>
        </a:prstGeom>
        <a:solidFill>
          <a:schemeClr val="accent2">
            <a:tint val="40000"/>
            <a:alpha val="90000"/>
            <a:hueOff val="-8279243"/>
            <a:satOff val="15273"/>
            <a:lumOff val="582"/>
            <a:alphaOff val="0"/>
          </a:schemeClr>
        </a:solidFill>
        <a:ln w="11430" cap="flat" cmpd="sng" algn="ctr">
          <a:solidFill>
            <a:schemeClr val="accent2">
              <a:tint val="40000"/>
              <a:alpha val="90000"/>
              <a:hueOff val="-8279243"/>
              <a:satOff val="15273"/>
              <a:lumOff val="582"/>
              <a:alphaOff val="0"/>
            </a:schemeClr>
          </a:solidFill>
          <a:prstDash val="solid"/>
        </a:ln>
        <a:effectLst>
          <a:outerShdw blurRad="39000" dist="25400" dir="5400000" rotWithShape="0">
            <a:schemeClr val="accent2">
              <a:tint val="40000"/>
              <a:alpha val="90000"/>
              <a:hueOff val="-8279243"/>
              <a:satOff val="15273"/>
              <a:lumOff val="582"/>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t>учитель рассказывает о сложности задания, но выбирают сами ученики, учитель корректирует их выбор.</a:t>
          </a:r>
          <a:endParaRPr lang="ru-RU" sz="2000" kern="1200" dirty="0"/>
        </a:p>
      </dsp:txBody>
      <dsp:txXfrm>
        <a:off x="2707109" y="1404558"/>
        <a:ext cx="2372522" cy="2854800"/>
      </dsp:txXfrm>
    </dsp:sp>
    <dsp:sp modelId="{A27BB015-5411-4BA0-B075-D357821B4BA9}">
      <dsp:nvSpPr>
        <dsp:cNvPr id="0" name=""/>
        <dsp:cNvSpPr/>
      </dsp:nvSpPr>
      <dsp:spPr>
        <a:xfrm>
          <a:off x="5411785" y="455549"/>
          <a:ext cx="2372522" cy="949009"/>
        </a:xfrm>
        <a:prstGeom prst="rect">
          <a:avLst/>
        </a:prstGeom>
        <a:gradFill rotWithShape="0">
          <a:gsLst>
            <a:gs pos="0">
              <a:schemeClr val="accent2">
                <a:hueOff val="-16207560"/>
                <a:satOff val="33334"/>
                <a:lumOff val="-2549"/>
                <a:alphaOff val="0"/>
                <a:tint val="74000"/>
              </a:schemeClr>
            </a:gs>
            <a:gs pos="49000">
              <a:schemeClr val="accent2">
                <a:hueOff val="-16207560"/>
                <a:satOff val="33334"/>
                <a:lumOff val="-2549"/>
                <a:alphaOff val="0"/>
                <a:tint val="96000"/>
                <a:shade val="84000"/>
                <a:satMod val="110000"/>
              </a:schemeClr>
            </a:gs>
            <a:gs pos="49100">
              <a:schemeClr val="accent2">
                <a:hueOff val="-16207560"/>
                <a:satOff val="33334"/>
                <a:lumOff val="-2549"/>
                <a:alphaOff val="0"/>
                <a:shade val="55000"/>
                <a:satMod val="150000"/>
              </a:schemeClr>
            </a:gs>
            <a:gs pos="92000">
              <a:schemeClr val="accent2">
                <a:hueOff val="-16207560"/>
                <a:satOff val="33334"/>
                <a:lumOff val="-2549"/>
                <a:alphaOff val="0"/>
                <a:tint val="98000"/>
                <a:shade val="90000"/>
                <a:satMod val="128000"/>
              </a:schemeClr>
            </a:gs>
            <a:gs pos="100000">
              <a:schemeClr val="accent2">
                <a:hueOff val="-16207560"/>
                <a:satOff val="33334"/>
                <a:lumOff val="-2549"/>
                <a:alphaOff val="0"/>
                <a:tint val="90000"/>
                <a:shade val="97000"/>
                <a:satMod val="128000"/>
              </a:schemeClr>
            </a:gs>
          </a:gsLst>
          <a:lin ang="5400000" scaled="1"/>
        </a:gradFill>
        <a:ln>
          <a:noFill/>
        </a:ln>
        <a:effectLst>
          <a:outerShdw blurRad="39000" dist="25400" dir="5400000" rotWithShape="0">
            <a:schemeClr val="accent2">
              <a:hueOff val="-16207560"/>
              <a:satOff val="33334"/>
              <a:lumOff val="-2549"/>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i="1" kern="1200" dirty="0" smtClean="0"/>
            <a:t>Третья группа</a:t>
          </a:r>
          <a:endParaRPr lang="ru-RU" sz="2000" kern="1200" dirty="0"/>
        </a:p>
      </dsp:txBody>
      <dsp:txXfrm>
        <a:off x="5411785" y="455549"/>
        <a:ext cx="2372522" cy="949009"/>
      </dsp:txXfrm>
    </dsp:sp>
    <dsp:sp modelId="{C8F327FC-E4A3-435F-8541-A9EA51E50F67}">
      <dsp:nvSpPr>
        <dsp:cNvPr id="0" name=""/>
        <dsp:cNvSpPr/>
      </dsp:nvSpPr>
      <dsp:spPr>
        <a:xfrm>
          <a:off x="5411785" y="1404558"/>
          <a:ext cx="2372522" cy="2854800"/>
        </a:xfrm>
        <a:prstGeom prst="rect">
          <a:avLst/>
        </a:prstGeom>
        <a:solidFill>
          <a:schemeClr val="accent2">
            <a:tint val="40000"/>
            <a:alpha val="90000"/>
            <a:hueOff val="-16558486"/>
            <a:satOff val="30547"/>
            <a:lumOff val="1164"/>
            <a:alphaOff val="0"/>
          </a:schemeClr>
        </a:solidFill>
        <a:ln w="11430" cap="flat" cmpd="sng" algn="ctr">
          <a:solidFill>
            <a:schemeClr val="accent2">
              <a:tint val="40000"/>
              <a:alpha val="90000"/>
              <a:hueOff val="-16558486"/>
              <a:satOff val="30547"/>
              <a:lumOff val="1164"/>
              <a:alphaOff val="0"/>
            </a:schemeClr>
          </a:solidFill>
          <a:prstDash val="solid"/>
        </a:ln>
        <a:effectLst>
          <a:outerShdw blurRad="39000" dist="25400" dir="5400000" rotWithShape="0">
            <a:schemeClr val="accent2">
              <a:tint val="40000"/>
              <a:alpha val="90000"/>
              <a:hueOff val="-16558486"/>
              <a:satOff val="30547"/>
              <a:lumOff val="1164"/>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t>ученики сами определяют сложность задания и  осуществляют выбор.</a:t>
          </a:r>
          <a:endParaRPr lang="ru-RU" sz="2000" kern="1200" dirty="0"/>
        </a:p>
      </dsp:txBody>
      <dsp:txXfrm>
        <a:off x="5411785" y="1404558"/>
        <a:ext cx="2372522" cy="2854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7C196F-8C0D-4772-90BB-B8DE6B2623DD}">
      <dsp:nvSpPr>
        <dsp:cNvPr id="0" name=""/>
        <dsp:cNvSpPr/>
      </dsp:nvSpPr>
      <dsp:spPr>
        <a:xfrm>
          <a:off x="36" y="0"/>
          <a:ext cx="7570690" cy="1266031"/>
        </a:xfrm>
        <a:prstGeom prst="roundRect">
          <a:avLst>
            <a:gd name="adj" fmla="val 10000"/>
          </a:avLst>
        </a:prstGeom>
        <a:solidFill>
          <a:schemeClr val="accent2">
            <a:hueOff val="0"/>
            <a:satOff val="0"/>
            <a:lumOff val="0"/>
            <a:alphaOff val="0"/>
          </a:schemeClr>
        </a:solidFill>
        <a:ln w="400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latin typeface="Times New Roman" pitchFamily="18" charset="0"/>
              <a:cs typeface="Times New Roman" pitchFamily="18" charset="0"/>
            </a:rPr>
            <a:t>Определение критерия, в соответствии с которым создаются группы учащихся для дифференцированной работы</a:t>
          </a:r>
          <a:endParaRPr lang="ru-RU" sz="1800" kern="1200" dirty="0">
            <a:solidFill>
              <a:schemeClr val="tx1"/>
            </a:solidFill>
            <a:latin typeface="Times New Roman" pitchFamily="18" charset="0"/>
            <a:cs typeface="Times New Roman" pitchFamily="18" charset="0"/>
          </a:endParaRPr>
        </a:p>
      </dsp:txBody>
      <dsp:txXfrm>
        <a:off x="36" y="0"/>
        <a:ext cx="7570690" cy="1266031"/>
      </dsp:txXfrm>
    </dsp:sp>
    <dsp:sp modelId="{1DA77530-DECA-4C28-8ACA-F28E6F0C2701}">
      <dsp:nvSpPr>
        <dsp:cNvPr id="0" name=""/>
        <dsp:cNvSpPr/>
      </dsp:nvSpPr>
      <dsp:spPr>
        <a:xfrm>
          <a:off x="868" y="1398984"/>
          <a:ext cx="4945409" cy="1266031"/>
        </a:xfrm>
        <a:prstGeom prst="roundRect">
          <a:avLst>
            <a:gd name="adj" fmla="val 10000"/>
          </a:avLst>
        </a:prstGeom>
        <a:solidFill>
          <a:schemeClr val="accent4">
            <a:hueOff val="0"/>
            <a:satOff val="0"/>
            <a:lumOff val="0"/>
            <a:alphaOff val="0"/>
          </a:schemeClr>
        </a:solidFill>
        <a:ln w="400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latin typeface="Times New Roman" pitchFamily="18" charset="0"/>
              <a:cs typeface="Times New Roman" pitchFamily="18" charset="0"/>
            </a:rPr>
            <a:t>Проведение диагностики на основе выбранного критерия</a:t>
          </a:r>
          <a:endParaRPr lang="ru-RU" sz="1800" kern="1200" dirty="0">
            <a:solidFill>
              <a:schemeClr val="tx1"/>
            </a:solidFill>
            <a:latin typeface="Times New Roman" pitchFamily="18" charset="0"/>
            <a:cs typeface="Times New Roman" pitchFamily="18" charset="0"/>
          </a:endParaRPr>
        </a:p>
      </dsp:txBody>
      <dsp:txXfrm>
        <a:off x="868" y="1398984"/>
        <a:ext cx="4945409" cy="1266031"/>
      </dsp:txXfrm>
    </dsp:sp>
    <dsp:sp modelId="{AB150A4A-72A7-4842-8A13-FBC15B9A0D33}">
      <dsp:nvSpPr>
        <dsp:cNvPr id="0" name=""/>
        <dsp:cNvSpPr/>
      </dsp:nvSpPr>
      <dsp:spPr>
        <a:xfrm>
          <a:off x="868" y="2797118"/>
          <a:ext cx="2421845" cy="1266031"/>
        </a:xfrm>
        <a:prstGeom prst="roundRect">
          <a:avLst>
            <a:gd name="adj" fmla="val 10000"/>
          </a:avLst>
        </a:prstGeom>
        <a:solidFill>
          <a:schemeClr val="accent5">
            <a:hueOff val="0"/>
            <a:satOff val="0"/>
            <a:lumOff val="0"/>
            <a:alphaOff val="0"/>
          </a:schemeClr>
        </a:solidFill>
        <a:ln w="400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latin typeface="Times New Roman" pitchFamily="18" charset="0"/>
              <a:cs typeface="Times New Roman" pitchFamily="18" charset="0"/>
            </a:rPr>
            <a:t>Распределение учащихся по группам с учетом результатов диагностики</a:t>
          </a:r>
          <a:endParaRPr lang="ru-RU" sz="1800" kern="1200" dirty="0">
            <a:solidFill>
              <a:schemeClr val="tx1"/>
            </a:solidFill>
            <a:latin typeface="Times New Roman" pitchFamily="18" charset="0"/>
            <a:cs typeface="Times New Roman" pitchFamily="18" charset="0"/>
          </a:endParaRPr>
        </a:p>
      </dsp:txBody>
      <dsp:txXfrm>
        <a:off x="868" y="2797118"/>
        <a:ext cx="2421845" cy="1266031"/>
      </dsp:txXfrm>
    </dsp:sp>
    <dsp:sp modelId="{E1018A73-1B70-469A-B9BE-DC0F11594CE3}">
      <dsp:nvSpPr>
        <dsp:cNvPr id="0" name=""/>
        <dsp:cNvSpPr/>
      </dsp:nvSpPr>
      <dsp:spPr>
        <a:xfrm>
          <a:off x="2524432" y="2797118"/>
          <a:ext cx="2421845" cy="1266031"/>
        </a:xfrm>
        <a:prstGeom prst="roundRect">
          <a:avLst>
            <a:gd name="adj" fmla="val 10000"/>
          </a:avLst>
        </a:prstGeom>
        <a:solidFill>
          <a:schemeClr val="accent5">
            <a:hueOff val="0"/>
            <a:satOff val="0"/>
            <a:lumOff val="0"/>
            <a:alphaOff val="0"/>
          </a:schemeClr>
        </a:solidFill>
        <a:ln w="400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latin typeface="Times New Roman" pitchFamily="18" charset="0"/>
              <a:cs typeface="Times New Roman" pitchFamily="18" charset="0"/>
            </a:rPr>
            <a:t>Реализация дифференцированного подхода к учащимся на уроке</a:t>
          </a:r>
          <a:endParaRPr lang="ru-RU" sz="1800" kern="1200" dirty="0">
            <a:solidFill>
              <a:schemeClr val="tx1"/>
            </a:solidFill>
            <a:latin typeface="Times New Roman" pitchFamily="18" charset="0"/>
            <a:cs typeface="Times New Roman" pitchFamily="18" charset="0"/>
          </a:endParaRPr>
        </a:p>
      </dsp:txBody>
      <dsp:txXfrm>
        <a:off x="2524432" y="2797118"/>
        <a:ext cx="2421845" cy="1266031"/>
      </dsp:txXfrm>
    </dsp:sp>
    <dsp:sp modelId="{E69A1C99-D5F3-4C9A-AC2C-E4E9C8FFCAC4}">
      <dsp:nvSpPr>
        <dsp:cNvPr id="0" name=""/>
        <dsp:cNvSpPr/>
      </dsp:nvSpPr>
      <dsp:spPr>
        <a:xfrm>
          <a:off x="5149713" y="1398984"/>
          <a:ext cx="2421845" cy="1266031"/>
        </a:xfrm>
        <a:prstGeom prst="roundRect">
          <a:avLst>
            <a:gd name="adj" fmla="val 10000"/>
          </a:avLst>
        </a:prstGeom>
        <a:solidFill>
          <a:schemeClr val="accent4">
            <a:hueOff val="0"/>
            <a:satOff val="0"/>
            <a:lumOff val="0"/>
            <a:alphaOff val="0"/>
          </a:schemeClr>
        </a:solidFill>
        <a:ln w="400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latin typeface="Times New Roman" pitchFamily="18" charset="0"/>
              <a:cs typeface="Times New Roman" pitchFamily="18" charset="0"/>
            </a:rPr>
            <a:t>Определение способов  дифференциации, разработка заданий</a:t>
          </a:r>
          <a:endParaRPr lang="ru-RU" sz="1800" kern="1200" dirty="0">
            <a:solidFill>
              <a:schemeClr val="tx1"/>
            </a:solidFill>
            <a:latin typeface="Times New Roman" pitchFamily="18" charset="0"/>
            <a:cs typeface="Times New Roman" pitchFamily="18" charset="0"/>
          </a:endParaRPr>
        </a:p>
      </dsp:txBody>
      <dsp:txXfrm>
        <a:off x="5149713" y="1398984"/>
        <a:ext cx="2421845" cy="1266031"/>
      </dsp:txXfrm>
    </dsp:sp>
    <dsp:sp modelId="{976F4137-F140-429E-9A47-D82BDD4A8050}">
      <dsp:nvSpPr>
        <dsp:cNvPr id="0" name=""/>
        <dsp:cNvSpPr/>
      </dsp:nvSpPr>
      <dsp:spPr>
        <a:xfrm>
          <a:off x="5149713" y="2797118"/>
          <a:ext cx="2421845" cy="1266031"/>
        </a:xfrm>
        <a:prstGeom prst="roundRect">
          <a:avLst>
            <a:gd name="adj" fmla="val 10000"/>
          </a:avLst>
        </a:prstGeom>
        <a:solidFill>
          <a:schemeClr val="accent5">
            <a:hueOff val="0"/>
            <a:satOff val="0"/>
            <a:lumOff val="0"/>
            <a:alphaOff val="0"/>
          </a:schemeClr>
        </a:solidFill>
        <a:ln w="400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latin typeface="Times New Roman" pitchFamily="18" charset="0"/>
              <a:cs typeface="Times New Roman" pitchFamily="18" charset="0"/>
            </a:rPr>
            <a:t>Диагностический контроль за результатами работы учащихся</a:t>
          </a:r>
          <a:endParaRPr lang="ru-RU" sz="1800" kern="1200" dirty="0">
            <a:solidFill>
              <a:schemeClr val="tx1"/>
            </a:solidFill>
            <a:latin typeface="Times New Roman" pitchFamily="18" charset="0"/>
            <a:cs typeface="Times New Roman" pitchFamily="18" charset="0"/>
          </a:endParaRPr>
        </a:p>
      </dsp:txBody>
      <dsp:txXfrm>
        <a:off x="5149713" y="2797118"/>
        <a:ext cx="2421845" cy="126603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44038-455E-4317-96D2-0DC6D2BA0134}" type="datetimeFigureOut">
              <a:rPr lang="ru-RU" smtClean="0"/>
              <a:pPr/>
              <a:t>11.01.2014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D5B527-93BF-4CC3-B941-FDAFC60B996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3D5B527-93BF-4CC3-B941-FDAFC60B9963}"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11.01.2014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11.01.2014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11.01.2014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11.01.2014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11.01.2014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11.01.2014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11.01.2014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spd="slow"/>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yandex.ru/#!/yandsearch?icolor=color&amp;p=3&amp;text=&#1096;&#1082;&#1086;&#1083;&#1100;&#1085;&#1080;&#1082;&amp;pos=105&amp;uinfo=sw-1076-sh-500-fw-851-fh-448-pd-1&amp;rpt=simage&amp;img_url=http%3A%2F%2Fstatic.zebra.lt%2Ffiles%2F200908%2FENzWvKVt.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images.yandex.ru/yandsearch?text=%D0%B3%D0%BE%D0%BB%D1%83%D0%B1%D1%8C%20%D0%B0%D0%BD%D0%B8%D0%BC%D0%B0%D1%86%D0%B8%D1%8F%20&amp;fp=0&amp;pos=8&amp;uinfo=ww-1345-wh-559-fw-1120-fh-448-pd-1&amp;rpt=simage&amp;img_url=http%3A%2F%2F5.firepic.org%2F5%2Fimages%2F2013-01%2F18%2Fwhl0li4vtkz0.gif" TargetMode="External"/><Relationship Id="rId1" Type="http://schemas.openxmlformats.org/officeDocument/2006/relationships/slideLayout" Target="../slideLayouts/slideLayout1.xml"/><Relationship Id="rId5" Type="http://schemas.openxmlformats.org/officeDocument/2006/relationships/image" Target="../media/image22.gif"/><Relationship Id="rId4" Type="http://schemas.openxmlformats.org/officeDocument/2006/relationships/hyperlink" Target="http://images.yandex.ru/yandsearch?p=11&amp;text=%D1%81%D0%BF%D0%B0%D1%81%D0%B8%D0%B1%D0%BE%20%D0%B7%D0%B0%20%D0%B2%D0%BD%D0%B8%D0%BC%D0%B0%D0%BD%D0%B8%D0%B5%20%D0%B0%D0%BD%D0%B8%D0%BC%D0%B0%D1%86%D0%B8%D1%8F%20%D0%B4%D0%BB%D1%8F%20%D0%BF%D1%80%D0%B5%D0%B7%D0%B5%D0%BD%D1%82%D0%B0%D1%86%D0%B8%D0%B8&amp;fp=11&amp;pos=353&amp;uinfo=ww-1345-wh-559-fw-1120-fh-448-pd-1&amp;rpt=simage&amp;img_url=http%3A%2F%2Fimg0.liveinternet.ru%2Fimages%2Fattach%2Fc%2F3%2F75%2F130%2F75130414___1_1.GI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4414" y="2765291"/>
            <a:ext cx="7694570" cy="3868836"/>
          </a:xfrm>
        </p:spPr>
        <p:txBody>
          <a:bodyPr>
            <a:normAutofit fontScale="92500" lnSpcReduction="10000"/>
          </a:bodyPr>
          <a:lstStyle/>
          <a:p>
            <a:r>
              <a:rPr lang="ru-RU" b="1" u="sng" dirty="0" smtClean="0">
                <a:solidFill>
                  <a:schemeClr val="bg1"/>
                </a:solidFill>
                <a:latin typeface="Times New Roman" pitchFamily="18" charset="0"/>
                <a:cs typeface="Times New Roman" pitchFamily="18" charset="0"/>
              </a:rPr>
              <a:t>Выполнили:</a:t>
            </a:r>
          </a:p>
          <a:p>
            <a:r>
              <a:rPr lang="ru-RU" i="1" dirty="0" smtClean="0">
                <a:solidFill>
                  <a:schemeClr val="bg1"/>
                </a:solidFill>
                <a:latin typeface="Times New Roman" pitchFamily="18" charset="0"/>
                <a:cs typeface="Times New Roman" pitchFamily="18" charset="0"/>
              </a:rPr>
              <a:t>студентки 3 курса (3,5 года обучения)</a:t>
            </a:r>
          </a:p>
          <a:p>
            <a:r>
              <a:rPr lang="ru-RU" i="1" dirty="0" smtClean="0">
                <a:solidFill>
                  <a:schemeClr val="bg1"/>
                </a:solidFill>
                <a:latin typeface="Times New Roman" pitchFamily="18" charset="0"/>
                <a:cs typeface="Times New Roman" pitchFamily="18" charset="0"/>
              </a:rPr>
              <a:t>профиль «ПиПНО»</a:t>
            </a:r>
          </a:p>
          <a:p>
            <a:r>
              <a:rPr lang="ru-RU" i="1" dirty="0" smtClean="0">
                <a:solidFill>
                  <a:schemeClr val="bg1"/>
                </a:solidFill>
                <a:latin typeface="Times New Roman" pitchFamily="18" charset="0"/>
                <a:cs typeface="Times New Roman" pitchFamily="18" charset="0"/>
              </a:rPr>
              <a:t>Лакеева Марина Федоровна </a:t>
            </a:r>
          </a:p>
          <a:p>
            <a:r>
              <a:rPr lang="ru-RU" i="1" dirty="0" smtClean="0">
                <a:solidFill>
                  <a:schemeClr val="bg1"/>
                </a:solidFill>
                <a:latin typeface="Times New Roman" pitchFamily="18" charset="0"/>
                <a:cs typeface="Times New Roman" pitchFamily="18" charset="0"/>
              </a:rPr>
              <a:t>Кашина Надежда Владимировна</a:t>
            </a:r>
          </a:p>
          <a:p>
            <a:r>
              <a:rPr lang="ru-RU" b="1" u="sng" dirty="0" smtClean="0">
                <a:solidFill>
                  <a:schemeClr val="bg1"/>
                </a:solidFill>
                <a:latin typeface="Times New Roman" pitchFamily="18" charset="0"/>
                <a:cs typeface="Times New Roman" pitchFamily="18" charset="0"/>
              </a:rPr>
              <a:t>Проверила:</a:t>
            </a:r>
          </a:p>
          <a:p>
            <a:r>
              <a:rPr lang="ru-RU" i="1" dirty="0" smtClean="0">
                <a:solidFill>
                  <a:schemeClr val="bg1"/>
                </a:solidFill>
                <a:latin typeface="Times New Roman" pitchFamily="18" charset="0"/>
                <a:cs typeface="Times New Roman" pitchFamily="18" charset="0"/>
              </a:rPr>
              <a:t>Минаева Елена Викторовна</a:t>
            </a:r>
            <a:endParaRPr lang="ru-RU" i="1"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Нижний Новгород – 2014 год</a:t>
            </a:r>
            <a:endParaRPr lang="ru-RU" dirty="0">
              <a:latin typeface="Times New Roman" pitchFamily="18" charset="0"/>
              <a:cs typeface="Times New Roman" pitchFamily="18" charset="0"/>
            </a:endParaRPr>
          </a:p>
        </p:txBody>
      </p:sp>
      <p:sp>
        <p:nvSpPr>
          <p:cNvPr id="6" name="Прямоугольник 5"/>
          <p:cNvSpPr/>
          <p:nvPr/>
        </p:nvSpPr>
        <p:spPr>
          <a:xfrm>
            <a:off x="214282" y="214290"/>
            <a:ext cx="8643998"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solidFill>
                    <a:srgbClr val="00FF00"/>
                  </a:solidFill>
                </a:ln>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ДИФФЕРЕНЦИРОВАННЫЙ ПОДХОД В ПРОЦЕССЕ ОБУЧЕНИЯ ШКОЛЬНИКОВ</a:t>
            </a:r>
            <a:endParaRPr lang="ru-RU" sz="4000" b="1" cap="none" spc="0" dirty="0">
              <a:ln w="11430">
                <a:solidFill>
                  <a:srgbClr val="00FF00"/>
                </a:solidFill>
              </a:ln>
              <a:solidFill>
                <a:srgbClr val="00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219" name="Picture 3" descr="http://fedpress.ru/sites/fedpress/files/nizhegorodec/news/enzwvkvt.jpg">
            <a:hlinkClick r:id="rId2"/>
          </p:cNvPr>
          <p:cNvPicPr>
            <a:picLocks noChangeAspect="1" noChangeArrowheads="1"/>
          </p:cNvPicPr>
          <p:nvPr/>
        </p:nvPicPr>
        <p:blipFill>
          <a:blip r:embed="rId3" cstate="print"/>
          <a:srcRect/>
          <a:stretch>
            <a:fillRect/>
          </a:stretch>
        </p:blipFill>
        <p:spPr bwMode="auto">
          <a:xfrm>
            <a:off x="214282" y="2398252"/>
            <a:ext cx="4286280" cy="3316764"/>
          </a:xfrm>
          <a:prstGeom prst="rect">
            <a:avLst/>
          </a:prstGeom>
          <a:ln w="38100">
            <a:solidFill>
              <a:srgbClr val="00206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571612"/>
            <a:ext cx="7858180" cy="5000660"/>
          </a:xfrm>
          <a:solidFill>
            <a:schemeClr val="accent4">
              <a:lumMod val="40000"/>
              <a:lumOff val="60000"/>
            </a:schemeClr>
          </a:solidFill>
        </p:spPr>
        <p:txBody>
          <a:bodyPr>
            <a:normAutofit/>
          </a:bodyPr>
          <a:lstStyle/>
          <a:p>
            <a:pPr algn="ctr"/>
            <a:r>
              <a:rPr lang="ru-RU" sz="2800" cap="none" dirty="0" smtClean="0">
                <a:ln>
                  <a:noFill/>
                </a:ln>
                <a:solidFill>
                  <a:schemeClr val="tx1"/>
                </a:solidFill>
                <a:latin typeface="Times New Roman" pitchFamily="18" charset="0"/>
                <a:cs typeface="Times New Roman" pitchFamily="18" charset="0"/>
              </a:rPr>
              <a:t>А.К. Маркова: </a:t>
            </a:r>
            <a:r>
              <a:rPr lang="ru-RU" sz="2800" i="1" u="sng" cap="none" dirty="0" smtClean="0">
                <a:ln>
                  <a:noFill/>
                </a:ln>
                <a:solidFill>
                  <a:schemeClr val="tx1"/>
                </a:solidFill>
                <a:latin typeface="Times New Roman" pitchFamily="18" charset="0"/>
                <a:cs typeface="Times New Roman" pitchFamily="18" charset="0"/>
              </a:rPr>
              <a:t>Обученность</a:t>
            </a:r>
            <a:r>
              <a:rPr lang="ru-RU" sz="2800" b="0" i="1" cap="none" dirty="0" smtClean="0">
                <a:ln>
                  <a:noFill/>
                </a:ln>
                <a:solidFill>
                  <a:schemeClr val="tx1"/>
                </a:solidFill>
                <a:latin typeface="Times New Roman" pitchFamily="18" charset="0"/>
                <a:cs typeface="Times New Roman" pitchFamily="18" charset="0"/>
              </a:rPr>
              <a:t> – это те характеристики психического развития ребенка, которые сложились в результате всего хода обучения… это определенный итог предыдущего обучения… прошлого опыта.</a:t>
            </a:r>
            <a:br>
              <a:rPr lang="ru-RU" sz="2800" b="0" i="1" cap="none" dirty="0" smtClean="0">
                <a:ln>
                  <a:noFill/>
                </a:ln>
                <a:solidFill>
                  <a:schemeClr val="tx1"/>
                </a:solidFill>
                <a:latin typeface="Times New Roman" pitchFamily="18" charset="0"/>
                <a:cs typeface="Times New Roman" pitchFamily="18" charset="0"/>
              </a:rPr>
            </a:br>
            <a:r>
              <a:rPr lang="ru-RU" sz="2800" b="0" i="1" cap="none" dirty="0" smtClean="0">
                <a:ln>
                  <a:noFill/>
                </a:ln>
                <a:solidFill>
                  <a:schemeClr val="tx1"/>
                </a:solidFill>
                <a:latin typeface="Times New Roman" pitchFamily="18" charset="0"/>
                <a:cs typeface="Times New Roman" pitchFamily="18" charset="0"/>
              </a:rPr>
              <a:t/>
            </a:r>
            <a:br>
              <a:rPr lang="ru-RU" sz="2800" b="0" i="1" cap="none" dirty="0" smtClean="0">
                <a:ln>
                  <a:noFill/>
                </a:ln>
                <a:solidFill>
                  <a:schemeClr val="tx1"/>
                </a:solidFill>
                <a:latin typeface="Times New Roman" pitchFamily="18" charset="0"/>
                <a:cs typeface="Times New Roman" pitchFamily="18" charset="0"/>
              </a:rPr>
            </a:br>
            <a:r>
              <a:rPr lang="ru-RU" sz="2800" b="0" i="1" cap="none" dirty="0" smtClean="0">
                <a:ln>
                  <a:noFill/>
                </a:ln>
                <a:solidFill>
                  <a:schemeClr val="tx1"/>
                </a:solidFill>
                <a:latin typeface="Times New Roman" pitchFamily="18" charset="0"/>
                <a:cs typeface="Times New Roman" pitchFamily="18" charset="0"/>
              </a:rPr>
              <a:t>Обученность включает «как наличные, так и сложившиеся способы и приемы их приобретения(умение учится)».</a:t>
            </a:r>
            <a:endParaRPr lang="ru-RU" sz="2800" b="0" i="1" cap="none" dirty="0">
              <a:ln>
                <a:noFill/>
              </a:ln>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214282" y="214290"/>
            <a:ext cx="7929618" cy="1100697"/>
          </a:xfrm>
          <a:solidFill>
            <a:schemeClr val="tx2">
              <a:lumMod val="60000"/>
              <a:lumOff val="40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algn="ctr"/>
            <a:r>
              <a:rPr lang="ru-RU" sz="6600" b="1" dirty="0" smtClean="0">
                <a:ln w="10541" cmpd="sng">
                  <a:solidFill>
                    <a:schemeClr val="tx1"/>
                  </a:solidFill>
                  <a:prstDash val="solid"/>
                </a:ln>
                <a:latin typeface="Times New Roman" pitchFamily="18" charset="0"/>
                <a:cs typeface="Times New Roman" pitchFamily="18" charset="0"/>
              </a:rPr>
              <a:t>Обученность</a:t>
            </a:r>
            <a:endParaRPr lang="ru-RU" sz="6600" b="1" dirty="0">
              <a:ln w="10541" cmpd="sng">
                <a:solidFill>
                  <a:schemeClr val="tx1"/>
                </a:solidFill>
                <a:prstDash val="solid"/>
              </a:ln>
              <a:latin typeface="Times New Roman" pitchFamily="18" charset="0"/>
              <a:cs typeface="Times New Roman" pitchFamily="18" charset="0"/>
            </a:endParaRPr>
          </a:p>
        </p:txBody>
      </p:sp>
      <p:sp>
        <p:nvSpPr>
          <p:cNvPr id="4" name="Управляющая кнопка: далее 3">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43900" cy="6858000"/>
          </a:xfrm>
          <a:solidFill>
            <a:schemeClr val="accent4">
              <a:lumMod val="40000"/>
              <a:lumOff val="60000"/>
            </a:schemeClr>
          </a:solidFill>
        </p:spPr>
        <p:txBody>
          <a:bodyPr>
            <a:normAutofit/>
          </a:bodyPr>
          <a:lstStyle/>
          <a:p>
            <a:pPr algn="ctr"/>
            <a:r>
              <a:rPr lang="ru-RU" sz="2800" cap="none" dirty="0" smtClean="0">
                <a:ln>
                  <a:noFill/>
                </a:ln>
                <a:solidFill>
                  <a:schemeClr val="tx1"/>
                </a:solidFill>
                <a:latin typeface="Times New Roman" pitchFamily="18" charset="0"/>
                <a:cs typeface="Times New Roman" pitchFamily="18" charset="0"/>
              </a:rPr>
              <a:t/>
            </a:r>
            <a:br>
              <a:rPr lang="ru-RU" sz="2800" cap="none" dirty="0" smtClean="0">
                <a:ln>
                  <a:noFill/>
                </a:ln>
                <a:solidFill>
                  <a:schemeClr val="tx1"/>
                </a:solidFill>
                <a:latin typeface="Times New Roman" pitchFamily="18" charset="0"/>
                <a:cs typeface="Times New Roman" pitchFamily="18" charset="0"/>
              </a:rPr>
            </a:br>
            <a:r>
              <a:rPr lang="ru-RU" sz="2800" cap="none" dirty="0" smtClean="0">
                <a:ln>
                  <a:noFill/>
                </a:ln>
                <a:solidFill>
                  <a:schemeClr val="tx1"/>
                </a:solidFill>
                <a:latin typeface="Times New Roman" pitchFamily="18" charset="0"/>
                <a:cs typeface="Times New Roman" pitchFamily="18" charset="0"/>
              </a:rPr>
              <a:t>В практической деятельности удобно ориентироваться на следующие уровни усвоения знаний:</a:t>
            </a:r>
            <a:br>
              <a:rPr lang="ru-RU" sz="2800" cap="none" dirty="0" smtClean="0">
                <a:ln>
                  <a:noFill/>
                </a:ln>
                <a:solidFill>
                  <a:schemeClr val="tx1"/>
                </a:solidFill>
                <a:latin typeface="Times New Roman" pitchFamily="18" charset="0"/>
                <a:cs typeface="Times New Roman" pitchFamily="18" charset="0"/>
              </a:rPr>
            </a:br>
            <a:r>
              <a:rPr lang="ru-RU" sz="2800" cap="none" dirty="0" smtClean="0">
                <a:ln>
                  <a:noFill/>
                </a:ln>
                <a:solidFill>
                  <a:schemeClr val="tx1"/>
                </a:solidFill>
                <a:latin typeface="Times New Roman" pitchFamily="18" charset="0"/>
                <a:cs typeface="Times New Roman" pitchFamily="18" charset="0"/>
              </a:rPr>
              <a:t/>
            </a:r>
            <a:br>
              <a:rPr lang="ru-RU" sz="2800" cap="none" dirty="0" smtClean="0">
                <a:ln>
                  <a:noFill/>
                </a:ln>
                <a:solidFill>
                  <a:schemeClr val="tx1"/>
                </a:solidFill>
                <a:latin typeface="Times New Roman" pitchFamily="18" charset="0"/>
                <a:cs typeface="Times New Roman" pitchFamily="18" charset="0"/>
              </a:rPr>
            </a:br>
            <a:r>
              <a:rPr lang="ru-RU" sz="2800" cap="none" dirty="0" smtClean="0">
                <a:ln>
                  <a:noFill/>
                </a:ln>
                <a:solidFill>
                  <a:schemeClr val="tx1"/>
                </a:solidFill>
                <a:latin typeface="Times New Roman" pitchFamily="18" charset="0"/>
                <a:cs typeface="Times New Roman" pitchFamily="18" charset="0"/>
              </a:rPr>
              <a:t/>
            </a:r>
            <a:br>
              <a:rPr lang="ru-RU" sz="2800" cap="none" dirty="0" smtClean="0">
                <a:ln>
                  <a:noFill/>
                </a:ln>
                <a:solidFill>
                  <a:schemeClr val="tx1"/>
                </a:solidFill>
                <a:latin typeface="Times New Roman" pitchFamily="18" charset="0"/>
                <a:cs typeface="Times New Roman" pitchFamily="18" charset="0"/>
              </a:rPr>
            </a:br>
            <a:r>
              <a:rPr lang="ru-RU" sz="2800" cap="none" dirty="0" smtClean="0">
                <a:ln>
                  <a:noFill/>
                </a:ln>
                <a:solidFill>
                  <a:schemeClr val="tx1"/>
                </a:solidFill>
                <a:latin typeface="Times New Roman" pitchFamily="18" charset="0"/>
                <a:cs typeface="Times New Roman" pitchFamily="18" charset="0"/>
              </a:rPr>
              <a:t/>
            </a:r>
            <a:br>
              <a:rPr lang="ru-RU" sz="2800" cap="none" dirty="0" smtClean="0">
                <a:ln>
                  <a:noFill/>
                </a:ln>
                <a:solidFill>
                  <a:schemeClr val="tx1"/>
                </a:solidFill>
                <a:latin typeface="Times New Roman" pitchFamily="18" charset="0"/>
                <a:cs typeface="Times New Roman" pitchFamily="18" charset="0"/>
              </a:rPr>
            </a:br>
            <a:r>
              <a:rPr lang="ru-RU" sz="2800" cap="none" dirty="0" smtClean="0">
                <a:ln>
                  <a:noFill/>
                </a:ln>
                <a:solidFill>
                  <a:schemeClr val="tx1"/>
                </a:solidFill>
                <a:latin typeface="Times New Roman" pitchFamily="18" charset="0"/>
                <a:cs typeface="Times New Roman" pitchFamily="18" charset="0"/>
              </a:rPr>
              <a:t/>
            </a:r>
            <a:br>
              <a:rPr lang="ru-RU" sz="2800" cap="none" dirty="0" smtClean="0">
                <a:ln>
                  <a:noFill/>
                </a:ln>
                <a:solidFill>
                  <a:schemeClr val="tx1"/>
                </a:solidFill>
                <a:latin typeface="Times New Roman" pitchFamily="18" charset="0"/>
                <a:cs typeface="Times New Roman" pitchFamily="18" charset="0"/>
              </a:rPr>
            </a:br>
            <a:endParaRPr lang="ru-RU" sz="2800" dirty="0">
              <a:ln w="500">
                <a:solidFill>
                  <a:schemeClr val="tx1"/>
                </a:solidFill>
              </a:ln>
              <a:solidFill>
                <a:schemeClr val="tx1"/>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1285852" y="2214554"/>
          <a:ext cx="6000792" cy="3429023"/>
        </p:xfrm>
        <a:graphic>
          <a:graphicData uri="http://schemas.openxmlformats.org/drawingml/2006/table">
            <a:tbl>
              <a:tblPr firstRow="1" bandRow="1">
                <a:tableStyleId>{22838BEF-8BB2-4498-84A7-C5851F593DF1}</a:tableStyleId>
              </a:tblPr>
              <a:tblGrid>
                <a:gridCol w="2055066"/>
                <a:gridCol w="3945726"/>
              </a:tblGrid>
              <a:tr h="728408">
                <a:tc>
                  <a:txBody>
                    <a:bodyPr/>
                    <a:lstStyle/>
                    <a:p>
                      <a:pPr algn="ctr"/>
                      <a:r>
                        <a:rPr lang="ru-RU" b="1" dirty="0" smtClean="0"/>
                        <a:t>0 – й уровень</a:t>
                      </a:r>
                      <a:endParaRPr lang="ru-RU" b="1" dirty="0"/>
                    </a:p>
                  </a:txBody>
                  <a:tcPr/>
                </a:tc>
                <a:tc>
                  <a:txBody>
                    <a:bodyPr/>
                    <a:lstStyle/>
                    <a:p>
                      <a:pPr algn="ctr"/>
                      <a:r>
                        <a:rPr lang="ru-RU" b="0" i="1" dirty="0" smtClean="0"/>
                        <a:t>Узнавание</a:t>
                      </a:r>
                      <a:endParaRPr lang="ru-RU" b="0" i="1" dirty="0"/>
                    </a:p>
                  </a:txBody>
                  <a:tcPr/>
                </a:tc>
              </a:tr>
              <a:tr h="900205">
                <a:tc>
                  <a:txBody>
                    <a:bodyPr/>
                    <a:lstStyle/>
                    <a:p>
                      <a:pPr algn="ctr"/>
                      <a:r>
                        <a:rPr lang="ru-RU" b="1" dirty="0" smtClean="0"/>
                        <a:t>1 – й уровень</a:t>
                      </a:r>
                      <a:endParaRPr lang="ru-RU" b="1" dirty="0"/>
                    </a:p>
                  </a:txBody>
                  <a:tcPr/>
                </a:tc>
                <a:tc>
                  <a:txBody>
                    <a:bodyPr/>
                    <a:lstStyle/>
                    <a:p>
                      <a:pPr algn="ctr"/>
                      <a:r>
                        <a:rPr lang="ru-RU" b="0" i="1" dirty="0" smtClean="0"/>
                        <a:t>Репродукция (воспроизведение знаний)</a:t>
                      </a:r>
                      <a:endParaRPr lang="ru-RU" b="0" i="1" dirty="0"/>
                    </a:p>
                  </a:txBody>
                  <a:tcPr/>
                </a:tc>
              </a:tr>
              <a:tr h="900205">
                <a:tc>
                  <a:txBody>
                    <a:bodyPr/>
                    <a:lstStyle/>
                    <a:p>
                      <a:pPr algn="ctr"/>
                      <a:r>
                        <a:rPr lang="ru-RU" b="1" dirty="0" smtClean="0"/>
                        <a:t>2 – й уровень</a:t>
                      </a:r>
                      <a:endParaRPr lang="ru-RU" b="1" dirty="0"/>
                    </a:p>
                  </a:txBody>
                  <a:tcPr/>
                </a:tc>
                <a:tc>
                  <a:txBody>
                    <a:bodyPr/>
                    <a:lstStyle/>
                    <a:p>
                      <a:pPr algn="ctr"/>
                      <a:r>
                        <a:rPr lang="ru-RU" b="0" i="1" dirty="0" smtClean="0"/>
                        <a:t>Применение знаний в знакомой ситуации</a:t>
                      </a:r>
                      <a:endParaRPr lang="ru-RU" b="0" i="1" dirty="0"/>
                    </a:p>
                  </a:txBody>
                  <a:tcPr/>
                </a:tc>
              </a:tr>
              <a:tr h="900205">
                <a:tc>
                  <a:txBody>
                    <a:bodyPr/>
                    <a:lstStyle/>
                    <a:p>
                      <a:pPr algn="ctr"/>
                      <a:r>
                        <a:rPr lang="ru-RU" b="1" dirty="0" smtClean="0"/>
                        <a:t>3 – й уровень</a:t>
                      </a:r>
                      <a:endParaRPr lang="ru-RU" b="1" dirty="0"/>
                    </a:p>
                  </a:txBody>
                  <a:tcPr/>
                </a:tc>
                <a:tc>
                  <a:txBody>
                    <a:bodyPr/>
                    <a:lstStyle/>
                    <a:p>
                      <a:pPr algn="ctr"/>
                      <a:r>
                        <a:rPr lang="ru-RU" b="0" i="1" dirty="0" smtClean="0"/>
                        <a:t>Применение знаний в измененной и новой ситуации</a:t>
                      </a:r>
                      <a:endParaRPr lang="ru-RU" b="0" i="1" dirty="0"/>
                    </a:p>
                  </a:txBody>
                  <a:tcPr/>
                </a:tc>
              </a:tr>
            </a:tbl>
          </a:graphicData>
        </a:graphic>
      </p:graphicFrame>
      <p:sp>
        <p:nvSpPr>
          <p:cNvPr id="5" name="Управляющая кнопка: далее 4">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назад 5">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072066" y="214290"/>
            <a:ext cx="3857652" cy="6429420"/>
          </a:xfrm>
        </p:spPr>
        <p:txBody>
          <a:bodyPr>
            <a:normAutofit/>
          </a:bodyPr>
          <a:lstStyle/>
          <a:p>
            <a:r>
              <a:rPr lang="ru-RU" sz="2000" b="1" u="sng" dirty="0" smtClean="0">
                <a:solidFill>
                  <a:schemeClr val="bg1"/>
                </a:solidFill>
                <a:latin typeface="Times New Roman" pitchFamily="18" charset="0"/>
                <a:cs typeface="Times New Roman" pitchFamily="18" charset="0"/>
              </a:rPr>
              <a:t>Выделял 4 этапа развития навыка:</a:t>
            </a:r>
          </a:p>
          <a:p>
            <a:pPr marL="457200" indent="-457200">
              <a:buClr>
                <a:schemeClr val="bg1"/>
              </a:buClr>
              <a:buFont typeface="+mj-lt"/>
              <a:buAutoNum type="arabicPeriod"/>
            </a:pPr>
            <a:r>
              <a:rPr lang="ru-RU" sz="2000" b="1" i="1" dirty="0" smtClean="0">
                <a:solidFill>
                  <a:schemeClr val="bg1"/>
                </a:solidFill>
                <a:latin typeface="Times New Roman" pitchFamily="18" charset="0"/>
                <a:cs typeface="Times New Roman" pitchFamily="18" charset="0"/>
              </a:rPr>
              <a:t>Ознакомительный.</a:t>
            </a:r>
            <a:r>
              <a:rPr lang="ru-RU" sz="2000" dirty="0" smtClean="0">
                <a:solidFill>
                  <a:schemeClr val="bg1"/>
                </a:solidFill>
                <a:latin typeface="Times New Roman" pitchFamily="18" charset="0"/>
                <a:cs typeface="Times New Roman" pitchFamily="18" charset="0"/>
              </a:rPr>
              <a:t> (общее осмысление действий,  ознакомление с приемами выполнения действия).</a:t>
            </a:r>
          </a:p>
          <a:p>
            <a:pPr marL="457200" indent="-457200">
              <a:buClr>
                <a:schemeClr val="bg1"/>
              </a:buClr>
              <a:buFont typeface="+mj-lt"/>
              <a:buAutoNum type="arabicPeriod"/>
            </a:pPr>
            <a:r>
              <a:rPr lang="ru-RU" sz="2000" dirty="0" smtClean="0">
                <a:solidFill>
                  <a:schemeClr val="bg1"/>
                </a:solidFill>
                <a:latin typeface="Times New Roman" pitchFamily="18" charset="0"/>
                <a:cs typeface="Times New Roman" pitchFamily="18" charset="0"/>
              </a:rPr>
              <a:t> </a:t>
            </a:r>
            <a:r>
              <a:rPr lang="ru-RU" sz="2000" b="1" i="1" dirty="0" smtClean="0">
                <a:solidFill>
                  <a:schemeClr val="bg1"/>
                </a:solidFill>
                <a:latin typeface="Times New Roman" pitchFamily="18" charset="0"/>
                <a:cs typeface="Times New Roman" pitchFamily="18" charset="0"/>
              </a:rPr>
              <a:t>Аналитический</a:t>
            </a:r>
            <a:r>
              <a:rPr lang="ru-RU" sz="2000" dirty="0" smtClean="0">
                <a:solidFill>
                  <a:schemeClr val="bg1"/>
                </a:solidFill>
                <a:latin typeface="Times New Roman" pitchFamily="18" charset="0"/>
                <a:cs typeface="Times New Roman" pitchFamily="18" charset="0"/>
              </a:rPr>
              <a:t> ( овладение отдельными элементами действия, анализ способов их выполнения).</a:t>
            </a:r>
          </a:p>
          <a:p>
            <a:pPr marL="457200" indent="-457200">
              <a:buClr>
                <a:schemeClr val="bg1"/>
              </a:buClr>
              <a:buFont typeface="+mj-lt"/>
              <a:buAutoNum type="arabicPeriod"/>
            </a:pPr>
            <a:r>
              <a:rPr lang="ru-RU" sz="2000" dirty="0" smtClean="0">
                <a:solidFill>
                  <a:schemeClr val="bg1"/>
                </a:solidFill>
                <a:latin typeface="Times New Roman" pitchFamily="18" charset="0"/>
                <a:cs typeface="Times New Roman" pitchFamily="18" charset="0"/>
              </a:rPr>
              <a:t> </a:t>
            </a:r>
            <a:r>
              <a:rPr lang="ru-RU" sz="2000" b="1" i="1" dirty="0" smtClean="0">
                <a:solidFill>
                  <a:schemeClr val="bg1"/>
                </a:solidFill>
                <a:latin typeface="Times New Roman" pitchFamily="18" charset="0"/>
                <a:cs typeface="Times New Roman" pitchFamily="18" charset="0"/>
              </a:rPr>
              <a:t>Синтетический</a:t>
            </a:r>
            <a:r>
              <a:rPr lang="ru-RU" sz="2000" dirty="0" smtClean="0">
                <a:solidFill>
                  <a:schemeClr val="bg1"/>
                </a:solidFill>
                <a:latin typeface="Times New Roman" pitchFamily="18" charset="0"/>
                <a:cs typeface="Times New Roman" pitchFamily="18" charset="0"/>
              </a:rPr>
              <a:t> (сочетание и объединение отдельных элементов в единое целое, автоматизация элементов действия).</a:t>
            </a:r>
          </a:p>
          <a:p>
            <a:pPr marL="457200" indent="-457200">
              <a:buClr>
                <a:schemeClr val="bg1"/>
              </a:buClr>
              <a:buFont typeface="+mj-lt"/>
              <a:buAutoNum type="arabicPeriod"/>
            </a:pPr>
            <a:r>
              <a:rPr lang="ru-RU" sz="2000" dirty="0" smtClean="0">
                <a:solidFill>
                  <a:schemeClr val="bg1"/>
                </a:solidFill>
                <a:latin typeface="Times New Roman" pitchFamily="18" charset="0"/>
                <a:cs typeface="Times New Roman" pitchFamily="18" charset="0"/>
              </a:rPr>
              <a:t> </a:t>
            </a:r>
            <a:r>
              <a:rPr lang="ru-RU" sz="2000" b="1" i="1" dirty="0" smtClean="0">
                <a:solidFill>
                  <a:schemeClr val="bg1"/>
                </a:solidFill>
                <a:latin typeface="Times New Roman" pitchFamily="18" charset="0"/>
                <a:cs typeface="Times New Roman" pitchFamily="18" charset="0"/>
              </a:rPr>
              <a:t>Варьирующий</a:t>
            </a:r>
            <a:r>
              <a:rPr lang="ru-RU" sz="2000" dirty="0" smtClean="0">
                <a:solidFill>
                  <a:schemeClr val="bg1"/>
                </a:solidFill>
                <a:latin typeface="Times New Roman" pitchFamily="18" charset="0"/>
                <a:cs typeface="Times New Roman" pitchFamily="18" charset="0"/>
              </a:rPr>
              <a:t> ( овладение произвольным регулированием характера действий, гибкое целесообразное выполнение действия).</a:t>
            </a:r>
            <a:endParaRPr lang="ru-RU" sz="2000" dirty="0">
              <a:solidFill>
                <a:schemeClr val="bg1"/>
              </a:solidFill>
              <a:latin typeface="Times New Roman" pitchFamily="18" charset="0"/>
              <a:cs typeface="Times New Roman" pitchFamily="18" charset="0"/>
            </a:endParaRPr>
          </a:p>
        </p:txBody>
      </p:sp>
      <p:pic>
        <p:nvPicPr>
          <p:cNvPr id="6" name="Рисунок 5" descr="itelson[1].jpg"/>
          <p:cNvPicPr>
            <a:picLocks noGrp="1" noChangeAspect="1"/>
          </p:cNvPicPr>
          <p:nvPr>
            <p:ph type="pic" idx="1"/>
          </p:nvPr>
        </p:nvPicPr>
        <p:blipFill>
          <a:blip r:embed="rId2" cstate="print"/>
          <a:srcRect t="15882" b="15882"/>
          <a:stretch>
            <a:fillRect/>
          </a:stretch>
        </p:blipFill>
        <p:spPr>
          <a:xfrm>
            <a:off x="642910" y="1000108"/>
            <a:ext cx="4286280" cy="4283642"/>
          </a:xfrm>
        </p:spPr>
      </p:pic>
      <p:sp>
        <p:nvSpPr>
          <p:cNvPr id="5" name="TextBox 4"/>
          <p:cNvSpPr txBox="1"/>
          <p:nvPr/>
        </p:nvSpPr>
        <p:spPr>
          <a:xfrm>
            <a:off x="500034" y="5572140"/>
            <a:ext cx="4286280" cy="461665"/>
          </a:xfrm>
          <a:prstGeom prst="rect">
            <a:avLst/>
          </a:prstGeom>
          <a:noFill/>
        </p:spPr>
        <p:txBody>
          <a:bodyPr wrap="square" rtlCol="0">
            <a:spAutoFit/>
          </a:bodyPr>
          <a:lstStyle/>
          <a:p>
            <a:pPr algn="ctr"/>
            <a:r>
              <a:rPr lang="ru-RU" sz="2400" b="1" dirty="0" smtClean="0">
                <a:solidFill>
                  <a:schemeClr val="bg1"/>
                </a:solidFill>
                <a:latin typeface="Times New Roman" pitchFamily="18" charset="0"/>
                <a:cs typeface="Times New Roman" pitchFamily="18" charset="0"/>
              </a:rPr>
              <a:t>(1926-1974)</a:t>
            </a:r>
            <a:endParaRPr lang="ru-RU" sz="2400" b="1" dirty="0">
              <a:solidFill>
                <a:schemeClr val="bg1"/>
              </a:solidFill>
              <a:latin typeface="Times New Roman" pitchFamily="18" charset="0"/>
              <a:cs typeface="Times New Roman" pitchFamily="18" charset="0"/>
            </a:endParaRPr>
          </a:p>
        </p:txBody>
      </p:sp>
      <p:sp>
        <p:nvSpPr>
          <p:cNvPr id="7" name="TextBox 6"/>
          <p:cNvSpPr txBox="1"/>
          <p:nvPr/>
        </p:nvSpPr>
        <p:spPr>
          <a:xfrm>
            <a:off x="428596" y="357166"/>
            <a:ext cx="4286280" cy="400110"/>
          </a:xfrm>
          <a:prstGeom prst="rect">
            <a:avLst/>
          </a:prstGeom>
          <a:noFill/>
        </p:spPr>
        <p:txBody>
          <a:bodyPr wrap="square" rtlCol="0">
            <a:spAutoFit/>
          </a:bodyPr>
          <a:lstStyle/>
          <a:p>
            <a:pPr algn="ctr"/>
            <a:r>
              <a:rPr lang="ru-RU" sz="2000" b="1" dirty="0" smtClean="0">
                <a:solidFill>
                  <a:schemeClr val="bg1"/>
                </a:solidFill>
                <a:latin typeface="Times New Roman" pitchFamily="18" charset="0"/>
                <a:cs typeface="Times New Roman" pitchFamily="18" charset="0"/>
              </a:rPr>
              <a:t>ИТЕЛЬСОН ЛЕВ БОРИСОВИЧ</a:t>
            </a:r>
            <a:endParaRPr lang="ru-RU" sz="2000" b="1" dirty="0">
              <a:solidFill>
                <a:schemeClr val="bg1"/>
              </a:solidFill>
              <a:latin typeface="Times New Roman" pitchFamily="18" charset="0"/>
              <a:cs typeface="Times New Roman" pitchFamily="18" charset="0"/>
            </a:endParaRPr>
          </a:p>
        </p:txBody>
      </p:sp>
      <p:sp>
        <p:nvSpPr>
          <p:cNvPr id="8" name="Управляющая кнопка: далее 7">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4282" y="214290"/>
            <a:ext cx="7929618" cy="857256"/>
          </a:xfrm>
          <a:solidFill>
            <a:schemeClr val="accent2">
              <a:lumMod val="60000"/>
              <a:lumOff val="40000"/>
            </a:schemeClr>
          </a:solidFill>
          <a:ln w="76200">
            <a:solidFill>
              <a:schemeClr val="tx1"/>
            </a:solidFill>
          </a:ln>
        </p:spPr>
        <p:txBody>
          <a:bodyPr>
            <a:noAutofit/>
          </a:bodyPr>
          <a:lstStyle/>
          <a:p>
            <a:pPr algn="ctr"/>
            <a:r>
              <a:rPr lang="ru-RU" sz="6000" b="1" dirty="0" smtClean="0">
                <a:ln w="10541" cmpd="sng">
                  <a:solidFill>
                    <a:schemeClr val="tx1"/>
                  </a:solidFill>
                  <a:prstDash val="solid"/>
                </a:ln>
                <a:latin typeface="Times New Roman" pitchFamily="18" charset="0"/>
                <a:cs typeface="Times New Roman" pitchFamily="18" charset="0"/>
              </a:rPr>
              <a:t>Обучаемость</a:t>
            </a:r>
            <a:endParaRPr lang="ru-RU" sz="6000" b="1" dirty="0">
              <a:ln w="10541" cmpd="sng">
                <a:solidFill>
                  <a:schemeClr val="tx1"/>
                </a:solidFill>
                <a:prstDash val="solid"/>
              </a:ln>
              <a:latin typeface="Times New Roman" pitchFamily="18" charset="0"/>
              <a:cs typeface="Times New Roman" pitchFamily="18" charset="0"/>
            </a:endParaRPr>
          </a:p>
        </p:txBody>
      </p:sp>
      <p:pic>
        <p:nvPicPr>
          <p:cNvPr id="4" name="Рисунок 3" descr="ananiev_1[1].jpg"/>
          <p:cNvPicPr>
            <a:picLocks noChangeAspect="1"/>
          </p:cNvPicPr>
          <p:nvPr/>
        </p:nvPicPr>
        <p:blipFill>
          <a:blip r:embed="rId2" cstate="print"/>
          <a:stretch>
            <a:fillRect/>
          </a:stretch>
        </p:blipFill>
        <p:spPr>
          <a:xfrm>
            <a:off x="2214546" y="3429000"/>
            <a:ext cx="1643074" cy="2292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menchinsk[1].jpg"/>
          <p:cNvPicPr>
            <a:picLocks noChangeAspect="1"/>
          </p:cNvPicPr>
          <p:nvPr/>
        </p:nvPicPr>
        <p:blipFill>
          <a:blip r:embed="rId3" cstate="print"/>
          <a:stretch>
            <a:fillRect/>
          </a:stretch>
        </p:blipFill>
        <p:spPr>
          <a:xfrm>
            <a:off x="214282" y="1214422"/>
            <a:ext cx="1806521"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Kalmykova[1].jpg"/>
          <p:cNvPicPr>
            <a:picLocks noChangeAspect="1"/>
          </p:cNvPicPr>
          <p:nvPr/>
        </p:nvPicPr>
        <p:blipFill>
          <a:blip r:embed="rId4" cstate="print"/>
          <a:stretch>
            <a:fillRect/>
          </a:stretch>
        </p:blipFill>
        <p:spPr>
          <a:xfrm>
            <a:off x="3929058" y="3357562"/>
            <a:ext cx="1631952"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29[1].jpg"/>
          <p:cNvPicPr>
            <a:picLocks noChangeAspect="1"/>
          </p:cNvPicPr>
          <p:nvPr/>
        </p:nvPicPr>
        <p:blipFill>
          <a:blip r:embed="rId5" cstate="print"/>
          <a:stretch>
            <a:fillRect/>
          </a:stretch>
        </p:blipFill>
        <p:spPr>
          <a:xfrm>
            <a:off x="5715008" y="1285860"/>
            <a:ext cx="2222516"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5786446" y="3500438"/>
            <a:ext cx="2214578" cy="923330"/>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Маркова Аэлита Капитоновна (1934) </a:t>
            </a:r>
            <a:endParaRPr lang="ru-RU" b="1" dirty="0">
              <a:latin typeface="Times New Roman" pitchFamily="18" charset="0"/>
              <a:cs typeface="Times New Roman" pitchFamily="18" charset="0"/>
            </a:endParaRPr>
          </a:p>
        </p:txBody>
      </p:sp>
      <p:sp>
        <p:nvSpPr>
          <p:cNvPr id="14" name="TextBox 13"/>
          <p:cNvSpPr txBox="1"/>
          <p:nvPr/>
        </p:nvSpPr>
        <p:spPr>
          <a:xfrm>
            <a:off x="3929058" y="5857893"/>
            <a:ext cx="2428892" cy="923330"/>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Калмыкова Зинаида Ильинична </a:t>
            </a:r>
          </a:p>
          <a:p>
            <a:pPr algn="ctr"/>
            <a:r>
              <a:rPr lang="ru-RU" b="1" dirty="0" smtClean="0">
                <a:latin typeface="Times New Roman" pitchFamily="18" charset="0"/>
                <a:cs typeface="Times New Roman" pitchFamily="18" charset="0"/>
              </a:rPr>
              <a:t>(1914 - 1993)</a:t>
            </a:r>
            <a:endParaRPr lang="ru-RU" b="1" dirty="0">
              <a:latin typeface="Times New Roman" pitchFamily="18" charset="0"/>
              <a:cs typeface="Times New Roman" pitchFamily="18" charset="0"/>
            </a:endParaRPr>
          </a:p>
        </p:txBody>
      </p:sp>
      <p:sp>
        <p:nvSpPr>
          <p:cNvPr id="15" name="TextBox 14"/>
          <p:cNvSpPr txBox="1"/>
          <p:nvPr/>
        </p:nvSpPr>
        <p:spPr>
          <a:xfrm>
            <a:off x="1571604" y="5857892"/>
            <a:ext cx="2286016" cy="923330"/>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Ананьев Борис Герасимович </a:t>
            </a:r>
          </a:p>
          <a:p>
            <a:pPr algn="ctr"/>
            <a:r>
              <a:rPr lang="ru-RU" b="1" dirty="0" smtClean="0">
                <a:latin typeface="Times New Roman" pitchFamily="18" charset="0"/>
                <a:cs typeface="Times New Roman" pitchFamily="18" charset="0"/>
              </a:rPr>
              <a:t>(1907 - 1972)</a:t>
            </a:r>
            <a:endParaRPr lang="ru-RU" b="1" dirty="0">
              <a:latin typeface="Times New Roman" pitchFamily="18" charset="0"/>
              <a:cs typeface="Times New Roman" pitchFamily="18" charset="0"/>
            </a:endParaRPr>
          </a:p>
        </p:txBody>
      </p:sp>
      <p:sp>
        <p:nvSpPr>
          <p:cNvPr id="16" name="TextBox 15"/>
          <p:cNvSpPr txBox="1"/>
          <p:nvPr/>
        </p:nvSpPr>
        <p:spPr>
          <a:xfrm>
            <a:off x="214282" y="3571876"/>
            <a:ext cx="1857388" cy="1200329"/>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Менчинская Наталья Александровна (1905 – 1984)</a:t>
            </a:r>
            <a:endParaRPr lang="ru-RU" b="1" dirty="0">
              <a:latin typeface="Times New Roman" pitchFamily="18" charset="0"/>
              <a:cs typeface="Times New Roman" pitchFamily="18" charset="0"/>
            </a:endParaRPr>
          </a:p>
        </p:txBody>
      </p:sp>
      <p:sp>
        <p:nvSpPr>
          <p:cNvPr id="11" name="Управляющая кнопка: далее 10">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7643866" cy="6143667"/>
          </a:xfrm>
          <a:solidFill>
            <a:schemeClr val="accent2">
              <a:lumMod val="60000"/>
              <a:lumOff val="40000"/>
            </a:schemeClr>
          </a:solidFill>
        </p:spPr>
        <p:txBody>
          <a:bodyPr>
            <a:normAutofit/>
          </a:bodyPr>
          <a:lstStyle/>
          <a:p>
            <a:pPr algn="ctr"/>
            <a:r>
              <a:rPr lang="ru-RU" sz="2800" u="sng" cap="none" dirty="0" smtClean="0">
                <a:ln>
                  <a:noFill/>
                </a:ln>
                <a:solidFill>
                  <a:schemeClr val="tx1"/>
                </a:solidFill>
                <a:latin typeface="Times New Roman" pitchFamily="18" charset="0"/>
                <a:cs typeface="Times New Roman" pitchFamily="18" charset="0"/>
              </a:rPr>
              <a:t>Обучаемость – </a:t>
            </a:r>
            <a:r>
              <a:rPr lang="ru-RU" sz="2800" b="0" cap="none" dirty="0" smtClean="0">
                <a:ln>
                  <a:noFill/>
                </a:ln>
                <a:solidFill>
                  <a:schemeClr val="tx1"/>
                </a:solidFill>
                <a:latin typeface="Times New Roman" pitchFamily="18" charset="0"/>
                <a:cs typeface="Times New Roman" pitchFamily="18" charset="0"/>
              </a:rPr>
              <a:t>это восприимчивость школьника к обучению, т.е. «восприимчивость к усвоению новых знаний и новых способов их добывания, а также готовность к переходу на новые уровни умственного развития».</a:t>
            </a:r>
            <a:br>
              <a:rPr lang="ru-RU" sz="2800" b="0" cap="none" dirty="0" smtClean="0">
                <a:ln>
                  <a:noFill/>
                </a:ln>
                <a:solidFill>
                  <a:schemeClr val="tx1"/>
                </a:solidFill>
                <a:latin typeface="Times New Roman" pitchFamily="18" charset="0"/>
                <a:cs typeface="Times New Roman" pitchFamily="18" charset="0"/>
              </a:rPr>
            </a:br>
            <a:r>
              <a:rPr lang="ru-RU" sz="2800" b="0" cap="none" dirty="0" smtClean="0">
                <a:ln>
                  <a:noFill/>
                </a:ln>
                <a:solidFill>
                  <a:schemeClr val="tx1"/>
                </a:solidFill>
                <a:latin typeface="Times New Roman" pitchFamily="18" charset="0"/>
                <a:cs typeface="Times New Roman" pitchFamily="18" charset="0"/>
              </a:rPr>
              <a:t/>
            </a:r>
            <a:br>
              <a:rPr lang="ru-RU" sz="2800" b="0" cap="none" dirty="0" smtClean="0">
                <a:ln>
                  <a:noFill/>
                </a:ln>
                <a:solidFill>
                  <a:schemeClr val="tx1"/>
                </a:solidFill>
                <a:latin typeface="Times New Roman" pitchFamily="18" charset="0"/>
                <a:cs typeface="Times New Roman" pitchFamily="18" charset="0"/>
              </a:rPr>
            </a:br>
            <a:r>
              <a:rPr lang="ru-RU" sz="2800" u="sng" cap="none" dirty="0" smtClean="0">
                <a:ln>
                  <a:noFill/>
                </a:ln>
                <a:solidFill>
                  <a:schemeClr val="tx1"/>
                </a:solidFill>
                <a:latin typeface="Times New Roman" pitchFamily="18" charset="0"/>
                <a:cs typeface="Times New Roman" pitchFamily="18" charset="0"/>
              </a:rPr>
              <a:t>Обучаемость – </a:t>
            </a:r>
            <a:r>
              <a:rPr lang="ru-RU" sz="2800" b="0" cap="none" dirty="0" smtClean="0">
                <a:ln>
                  <a:noFill/>
                </a:ln>
                <a:solidFill>
                  <a:schemeClr val="tx1"/>
                </a:solidFill>
                <a:latin typeface="Times New Roman" pitchFamily="18" charset="0"/>
                <a:cs typeface="Times New Roman" pitchFamily="18" charset="0"/>
              </a:rPr>
              <a:t>это ансамбль интеллектуальных свойств человека, от которого при всех прочих равных условиях зависит успешность обучения.</a:t>
            </a:r>
            <a:br>
              <a:rPr lang="ru-RU" sz="2800" b="0" cap="none" dirty="0" smtClean="0">
                <a:ln>
                  <a:noFill/>
                </a:ln>
                <a:solidFill>
                  <a:schemeClr val="tx1"/>
                </a:solidFill>
                <a:latin typeface="Times New Roman" pitchFamily="18" charset="0"/>
                <a:cs typeface="Times New Roman" pitchFamily="18" charset="0"/>
              </a:rPr>
            </a:br>
            <a:r>
              <a:rPr lang="ru-RU" sz="2800" b="0" cap="none" dirty="0" smtClean="0">
                <a:ln>
                  <a:noFill/>
                </a:ln>
                <a:solidFill>
                  <a:schemeClr val="tx1"/>
                </a:solidFill>
                <a:latin typeface="Times New Roman" pitchFamily="18" charset="0"/>
                <a:cs typeface="Times New Roman" pitchFamily="18" charset="0"/>
              </a:rPr>
              <a:t/>
            </a:r>
            <a:br>
              <a:rPr lang="ru-RU" sz="2800" b="0" cap="none" dirty="0" smtClean="0">
                <a:ln>
                  <a:noFill/>
                </a:ln>
                <a:solidFill>
                  <a:schemeClr val="tx1"/>
                </a:solidFill>
                <a:latin typeface="Times New Roman" pitchFamily="18" charset="0"/>
                <a:cs typeface="Times New Roman" pitchFamily="18" charset="0"/>
              </a:rPr>
            </a:br>
            <a:r>
              <a:rPr lang="ru-RU" sz="2800" u="sng" cap="none" dirty="0" smtClean="0">
                <a:ln>
                  <a:noFill/>
                </a:ln>
                <a:solidFill>
                  <a:schemeClr val="tx1"/>
                </a:solidFill>
                <a:latin typeface="Times New Roman" pitchFamily="18" charset="0"/>
                <a:cs typeface="Times New Roman" pitchFamily="18" charset="0"/>
              </a:rPr>
              <a:t>Обучаемость –</a:t>
            </a:r>
            <a:r>
              <a:rPr lang="ru-RU" sz="2800" b="0" cap="none" dirty="0" smtClean="0">
                <a:ln>
                  <a:noFill/>
                </a:ln>
                <a:solidFill>
                  <a:schemeClr val="tx1"/>
                </a:solidFill>
                <a:latin typeface="Times New Roman" pitchFamily="18" charset="0"/>
                <a:cs typeface="Times New Roman" pitchFamily="18" charset="0"/>
              </a:rPr>
              <a:t> это те особенности мыслительной деятельности, которые играют определенную роль в успеваемости.</a:t>
            </a:r>
            <a:endParaRPr lang="ru-RU" sz="2800" b="0" cap="none" dirty="0">
              <a:ln>
                <a:noFill/>
              </a:ln>
              <a:solidFill>
                <a:schemeClr val="tx1"/>
              </a:solidFill>
              <a:latin typeface="Times New Roman" pitchFamily="18" charset="0"/>
              <a:cs typeface="Times New Roman" pitchFamily="18" charset="0"/>
            </a:endParaRPr>
          </a:p>
        </p:txBody>
      </p:sp>
      <p:sp>
        <p:nvSpPr>
          <p:cNvPr id="3" name="Управляющая кнопка: далее 2">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Управляющая кнопка: назад 3">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7929618" cy="1248750"/>
          </a:xfrm>
          <a:solidFill>
            <a:schemeClr val="accent2">
              <a:lumMod val="60000"/>
              <a:lumOff val="40000"/>
            </a:schemeClr>
          </a:solidFill>
          <a:ln w="76200">
            <a:solidFill>
              <a:schemeClr val="tx1"/>
            </a:solidFill>
          </a:ln>
        </p:spPr>
        <p:txBody>
          <a:bodyPr>
            <a:normAutofit/>
          </a:bodyPr>
          <a:lstStyle/>
          <a:p>
            <a:pPr algn="ctr"/>
            <a:r>
              <a:rPr lang="ru-RU" sz="4000" cap="none" dirty="0" smtClean="0">
                <a:ln w="10541" cmpd="sng">
                  <a:solidFill>
                    <a:schemeClr val="tx1"/>
                  </a:solidFill>
                  <a:prstDash val="solid"/>
                </a:ln>
                <a:solidFill>
                  <a:schemeClr val="tx1"/>
                </a:solidFill>
              </a:rPr>
              <a:t>Сформированность учебной деятельностью</a:t>
            </a:r>
            <a:endParaRPr lang="ru-RU" sz="4000" dirty="0">
              <a:ln w="10541" cmpd="sng">
                <a:solidFill>
                  <a:schemeClr val="tx1"/>
                </a:solidFill>
                <a:prstDash val="solid"/>
              </a:ln>
              <a:solidFill>
                <a:schemeClr val="tx1"/>
              </a:solidFill>
            </a:endParaRPr>
          </a:p>
        </p:txBody>
      </p:sp>
      <p:pic>
        <p:nvPicPr>
          <p:cNvPr id="3" name="Рисунок 2" descr="ucheniki[1].gif"/>
          <p:cNvPicPr>
            <a:picLocks noChangeAspect="1"/>
          </p:cNvPicPr>
          <p:nvPr/>
        </p:nvPicPr>
        <p:blipFill>
          <a:blip r:embed="rId2" cstate="print"/>
          <a:stretch>
            <a:fillRect/>
          </a:stretch>
        </p:blipFill>
        <p:spPr>
          <a:xfrm>
            <a:off x="285720" y="1714488"/>
            <a:ext cx="2731399"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school024[1].jpg"/>
          <p:cNvPicPr>
            <a:picLocks noChangeAspect="1"/>
          </p:cNvPicPr>
          <p:nvPr/>
        </p:nvPicPr>
        <p:blipFill>
          <a:blip r:embed="rId3" cstate="print"/>
          <a:stretch>
            <a:fillRect/>
          </a:stretch>
        </p:blipFill>
        <p:spPr>
          <a:xfrm>
            <a:off x="6072198" y="3857628"/>
            <a:ext cx="2075875" cy="2434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143240" y="1643050"/>
            <a:ext cx="4929222" cy="2431435"/>
          </a:xfrm>
          <a:prstGeom prst="rect">
            <a:avLst/>
          </a:prstGeom>
          <a:noFill/>
        </p:spPr>
        <p:txBody>
          <a:bodyPr wrap="square" rtlCol="0">
            <a:spAutoFit/>
          </a:bodyPr>
          <a:lstStyle/>
          <a:p>
            <a:r>
              <a:rPr lang="ru-RU" sz="1900" b="1" dirty="0" smtClean="0">
                <a:latin typeface="Times New Roman" pitchFamily="18" charset="0"/>
                <a:cs typeface="Times New Roman" pitchFamily="18" charset="0"/>
              </a:rPr>
              <a:t>Данный критерий тесно связан с обученностью и обучаемостью. Но поскольку учебная деятельность является ведущей в младшем школьном возрасте,  важно учитывать динамику формирования различных компонентов учебной деятельности (мотивационного, операционного, регулирующего).</a:t>
            </a:r>
            <a:endParaRPr lang="ru-RU" sz="1900" b="1" dirty="0">
              <a:latin typeface="Times New Roman" pitchFamily="18" charset="0"/>
              <a:cs typeface="Times New Roman" pitchFamily="18" charset="0"/>
            </a:endParaRPr>
          </a:p>
        </p:txBody>
      </p:sp>
      <p:sp>
        <p:nvSpPr>
          <p:cNvPr id="6" name="TextBox 5"/>
          <p:cNvSpPr txBox="1"/>
          <p:nvPr/>
        </p:nvSpPr>
        <p:spPr>
          <a:xfrm>
            <a:off x="214282" y="4286256"/>
            <a:ext cx="6000792" cy="2246769"/>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Уровни их сформированности могут служить основанием для выделения групп учащихся.Учитель в своей практической деятельности выбирает критерии дифференциации в зависимости от особенностей класса, от целей, задач и содержания конкретного урока и других факторов.</a:t>
            </a:r>
            <a:endParaRPr lang="ru-RU" sz="2000" b="1" dirty="0">
              <a:latin typeface="Times New Roman" pitchFamily="18" charset="0"/>
              <a:cs typeface="Times New Roman" pitchFamily="18" charset="0"/>
            </a:endParaRPr>
          </a:p>
        </p:txBody>
      </p:sp>
      <p:sp>
        <p:nvSpPr>
          <p:cNvPr id="7" name="Управляющая кнопка: далее 6">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назад 7">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142984"/>
            <a:ext cx="7858180" cy="5357849"/>
          </a:xfrm>
          <a:blipFill>
            <a:blip r:embed="rId2" cstate="print"/>
            <a:tile tx="0" ty="0" sx="100000" sy="100000" flip="none" algn="tl"/>
          </a:blipFill>
        </p:spPr>
        <p:txBody>
          <a:bodyPr>
            <a:normAutofit fontScale="90000"/>
          </a:bodyPr>
          <a:lstStyle/>
          <a:p>
            <a:pPr marL="365125" indent="-90488" algn="l">
              <a:buClr>
                <a:srgbClr val="0033CC"/>
              </a:buClr>
            </a:pPr>
            <a:r>
              <a:rPr lang="ru-RU" sz="3100" b="0" cap="none" dirty="0" smtClean="0">
                <a:ln>
                  <a:noFill/>
                </a:ln>
                <a:solidFill>
                  <a:schemeClr val="tx1"/>
                </a:solidFill>
                <a:latin typeface="Times New Roman" pitchFamily="18" charset="0"/>
                <a:cs typeface="Times New Roman" pitchFamily="18" charset="0"/>
              </a:rPr>
              <a:t> </a:t>
            </a:r>
            <a:r>
              <a:rPr lang="ru-RU" sz="3100" cap="none" dirty="0" smtClean="0">
                <a:ln>
                  <a:noFill/>
                </a:ln>
                <a:solidFill>
                  <a:schemeClr val="tx1"/>
                </a:solidFill>
                <a:latin typeface="Times New Roman" pitchFamily="18" charset="0"/>
                <a:cs typeface="Times New Roman" pitchFamily="18" charset="0"/>
              </a:rPr>
              <a:t>1. </a:t>
            </a:r>
            <a:r>
              <a:rPr lang="ru-RU" sz="3100" b="0" cap="none" dirty="0" smtClean="0">
                <a:ln>
                  <a:noFill/>
                </a:ln>
                <a:solidFill>
                  <a:schemeClr val="tx1"/>
                </a:solidFill>
                <a:latin typeface="Times New Roman" pitchFamily="18" charset="0"/>
                <a:cs typeface="Times New Roman" pitchFamily="18" charset="0"/>
              </a:rPr>
              <a:t>Усовершенствование и повышение уровня ЗУН    учащихся, углубление и расширение знаний школьников, исходя из их интересов и специальных способностей.</a:t>
            </a:r>
            <a:br>
              <a:rPr lang="ru-RU" sz="3100" b="0" cap="none" dirty="0" smtClean="0">
                <a:ln>
                  <a:noFill/>
                </a:ln>
                <a:solidFill>
                  <a:schemeClr val="tx1"/>
                </a:solidFill>
                <a:latin typeface="Times New Roman" pitchFamily="18" charset="0"/>
                <a:cs typeface="Times New Roman" pitchFamily="18" charset="0"/>
              </a:rPr>
            </a:br>
            <a:r>
              <a:rPr lang="ru-RU" sz="3100" cap="none" dirty="0" smtClean="0">
                <a:ln>
                  <a:noFill/>
                </a:ln>
                <a:solidFill>
                  <a:schemeClr val="tx1"/>
                </a:solidFill>
                <a:latin typeface="Times New Roman" pitchFamily="18" charset="0"/>
                <a:cs typeface="Times New Roman" pitchFamily="18" charset="0"/>
              </a:rPr>
              <a:t>2.</a:t>
            </a:r>
            <a:r>
              <a:rPr lang="ru-RU" sz="3100" b="0" cap="none" dirty="0" smtClean="0">
                <a:ln>
                  <a:noFill/>
                </a:ln>
                <a:solidFill>
                  <a:schemeClr val="tx1"/>
                </a:solidFill>
                <a:latin typeface="Times New Roman" pitchFamily="18" charset="0"/>
                <a:cs typeface="Times New Roman" pitchFamily="18" charset="0"/>
              </a:rPr>
              <a:t> Формирование и развитие логического мышления, креативности и умений учебного труда при опоре на зону ближайшего развития ученика.</a:t>
            </a:r>
            <a:br>
              <a:rPr lang="ru-RU" sz="3100" b="0" cap="none" dirty="0" smtClean="0">
                <a:ln>
                  <a:noFill/>
                </a:ln>
                <a:solidFill>
                  <a:schemeClr val="tx1"/>
                </a:solidFill>
                <a:latin typeface="Times New Roman" pitchFamily="18" charset="0"/>
                <a:cs typeface="Times New Roman" pitchFamily="18" charset="0"/>
              </a:rPr>
            </a:br>
            <a:r>
              <a:rPr lang="ru-RU" sz="3100" cap="none" dirty="0" smtClean="0">
                <a:ln>
                  <a:noFill/>
                </a:ln>
                <a:solidFill>
                  <a:schemeClr val="tx1"/>
                </a:solidFill>
                <a:latin typeface="Times New Roman" pitchFamily="18" charset="0"/>
                <a:cs typeface="Times New Roman" pitchFamily="18" charset="0"/>
              </a:rPr>
              <a:t>3. </a:t>
            </a:r>
            <a:r>
              <a:rPr lang="ru-RU" sz="3100" b="0" cap="none" dirty="0" smtClean="0">
                <a:ln>
                  <a:noFill/>
                </a:ln>
                <a:solidFill>
                  <a:schemeClr val="tx1"/>
                </a:solidFill>
                <a:latin typeface="Times New Roman" pitchFamily="18" charset="0"/>
                <a:cs typeface="Times New Roman" pitchFamily="18" charset="0"/>
              </a:rPr>
              <a:t>Обеспечение каждому ученику возможностей для развития его способностей, склонностей, удовлетворения познавательных потребностей и  интересов</a:t>
            </a:r>
            <a:r>
              <a:rPr lang="ru-RU" b="0" dirty="0" smtClean="0">
                <a:latin typeface="Times New Roman" pitchFamily="18" charset="0"/>
                <a:cs typeface="Times New Roman" pitchFamily="18" charset="0"/>
              </a:rPr>
              <a:t/>
            </a:r>
            <a:br>
              <a:rPr lang="ru-RU" b="0" dirty="0" smtClean="0">
                <a:latin typeface="Times New Roman" pitchFamily="18" charset="0"/>
                <a:cs typeface="Times New Roman" pitchFamily="18" charset="0"/>
              </a:rPr>
            </a:br>
            <a:endParaRPr lang="ru-RU" b="0" dirty="0">
              <a:latin typeface="Times New Roman" pitchFamily="18" charset="0"/>
              <a:cs typeface="Times New Roman" pitchFamily="18" charset="0"/>
            </a:endParaRPr>
          </a:p>
        </p:txBody>
      </p:sp>
      <p:sp>
        <p:nvSpPr>
          <p:cNvPr id="3" name="Текст 2"/>
          <p:cNvSpPr>
            <a:spLocks noGrp="1"/>
          </p:cNvSpPr>
          <p:nvPr>
            <p:ph type="body" idx="1"/>
          </p:nvPr>
        </p:nvSpPr>
        <p:spPr>
          <a:xfrm>
            <a:off x="214282" y="214290"/>
            <a:ext cx="7858180" cy="743507"/>
          </a:xfrm>
          <a:solidFill>
            <a:schemeClr val="accent6">
              <a:lumMod val="40000"/>
              <a:lumOff val="60000"/>
            </a:schemeClr>
          </a:solidFill>
          <a:ln>
            <a:solidFill>
              <a:schemeClr val="tx1"/>
            </a:solidFill>
          </a:ln>
        </p:spPr>
        <p:txBody>
          <a:bodyPr>
            <a:noAutofit/>
          </a:bodyPr>
          <a:lstStyle/>
          <a:p>
            <a:pPr algn="ctr"/>
            <a:r>
              <a:rPr lang="ru-RU" sz="4400" b="1" dirty="0" smtClean="0">
                <a:ln w="1905"/>
                <a:effectLst>
                  <a:innerShdw blurRad="69850" dist="43180" dir="5400000">
                    <a:srgbClr val="000000">
                      <a:alpha val="65000"/>
                    </a:srgbClr>
                  </a:innerShdw>
                </a:effectLst>
              </a:rPr>
              <a:t>ЦЕЛИ ОБУЧЕНИЯ:</a:t>
            </a:r>
            <a:endParaRPr lang="ru-RU" sz="4400" dirty="0"/>
          </a:p>
        </p:txBody>
      </p:sp>
      <p:sp>
        <p:nvSpPr>
          <p:cNvPr id="4" name="Управляющая кнопка: далее 3">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20040"/>
            <a:ext cx="7858180" cy="1143000"/>
          </a:xfrm>
          <a:solidFill>
            <a:schemeClr val="accent5">
              <a:lumMod val="40000"/>
              <a:lumOff val="60000"/>
            </a:schemeClr>
          </a:solidFill>
          <a:ln w="76200">
            <a:solidFill>
              <a:schemeClr val="tx1"/>
            </a:solidFill>
          </a:ln>
        </p:spPr>
        <p:txBody>
          <a:bodyPr>
            <a:normAutofit/>
          </a:bodyPr>
          <a:lstStyle/>
          <a:p>
            <a:pPr algn="ctr"/>
            <a:r>
              <a:rPr lang="ru-RU" sz="6000" cap="none" dirty="0" smtClean="0">
                <a:ln w="10541" cmpd="sng">
                  <a:solidFill>
                    <a:schemeClr val="tx1"/>
                  </a:solidFill>
                  <a:prstDash val="solid"/>
                </a:ln>
                <a:solidFill>
                  <a:schemeClr val="tx1"/>
                </a:solidFill>
                <a:latin typeface="Times New Roman" pitchFamily="18" charset="0"/>
                <a:cs typeface="Times New Roman" pitchFamily="18" charset="0"/>
              </a:rPr>
              <a:t>Содержание обучения</a:t>
            </a:r>
            <a:endParaRPr lang="ru-RU" sz="6000" dirty="0">
              <a:latin typeface="Times New Roman" pitchFamily="18" charset="0"/>
              <a:cs typeface="Times New Roman" pitchFamily="18" charset="0"/>
            </a:endParaRPr>
          </a:p>
        </p:txBody>
      </p:sp>
      <p:sp>
        <p:nvSpPr>
          <p:cNvPr id="3" name="TextBox 2"/>
          <p:cNvSpPr txBox="1"/>
          <p:nvPr/>
        </p:nvSpPr>
        <p:spPr>
          <a:xfrm>
            <a:off x="357158" y="1785926"/>
            <a:ext cx="7572428" cy="1384995"/>
          </a:xfrm>
          <a:prstGeom prst="rect">
            <a:avLst/>
          </a:prstGeom>
          <a:solidFill>
            <a:schemeClr val="bg1">
              <a:lumMod val="85000"/>
            </a:schemeClr>
          </a:solidFill>
        </p:spPr>
        <p:txBody>
          <a:bodyPr wrap="square" rtlCol="0">
            <a:spAutoFit/>
          </a:bodyPr>
          <a:lstStyle/>
          <a:p>
            <a:pPr algn="ctr"/>
            <a:r>
              <a:rPr lang="ru-RU" sz="2800" b="1" i="1" dirty="0" smtClean="0">
                <a:latin typeface="Times New Roman" pitchFamily="18" charset="0"/>
                <a:cs typeface="Times New Roman" pitchFamily="18" charset="0"/>
              </a:rPr>
              <a:t>Учебный  материал  можно дифференцировать  не только по уровню обученности учащихся, но и по уровням:</a:t>
            </a:r>
            <a:endParaRPr lang="ru-RU" sz="2800" b="1" i="1" dirty="0">
              <a:latin typeface="Times New Roman" pitchFamily="18" charset="0"/>
              <a:cs typeface="Times New Roman" pitchFamily="18" charset="0"/>
            </a:endParaRPr>
          </a:p>
        </p:txBody>
      </p:sp>
      <p:sp>
        <p:nvSpPr>
          <p:cNvPr id="4" name="AutoShape 14"/>
          <p:cNvSpPr>
            <a:spLocks noChangeArrowheads="1"/>
          </p:cNvSpPr>
          <p:nvPr/>
        </p:nvSpPr>
        <p:spPr bwMode="auto">
          <a:xfrm rot="9181402">
            <a:off x="-79393" y="4235174"/>
            <a:ext cx="3334539" cy="1709790"/>
          </a:xfrm>
          <a:prstGeom prst="wedgeEllipseCallout">
            <a:avLst>
              <a:gd name="adj1" fmla="val -64202"/>
              <a:gd name="adj2" fmla="val 57002"/>
            </a:avLst>
          </a:prstGeom>
          <a:solidFill>
            <a:srgbClr val="32C6EE"/>
          </a:solidFill>
          <a:ln w="38100">
            <a:solidFill>
              <a:schemeClr val="tx1"/>
            </a:solidFill>
            <a:miter lim="800000"/>
            <a:headEnd/>
            <a:tailEnd/>
          </a:ln>
          <a:effectLst/>
        </p:spPr>
        <p:txBody>
          <a:bodyPr rot="10800000"/>
          <a:lstStyle/>
          <a:p>
            <a:pPr algn="ctr"/>
            <a:endParaRPr lang="ru-RU" dirty="0"/>
          </a:p>
          <a:p>
            <a:pPr algn="ctr"/>
            <a:r>
              <a:rPr lang="ru-RU" sz="3200" dirty="0"/>
              <a:t>творчество</a:t>
            </a:r>
          </a:p>
        </p:txBody>
      </p:sp>
      <p:sp>
        <p:nvSpPr>
          <p:cNvPr id="5" name="AutoShape 15"/>
          <p:cNvSpPr>
            <a:spLocks noChangeArrowheads="1"/>
          </p:cNvSpPr>
          <p:nvPr/>
        </p:nvSpPr>
        <p:spPr bwMode="auto">
          <a:xfrm rot="10800000">
            <a:off x="2571736" y="5143512"/>
            <a:ext cx="3000398" cy="1477955"/>
          </a:xfrm>
          <a:prstGeom prst="wedgeEllipseCallout">
            <a:avLst>
              <a:gd name="adj1" fmla="val -7930"/>
              <a:gd name="adj2" fmla="val 172092"/>
            </a:avLst>
          </a:prstGeom>
          <a:solidFill>
            <a:srgbClr val="32C6EE"/>
          </a:solidFill>
          <a:ln w="38100">
            <a:solidFill>
              <a:schemeClr val="tx1"/>
            </a:solidFill>
            <a:miter lim="800000"/>
            <a:headEnd/>
            <a:tailEnd/>
          </a:ln>
          <a:effectLst/>
        </p:spPr>
        <p:txBody>
          <a:bodyPr rot="10800000"/>
          <a:lstStyle/>
          <a:p>
            <a:pPr algn="ctr"/>
            <a:endParaRPr lang="ru-RU" dirty="0"/>
          </a:p>
          <a:p>
            <a:pPr algn="ctr"/>
            <a:r>
              <a:rPr lang="ru-RU" sz="3200" dirty="0"/>
              <a:t>трудности</a:t>
            </a:r>
          </a:p>
        </p:txBody>
      </p:sp>
      <p:sp>
        <p:nvSpPr>
          <p:cNvPr id="6" name="AutoShape 16"/>
          <p:cNvSpPr>
            <a:spLocks noChangeArrowheads="1"/>
          </p:cNvSpPr>
          <p:nvPr/>
        </p:nvSpPr>
        <p:spPr bwMode="auto">
          <a:xfrm rot="12086323">
            <a:off x="5629806" y="4270734"/>
            <a:ext cx="2449512" cy="1943100"/>
          </a:xfrm>
          <a:prstGeom prst="wedgeEllipseCallout">
            <a:avLst>
              <a:gd name="adj1" fmla="val 87644"/>
              <a:gd name="adj2" fmla="val 56525"/>
            </a:avLst>
          </a:prstGeom>
          <a:solidFill>
            <a:srgbClr val="32C6EE"/>
          </a:solidFill>
          <a:ln w="38100">
            <a:solidFill>
              <a:schemeClr val="tx1"/>
            </a:solidFill>
            <a:miter lim="800000"/>
            <a:headEnd/>
            <a:tailEnd/>
          </a:ln>
          <a:effectLst/>
        </p:spPr>
        <p:txBody>
          <a:bodyPr rot="10800000"/>
          <a:lstStyle/>
          <a:p>
            <a:pPr algn="ctr"/>
            <a:endParaRPr lang="ru-RU" dirty="0"/>
          </a:p>
          <a:p>
            <a:pPr algn="ctr"/>
            <a:r>
              <a:rPr lang="ru-RU" sz="3200" dirty="0"/>
              <a:t>объем</a:t>
            </a:r>
          </a:p>
        </p:txBody>
      </p:sp>
      <p:sp>
        <p:nvSpPr>
          <p:cNvPr id="7" name="Управляющая кнопка: далее 6">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назад 7">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7929618" cy="1143000"/>
          </a:xfrm>
          <a:solidFill>
            <a:schemeClr val="accent4">
              <a:lumMod val="40000"/>
              <a:lumOff val="60000"/>
            </a:schemeClr>
          </a:solidFill>
          <a:ln>
            <a:solidFill>
              <a:srgbClr val="0070C0"/>
            </a:solidFill>
          </a:ln>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cap="none" dirty="0" smtClean="0">
                <a:ln w="11430">
                  <a:solidFill>
                    <a:schemeClr val="tx1"/>
                  </a:solidFill>
                </a:ln>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Способ</a:t>
            </a:r>
            <a:r>
              <a:rPr lang="ru-RU" sz="4800" cap="none" dirty="0" smtClean="0">
                <a:ln w="11430">
                  <a:solidFill>
                    <a:srgbClr val="002060"/>
                  </a:solidFill>
                </a:ln>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ru-RU" sz="4800" cap="none" dirty="0" smtClean="0">
                <a:ln w="11430">
                  <a:solidFill>
                    <a:schemeClr val="tx1"/>
                  </a:solidFill>
                </a:ln>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дифференциации</a:t>
            </a:r>
            <a:r>
              <a:rPr lang="ru-RU" sz="4800" cap="none" dirty="0" smtClean="0">
                <a:ln w="11430">
                  <a:solidFill>
                    <a:srgbClr val="002060"/>
                  </a:solidFill>
                </a:ln>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ru-RU" sz="4800" cap="none" dirty="0">
              <a:ln w="11430">
                <a:solidFill>
                  <a:srgbClr val="002060"/>
                </a:solidFill>
              </a:ln>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Содержимое 2"/>
          <p:cNvSpPr>
            <a:spLocks noGrp="1"/>
          </p:cNvSpPr>
          <p:nvPr>
            <p:ph sz="half" idx="1"/>
          </p:nvPr>
        </p:nvSpPr>
        <p:spPr>
          <a:xfrm>
            <a:off x="214282" y="1571612"/>
            <a:ext cx="3763358" cy="5072098"/>
          </a:xfrm>
          <a:solidFill>
            <a:schemeClr val="accent2">
              <a:lumMod val="20000"/>
              <a:lumOff val="80000"/>
            </a:schemeClr>
          </a:solidFill>
          <a:ln w="76200">
            <a:solidFill>
              <a:srgbClr val="7030A0"/>
            </a:solidFill>
          </a:ln>
        </p:spPr>
        <p:txBody>
          <a:bodyPr>
            <a:normAutofit/>
          </a:bodyPr>
          <a:lstStyle/>
          <a:p>
            <a:pPr algn="ctr">
              <a:buNone/>
            </a:pPr>
            <a:r>
              <a:rPr lang="ru-RU" b="1" u="sng" dirty="0" smtClean="0">
                <a:solidFill>
                  <a:srgbClr val="0033CC"/>
                </a:solidFill>
                <a:latin typeface="Times New Roman" pitchFamily="18" charset="0"/>
                <a:cs typeface="Times New Roman" pitchFamily="18" charset="0"/>
              </a:rPr>
              <a:t>Репродуктивный</a:t>
            </a:r>
          </a:p>
          <a:p>
            <a:pPr>
              <a:buClr>
                <a:schemeClr val="tx1"/>
              </a:buClr>
              <a:buFont typeface="Arial" pitchFamily="34" charset="0"/>
              <a:buChar char="•"/>
            </a:pPr>
            <a:r>
              <a:rPr lang="ru-RU" b="1" dirty="0" smtClean="0">
                <a:latin typeface="Times New Roman" pitchFamily="18" charset="0"/>
                <a:cs typeface="Times New Roman" pitchFamily="18" charset="0"/>
              </a:rPr>
              <a:t>Типовые упражнения</a:t>
            </a:r>
          </a:p>
          <a:p>
            <a:pPr>
              <a:buClr>
                <a:schemeClr val="tx1"/>
              </a:buClr>
              <a:buFont typeface="Wingdings" pitchFamily="2" charset="2"/>
              <a:buChar char="v"/>
            </a:pPr>
            <a:r>
              <a:rPr lang="ru-RU" sz="2400" i="1" dirty="0" smtClean="0">
                <a:latin typeface="Times New Roman" pitchFamily="18" charset="0"/>
                <a:cs typeface="Times New Roman" pitchFamily="18" charset="0"/>
              </a:rPr>
              <a:t>От учащихся требуется воспроизведение знаний и их применение в знакомой ситуации, работа по образцу, выполнение тренировочных заданий.</a:t>
            </a:r>
            <a:endParaRPr lang="ru-RU" sz="2400" i="1" dirty="0">
              <a:latin typeface="Times New Roman" pitchFamily="18" charset="0"/>
              <a:cs typeface="Times New Roman" pitchFamily="18" charset="0"/>
            </a:endParaRPr>
          </a:p>
        </p:txBody>
      </p:sp>
      <p:sp>
        <p:nvSpPr>
          <p:cNvPr id="4" name="Содержимое 3"/>
          <p:cNvSpPr>
            <a:spLocks noGrp="1"/>
          </p:cNvSpPr>
          <p:nvPr>
            <p:ph sz="half" idx="2"/>
          </p:nvPr>
        </p:nvSpPr>
        <p:spPr>
          <a:xfrm>
            <a:off x="4178808" y="1571612"/>
            <a:ext cx="3965092" cy="5072098"/>
          </a:xfrm>
          <a:solidFill>
            <a:schemeClr val="accent2">
              <a:lumMod val="20000"/>
              <a:lumOff val="80000"/>
            </a:schemeClr>
          </a:solidFill>
          <a:ln w="76200">
            <a:solidFill>
              <a:srgbClr val="7030A0"/>
            </a:solidFill>
          </a:ln>
        </p:spPr>
        <p:txBody>
          <a:bodyPr>
            <a:normAutofit/>
          </a:bodyPr>
          <a:lstStyle/>
          <a:p>
            <a:pPr algn="ctr">
              <a:buNone/>
            </a:pPr>
            <a:r>
              <a:rPr lang="ru-RU" b="1" u="sng" dirty="0" smtClean="0">
                <a:solidFill>
                  <a:srgbClr val="0033CC"/>
                </a:solidFill>
                <a:latin typeface="Times New Roman" pitchFamily="18" charset="0"/>
                <a:cs typeface="Times New Roman" pitchFamily="18" charset="0"/>
              </a:rPr>
              <a:t>Продуктивный</a:t>
            </a:r>
          </a:p>
          <a:p>
            <a:pPr algn="ctr">
              <a:buNone/>
            </a:pPr>
            <a:r>
              <a:rPr lang="ru-RU" b="1" u="sng" dirty="0" smtClean="0">
                <a:solidFill>
                  <a:srgbClr val="0033CC"/>
                </a:solidFill>
                <a:latin typeface="Times New Roman" pitchFamily="18" charset="0"/>
                <a:cs typeface="Times New Roman" pitchFamily="18" charset="0"/>
              </a:rPr>
              <a:t>(творческий)</a:t>
            </a:r>
            <a:endParaRPr lang="ru-RU" dirty="0" smtClean="0">
              <a:solidFill>
                <a:srgbClr val="0033CC"/>
              </a:solidFill>
              <a:latin typeface="Times New Roman" pitchFamily="18" charset="0"/>
              <a:cs typeface="Times New Roman" pitchFamily="18" charset="0"/>
            </a:endParaRPr>
          </a:p>
          <a:p>
            <a:pPr>
              <a:buClr>
                <a:schemeClr val="tx1"/>
              </a:buClr>
              <a:buFont typeface="Arial" pitchFamily="34" charset="0"/>
              <a:buChar char="•"/>
            </a:pPr>
            <a:r>
              <a:rPr lang="ru-RU" b="1" dirty="0" smtClean="0">
                <a:latin typeface="Times New Roman" pitchFamily="18" charset="0"/>
                <a:cs typeface="Times New Roman" pitchFamily="18" charset="0"/>
              </a:rPr>
              <a:t>Упражнения отличающиеся от стандартов</a:t>
            </a:r>
          </a:p>
          <a:p>
            <a:pPr>
              <a:buClr>
                <a:schemeClr val="tx1"/>
              </a:buClr>
              <a:buFont typeface="Wingdings" pitchFamily="2" charset="2"/>
              <a:buChar char="v"/>
            </a:pPr>
            <a:r>
              <a:rPr lang="ru-RU" sz="2400" i="1" dirty="0" smtClean="0">
                <a:latin typeface="Times New Roman" pitchFamily="18" charset="0"/>
                <a:cs typeface="Times New Roman" pitchFamily="18" charset="0"/>
              </a:rPr>
              <a:t>Учащимся приходится применять знания в измененной или незнакомой ситуации, выполнять более сложные мыслительные действия, создавать новый продукт.</a:t>
            </a:r>
          </a:p>
        </p:txBody>
      </p:sp>
      <p:sp>
        <p:nvSpPr>
          <p:cNvPr id="5" name="Управляющая кнопка: далее 4">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назад 5">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2500298" y="1714488"/>
            <a:ext cx="5643602" cy="4857784"/>
          </a:xfrm>
          <a:solidFill>
            <a:schemeClr val="accent4">
              <a:lumMod val="60000"/>
              <a:lumOff val="40000"/>
            </a:schemeClr>
          </a:solidFill>
        </p:spPr>
        <p:txBody>
          <a:bodyPr>
            <a:normAutofit fontScale="92500" lnSpcReduction="10000"/>
          </a:bodyPr>
          <a:lstStyle/>
          <a:p>
            <a:pPr>
              <a:buClr>
                <a:schemeClr val="tx1"/>
              </a:buClr>
              <a:buFont typeface="Wingdings" pitchFamily="2" charset="2"/>
              <a:buChar char="q"/>
            </a:pPr>
            <a:r>
              <a:rPr lang="ru-RU" dirty="0" smtClean="0">
                <a:latin typeface="Times New Roman" pitchFamily="18" charset="0"/>
                <a:cs typeface="Times New Roman" pitchFamily="18" charset="0"/>
              </a:rPr>
              <a:t>Умение видеть новую функцию объекта.</a:t>
            </a:r>
          </a:p>
          <a:p>
            <a:pPr>
              <a:buClr>
                <a:schemeClr val="tx1"/>
              </a:buClr>
              <a:buFont typeface="Wingdings" pitchFamily="2" charset="2"/>
              <a:buChar char="q"/>
            </a:pPr>
            <a:r>
              <a:rPr lang="ru-RU" dirty="0" smtClean="0">
                <a:latin typeface="Times New Roman" pitchFamily="18" charset="0"/>
                <a:cs typeface="Times New Roman" pitchFamily="18" charset="0"/>
              </a:rPr>
              <a:t>Самостоятельный перенос знаний и умений в новую ситуацию.</a:t>
            </a:r>
          </a:p>
          <a:p>
            <a:pPr>
              <a:buClr>
                <a:schemeClr val="tx1"/>
              </a:buClr>
              <a:buFont typeface="Wingdings" pitchFamily="2" charset="2"/>
              <a:buChar char="q"/>
            </a:pPr>
            <a:r>
              <a:rPr lang="ru-RU" dirty="0" smtClean="0">
                <a:latin typeface="Times New Roman" pitchFamily="18" charset="0"/>
                <a:cs typeface="Times New Roman" pitchFamily="18" charset="0"/>
              </a:rPr>
              <a:t>Умение видеть новую проблему в знакомой ситуации.</a:t>
            </a:r>
          </a:p>
          <a:p>
            <a:pPr>
              <a:buClr>
                <a:schemeClr val="tx1"/>
              </a:buClr>
              <a:buFont typeface="Wingdings" pitchFamily="2" charset="2"/>
              <a:buChar char="q"/>
            </a:pPr>
            <a:r>
              <a:rPr lang="ru-RU" dirty="0" smtClean="0">
                <a:latin typeface="Times New Roman" pitchFamily="18" charset="0"/>
                <a:cs typeface="Times New Roman" pitchFamily="18" charset="0"/>
              </a:rPr>
              <a:t>Способность видеть структуру объекта.</a:t>
            </a:r>
          </a:p>
          <a:p>
            <a:pPr>
              <a:buClr>
                <a:schemeClr val="tx1"/>
              </a:buClr>
              <a:buFont typeface="Wingdings" pitchFamily="2" charset="2"/>
              <a:buChar char="q"/>
            </a:pPr>
            <a:r>
              <a:rPr lang="ru-RU" dirty="0" smtClean="0">
                <a:latin typeface="Times New Roman" pitchFamily="18" charset="0"/>
                <a:cs typeface="Times New Roman" pitchFamily="18" charset="0"/>
              </a:rPr>
              <a:t>Самостоятельное комбинирование известных способов деятельности в новый.</a:t>
            </a:r>
          </a:p>
          <a:p>
            <a:pPr>
              <a:buClr>
                <a:schemeClr val="tx1"/>
              </a:buClr>
              <a:buFont typeface="Wingdings" pitchFamily="2" charset="2"/>
              <a:buChar char="q"/>
            </a:pPr>
            <a:r>
              <a:rPr lang="ru-RU" dirty="0" smtClean="0">
                <a:latin typeface="Times New Roman" pitchFamily="18" charset="0"/>
                <a:cs typeface="Times New Roman" pitchFamily="18" charset="0"/>
              </a:rPr>
              <a:t>Альтернативное мышление.</a:t>
            </a:r>
            <a:endParaRPr lang="ru-RU" dirty="0">
              <a:latin typeface="Times New Roman" pitchFamily="18" charset="0"/>
              <a:cs typeface="Times New Roman" pitchFamily="18" charset="0"/>
            </a:endParaRPr>
          </a:p>
        </p:txBody>
      </p:sp>
      <p:pic>
        <p:nvPicPr>
          <p:cNvPr id="5" name="Рисунок 4" descr="лернер.png"/>
          <p:cNvPicPr>
            <a:picLocks noChangeAspect="1"/>
          </p:cNvPicPr>
          <p:nvPr/>
        </p:nvPicPr>
        <p:blipFill>
          <a:blip r:embed="rId2" cstate="print"/>
          <a:stretch>
            <a:fillRect/>
          </a:stretch>
        </p:blipFill>
        <p:spPr>
          <a:xfrm>
            <a:off x="285720" y="214290"/>
            <a:ext cx="1571636"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14282" y="2714620"/>
            <a:ext cx="171451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И.Я. Лернер</a:t>
            </a:r>
            <a:endParaRPr lang="ru-RU" sz="2000" b="1" dirty="0">
              <a:latin typeface="Times New Roman" pitchFamily="18" charset="0"/>
              <a:cs typeface="Times New Roman" pitchFamily="18" charset="0"/>
            </a:endParaRPr>
          </a:p>
        </p:txBody>
      </p:sp>
      <p:pic>
        <p:nvPicPr>
          <p:cNvPr id="7" name="Рисунок 6" descr="untitled.png"/>
          <p:cNvPicPr>
            <a:picLocks noChangeAspect="1"/>
          </p:cNvPicPr>
          <p:nvPr/>
        </p:nvPicPr>
        <p:blipFill>
          <a:blip r:embed="rId3" cstate="print"/>
          <a:stretch>
            <a:fillRect/>
          </a:stretch>
        </p:blipFill>
        <p:spPr>
          <a:xfrm>
            <a:off x="285720" y="3214686"/>
            <a:ext cx="1946556" cy="2350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357158" y="5929330"/>
            <a:ext cx="1928826" cy="400110"/>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М.Н. Скаткин</a:t>
            </a:r>
            <a:endParaRPr lang="ru-RU" sz="2000" b="1" dirty="0">
              <a:latin typeface="Times New Roman" pitchFamily="18" charset="0"/>
              <a:cs typeface="Times New Roman" pitchFamily="18" charset="0"/>
            </a:endParaRPr>
          </a:p>
        </p:txBody>
      </p:sp>
      <p:sp>
        <p:nvSpPr>
          <p:cNvPr id="9" name="Управляющая кнопка: далее 8">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Текст 2"/>
          <p:cNvSpPr txBox="1">
            <a:spLocks/>
          </p:cNvSpPr>
          <p:nvPr/>
        </p:nvSpPr>
        <p:spPr>
          <a:xfrm>
            <a:off x="2000232" y="214290"/>
            <a:ext cx="6072230" cy="1357322"/>
          </a:xfrm>
          <a:prstGeom prst="rect">
            <a:avLst/>
          </a:prstGeom>
          <a:solidFill>
            <a:schemeClr val="accent6">
              <a:lumMod val="40000"/>
              <a:lumOff val="60000"/>
            </a:schemeClr>
          </a:solidFill>
          <a:ln>
            <a:solidFill>
              <a:schemeClr val="tx1"/>
            </a:solidFill>
          </a:ln>
        </p:spPr>
        <p:txBody>
          <a:bodyPr vert="horz" anchor="t">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kumimoji="0" lang="ru-RU" sz="4400" b="1" i="0" u="none" strike="noStrike" kern="1200" cap="none" spc="0" normalizeH="0" baseline="0" noProof="0" dirty="0" smtClean="0">
                <a:ln w="1905"/>
                <a:solidFill>
                  <a:schemeClr val="tx1"/>
                </a:solidFill>
                <a:uLnTx/>
                <a:uFillTx/>
                <a:latin typeface="Times New Roman" pitchFamily="18" charset="0"/>
                <a:cs typeface="Times New Roman" pitchFamily="18" charset="0"/>
              </a:rPr>
              <a:t>Творческая деятельность:</a:t>
            </a:r>
            <a:endParaRPr kumimoji="0" lang="ru-RU" sz="4400" b="0" i="0" u="none" strike="noStrike" kern="1200" cap="none" spc="0" normalizeH="0" baseline="0" noProof="0" dirty="0">
              <a:ln>
                <a:noFill/>
              </a:ln>
              <a:solidFill>
                <a:schemeClr val="tx1"/>
              </a:solidFill>
              <a:uLnTx/>
              <a:uFillTx/>
              <a:latin typeface="Times New Roman" pitchFamily="18" charset="0"/>
              <a:cs typeface="Times New Roman" pitchFamily="18" charset="0"/>
            </a:endParaRPr>
          </a:p>
        </p:txBody>
      </p:sp>
    </p:spTree>
  </p:cSld>
  <p:clrMapOvr>
    <a:masterClrMapping/>
  </p:clrMapOvr>
  <p:transition spd="slow">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4282" y="214290"/>
            <a:ext cx="7929618" cy="1357322"/>
          </a:xfrm>
          <a:solidFill>
            <a:schemeClr val="bg2"/>
          </a:solidFill>
          <a:ln>
            <a:solidFill>
              <a:srgbClr val="7030A0"/>
            </a:solidFill>
          </a:ln>
        </p:spPr>
        <p:txBody>
          <a:bodyPr>
            <a:noAutofit/>
          </a:bodyPr>
          <a:lstStyle/>
          <a:p>
            <a:pPr algn="ctr"/>
            <a:r>
              <a:rPr lang="ru-RU" sz="2800" dirty="0">
                <a:solidFill>
                  <a:srgbClr val="7E1B9D"/>
                </a:solidFill>
                <a:latin typeface="Times New Roman" pitchFamily="18" charset="0"/>
                <a:cs typeface="Times New Roman" pitchFamily="18" charset="0"/>
              </a:rPr>
              <a:t>Дифференциация обучения (дифференцированный подход в обучении): </a:t>
            </a:r>
          </a:p>
        </p:txBody>
      </p:sp>
      <p:sp>
        <p:nvSpPr>
          <p:cNvPr id="6" name="Содержимое 5"/>
          <p:cNvSpPr>
            <a:spLocks noGrp="1"/>
          </p:cNvSpPr>
          <p:nvPr>
            <p:ph sz="half" idx="1"/>
          </p:nvPr>
        </p:nvSpPr>
        <p:spPr>
          <a:xfrm>
            <a:off x="285720" y="1714488"/>
            <a:ext cx="7858180" cy="4790864"/>
          </a:xfrm>
          <a:solidFill>
            <a:srgbClr val="99FFCC"/>
          </a:solidFill>
          <a:ln>
            <a:solidFill>
              <a:srgbClr val="0033CC"/>
            </a:solidFill>
          </a:ln>
        </p:spPr>
        <p:txBody>
          <a:bodyPr>
            <a:normAutofit lnSpcReduction="10000"/>
          </a:bodyPr>
          <a:lstStyle/>
          <a:p>
            <a:pPr>
              <a:buFont typeface="Wingdings" pitchFamily="2" charset="2"/>
              <a:buChar char="v"/>
            </a:pPr>
            <a:r>
              <a:rPr lang="ru-RU" sz="3600" b="1" i="1" dirty="0" smtClean="0">
                <a:latin typeface="Times New Roman" pitchFamily="18" charset="0"/>
                <a:cs typeface="Times New Roman" pitchFamily="18" charset="0"/>
              </a:rPr>
              <a:t>это создание разнообразных условий обучения для различных школ, классов, групп с целью учета особенностей их контингента.</a:t>
            </a:r>
          </a:p>
          <a:p>
            <a:pPr>
              <a:buFont typeface="Wingdings" pitchFamily="2" charset="2"/>
              <a:buChar char="v"/>
            </a:pPr>
            <a:r>
              <a:rPr lang="ru-RU" sz="3600" b="1" i="1" dirty="0" smtClean="0">
                <a:latin typeface="Times New Roman" pitchFamily="18" charset="0"/>
                <a:cs typeface="Times New Roman" pitchFamily="18" charset="0"/>
              </a:rPr>
              <a:t>это комплекс методических, психолого-педагогических и организационно-управленческих мероприятий, обеспечивающих обучение в  группах</a:t>
            </a:r>
            <a:endParaRPr lang="ru-RU" sz="3600" b="1" i="1" dirty="0">
              <a:solidFill>
                <a:srgbClr val="0070C0"/>
              </a:solidFill>
            </a:endParaRPr>
          </a:p>
        </p:txBody>
      </p:sp>
      <p:sp>
        <p:nvSpPr>
          <p:cNvPr id="9" name="Управляющая кнопка: далее 8">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285860"/>
            <a:ext cx="7429552" cy="4286280"/>
          </a:xfr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r>
              <a:rPr lang="ru-RU" sz="4400" i="1" dirty="0" smtClean="0">
                <a:solidFill>
                  <a:srgbClr val="7030A0"/>
                </a:solidFill>
                <a:latin typeface="Times New Roman" pitchFamily="18" charset="0"/>
                <a:cs typeface="Times New Roman" pitchFamily="18" charset="0"/>
              </a:rPr>
              <a:t>Возможны следующие варианты организации дифференцированной работы:</a:t>
            </a:r>
            <a:endParaRPr lang="ru-RU" sz="4400" i="1" dirty="0">
              <a:solidFill>
                <a:srgbClr val="7030A0"/>
              </a:solidFill>
              <a:latin typeface="Times New Roman" pitchFamily="18" charset="0"/>
              <a:cs typeface="Times New Roman" pitchFamily="18" charset="0"/>
            </a:endParaRPr>
          </a:p>
        </p:txBody>
      </p:sp>
      <p:sp>
        <p:nvSpPr>
          <p:cNvPr id="3" name="Управляющая кнопка: далее 2">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Управляющая кнопка: назад 3">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1"/>
            <a:ext cx="7429552" cy="2646878"/>
          </a:xfrm>
          <a:prstGeom prst="rect">
            <a:avLst/>
          </a:prstGeom>
          <a:solidFill>
            <a:schemeClr val="accent1">
              <a:lumMod val="20000"/>
              <a:lumOff val="80000"/>
            </a:schemeClr>
          </a:solidFill>
        </p:spPr>
        <p:txBody>
          <a:bodyPr wrap="square">
            <a:spAutoFit/>
          </a:bodyPr>
          <a:lstStyle/>
          <a:p>
            <a:r>
              <a:rPr lang="ru-RU" sz="2800" b="1" i="1" dirty="0" smtClean="0">
                <a:latin typeface="Times New Roman" pitchFamily="18" charset="0"/>
              </a:rPr>
              <a:t>1. </a:t>
            </a:r>
            <a:r>
              <a:rPr lang="ru-RU" sz="2800" b="1" i="1" u="sng" dirty="0" smtClean="0">
                <a:latin typeface="Times New Roman" pitchFamily="18" charset="0"/>
              </a:rPr>
              <a:t>Дифференциация по уровню творчества.</a:t>
            </a:r>
          </a:p>
          <a:p>
            <a:pPr algn="ctr"/>
            <a:endParaRPr lang="ru-RU" sz="2800" b="1" u="sng" dirty="0" smtClean="0">
              <a:latin typeface="Times New Roman" pitchFamily="18" charset="0"/>
            </a:endParaRPr>
          </a:p>
          <a:p>
            <a:pPr algn="ctr"/>
            <a:r>
              <a:rPr lang="ru-RU" sz="2000" b="1" u="sng" dirty="0" smtClean="0">
                <a:ln>
                  <a:solidFill>
                    <a:srgbClr val="0033CC"/>
                  </a:solidFill>
                </a:ln>
                <a:latin typeface="Times New Roman" pitchFamily="18" charset="0"/>
              </a:rPr>
              <a:t> Пример 1.</a:t>
            </a:r>
          </a:p>
          <a:p>
            <a:endParaRPr lang="ru-RU" dirty="0" smtClean="0">
              <a:latin typeface="Times New Roman" pitchFamily="18" charset="0"/>
            </a:endParaRPr>
          </a:p>
          <a:p>
            <a:r>
              <a:rPr lang="ru-RU" sz="2400" b="1" u="sng" dirty="0" smtClean="0">
                <a:latin typeface="Times New Roman" pitchFamily="18" charset="0"/>
              </a:rPr>
              <a:t>Дана задача: </a:t>
            </a:r>
            <a:r>
              <a:rPr lang="ru-RU" sz="2400" dirty="0" smtClean="0">
                <a:latin typeface="Times New Roman" pitchFamily="18" charset="0"/>
              </a:rPr>
              <a:t>«В вазе лежало 4 желтых яблок и 2 зеленых яблока. 3 яблока съели. Сколько яблок осталось?»</a:t>
            </a:r>
            <a:endParaRPr lang="ru-RU" sz="2400" b="1" u="sng" dirty="0">
              <a:latin typeface="Times New Roman" pitchFamily="18" charset="0"/>
            </a:endParaRPr>
          </a:p>
        </p:txBody>
      </p:sp>
      <p:graphicFrame>
        <p:nvGraphicFramePr>
          <p:cNvPr id="3" name="Group 120"/>
          <p:cNvGraphicFramePr>
            <a:graphicFrameLocks noGrp="1"/>
          </p:cNvGraphicFramePr>
          <p:nvPr/>
        </p:nvGraphicFramePr>
        <p:xfrm>
          <a:off x="500034" y="2928934"/>
          <a:ext cx="7429552" cy="3714776"/>
        </p:xfrm>
        <a:graphic>
          <a:graphicData uri="http://schemas.openxmlformats.org/drawingml/2006/table">
            <a:tbl>
              <a:tblPr>
                <a:tableStyleId>{D7AC3CCA-C797-4891-BE02-D94E43425B78}</a:tableStyleId>
              </a:tblPr>
              <a:tblGrid>
                <a:gridCol w="2221554"/>
                <a:gridCol w="2220091"/>
                <a:gridCol w="2987907"/>
              </a:tblGrid>
              <a:tr h="183762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rPr>
                        <a:t>Задание для 1-й группы /</a:t>
                      </a:r>
                      <a:r>
                        <a:rPr kumimoji="0" lang="ru-RU" sz="1800" u="sng" strike="noStrike" cap="none" normalizeH="0" baseline="0" dirty="0" smtClean="0">
                          <a:ln>
                            <a:noFill/>
                          </a:ln>
                          <a:effectLst/>
                        </a:rPr>
                        <a:t>низкий уровень сложности/.</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1" i="0" u="sng"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rPr>
                        <a:t>Задание для 2-й группы </a:t>
                      </a:r>
                      <a:r>
                        <a:rPr kumimoji="0" lang="ru-RU" sz="1800" u="sng" strike="noStrike" cap="none" normalizeH="0" baseline="0" dirty="0" smtClean="0">
                          <a:ln>
                            <a:noFill/>
                          </a:ln>
                          <a:effectLst/>
                        </a:rPr>
                        <a:t>/средний уровень сложности/.</a:t>
                      </a:r>
                      <a:endParaRPr kumimoji="0" lang="ru-RU" sz="1800" b="1" i="1" u="sng"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rPr>
                        <a:t>Задание для 3-й группы </a:t>
                      </a:r>
                      <a:r>
                        <a:rPr kumimoji="0" lang="ru-RU" sz="1800" u="sng" strike="noStrike" cap="none" normalizeH="0" baseline="0" dirty="0" smtClean="0">
                          <a:ln>
                            <a:noFill/>
                          </a:ln>
                          <a:effectLst/>
                        </a:rPr>
                        <a:t>/высокий уровень сложности/.</a:t>
                      </a:r>
                      <a:endParaRPr kumimoji="0" lang="ru-RU" sz="1800" b="1" i="1" u="sng"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187714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smtClean="0">
                          <a:ln>
                            <a:noFill/>
                          </a:ln>
                          <a:effectLst/>
                        </a:rPr>
                        <a:t>Решите задачу. Подумайте, можно ли ее решить другим способом.</a:t>
                      </a:r>
                      <a:endParaRPr kumimoji="0" lang="ru-RU" sz="18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rPr>
                        <a:t>Решите двумя способами.</a:t>
                      </a:r>
                      <a:endParaRPr kumimoji="0" lang="ru-RU" sz="1800" b="1" i="1"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rPr>
                        <a:t>Измените задачу так, чтобы ее можно было решить тремя способами. Решите полученную задачу тремя способами. </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bl>
          </a:graphicData>
        </a:graphic>
      </p:graphicFrame>
      <p:sp>
        <p:nvSpPr>
          <p:cNvPr id="4" name="Управляющая кнопка: далее 3">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7572428" cy="1938992"/>
          </a:xfrm>
          <a:prstGeom prst="rect">
            <a:avLst/>
          </a:prstGeom>
          <a:solidFill>
            <a:schemeClr val="accent1">
              <a:lumMod val="20000"/>
              <a:lumOff val="80000"/>
            </a:schemeClr>
          </a:solidFill>
        </p:spPr>
        <p:txBody>
          <a:bodyPr wrap="square">
            <a:spAutoFit/>
          </a:bodyPr>
          <a:lstStyle/>
          <a:p>
            <a:pPr algn="ctr"/>
            <a:r>
              <a:rPr lang="ru-RU" sz="2000" b="1" u="sng" dirty="0" smtClean="0">
                <a:solidFill>
                  <a:srgbClr val="0033CC"/>
                </a:solidFill>
                <a:latin typeface="Times New Roman" pitchFamily="18" charset="0"/>
              </a:rPr>
              <a:t>Пример 2.</a:t>
            </a:r>
            <a:endParaRPr lang="ru-RU" sz="2000" dirty="0" smtClean="0">
              <a:solidFill>
                <a:srgbClr val="0033CC"/>
              </a:solidFill>
              <a:latin typeface="Times New Roman" pitchFamily="18" charset="0"/>
            </a:endParaRPr>
          </a:p>
          <a:p>
            <a:pPr algn="ctr"/>
            <a:r>
              <a:rPr lang="ru-RU" sz="2000" dirty="0" smtClean="0">
                <a:latin typeface="Times New Roman" pitchFamily="18" charset="0"/>
              </a:rPr>
              <a:t>  </a:t>
            </a:r>
            <a:r>
              <a:rPr lang="ru-RU" sz="2000" b="1" dirty="0" smtClean="0">
                <a:latin typeface="Times New Roman" pitchFamily="18" charset="0"/>
              </a:rPr>
              <a:t>  </a:t>
            </a:r>
            <a:r>
              <a:rPr lang="ru-RU" sz="2000" u="sng" dirty="0" smtClean="0">
                <a:latin typeface="Times New Roman" pitchFamily="18" charset="0"/>
              </a:rPr>
              <a:t>Даны выражения:</a:t>
            </a:r>
            <a:endParaRPr lang="ru-RU" sz="2000" dirty="0" smtClean="0">
              <a:latin typeface="Times New Roman" pitchFamily="18" charset="0"/>
            </a:endParaRPr>
          </a:p>
          <a:p>
            <a:r>
              <a:rPr lang="ru-RU" sz="2000" i="1" dirty="0" smtClean="0">
                <a:latin typeface="Times New Roman" pitchFamily="18" charset="0"/>
              </a:rPr>
              <a:t>                  </a:t>
            </a:r>
            <a:r>
              <a:rPr lang="ru-RU" sz="2000" b="1" i="1" dirty="0" smtClean="0">
                <a:latin typeface="Times New Roman" pitchFamily="18" charset="0"/>
              </a:rPr>
              <a:t>81-29+27                      400+200+300-100</a:t>
            </a:r>
            <a:endParaRPr lang="ru-RU" sz="2000" b="1" dirty="0" smtClean="0">
              <a:latin typeface="Times New Roman" pitchFamily="18" charset="0"/>
            </a:endParaRPr>
          </a:p>
          <a:p>
            <a:r>
              <a:rPr lang="ru-RU" sz="2000" b="1" i="1" dirty="0" smtClean="0">
                <a:latin typeface="Times New Roman" pitchFamily="18" charset="0"/>
              </a:rPr>
              <a:t>                 72:9-3                            400+200+30-100</a:t>
            </a:r>
            <a:endParaRPr lang="ru-RU" sz="2000" b="1" dirty="0" smtClean="0">
              <a:latin typeface="Times New Roman" pitchFamily="18" charset="0"/>
            </a:endParaRPr>
          </a:p>
          <a:p>
            <a:r>
              <a:rPr lang="ru-RU" sz="2000" b="1" i="1" dirty="0" smtClean="0">
                <a:latin typeface="Times New Roman" pitchFamily="18" charset="0"/>
              </a:rPr>
              <a:t>                 54:6+72:8                     27:3+24:6 9</a:t>
            </a:r>
            <a:endParaRPr lang="ru-RU" sz="2000" b="1" dirty="0" smtClean="0">
              <a:latin typeface="Times New Roman" pitchFamily="18" charset="0"/>
            </a:endParaRPr>
          </a:p>
          <a:p>
            <a:r>
              <a:rPr lang="ru-RU" sz="2000" b="1" i="1" dirty="0" smtClean="0">
                <a:latin typeface="Times New Roman" pitchFamily="18" charset="0"/>
              </a:rPr>
              <a:t>                 84-9+8                          54+6 </a:t>
            </a:r>
            <a:r>
              <a:rPr lang="ru-RU" sz="2000" b="1" dirty="0" smtClean="0">
                <a:latin typeface="Times New Roman" pitchFamily="18" charset="0"/>
              </a:rPr>
              <a:t>х</a:t>
            </a:r>
            <a:r>
              <a:rPr lang="ru-RU" sz="2000" b="1" i="1" dirty="0" smtClean="0">
                <a:latin typeface="Times New Roman" pitchFamily="18" charset="0"/>
              </a:rPr>
              <a:t>3-72:8</a:t>
            </a:r>
            <a:r>
              <a:rPr lang="ru-RU" sz="2000" b="1" dirty="0" smtClean="0">
                <a:latin typeface="Times New Roman" pitchFamily="18" charset="0"/>
              </a:rPr>
              <a:t> </a:t>
            </a:r>
            <a:endParaRPr lang="ru-RU" sz="2000" b="1" dirty="0">
              <a:latin typeface="Times New Roman" pitchFamily="18" charset="0"/>
            </a:endParaRPr>
          </a:p>
        </p:txBody>
      </p:sp>
      <p:graphicFrame>
        <p:nvGraphicFramePr>
          <p:cNvPr id="3" name="Group 68"/>
          <p:cNvGraphicFramePr>
            <a:graphicFrameLocks/>
          </p:cNvGraphicFramePr>
          <p:nvPr/>
        </p:nvGraphicFramePr>
        <p:xfrm>
          <a:off x="179389" y="2357430"/>
          <a:ext cx="7821636" cy="4350076"/>
        </p:xfrm>
        <a:graphic>
          <a:graphicData uri="http://schemas.openxmlformats.org/drawingml/2006/table">
            <a:tbl>
              <a:tblPr>
                <a:tableStyleId>{284E427A-3D55-4303-BF80-6455036E1DE7}</a:tableStyleId>
              </a:tblPr>
              <a:tblGrid>
                <a:gridCol w="2339141"/>
                <a:gridCol w="2276953"/>
                <a:gridCol w="3205542"/>
              </a:tblGrid>
              <a:tr h="121999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rPr>
                        <a:t>Задание для 1-й группы </a:t>
                      </a:r>
                      <a:r>
                        <a:rPr kumimoji="0" lang="ru-RU" sz="1800" u="sng" strike="noStrike" cap="none" normalizeH="0" baseline="0" dirty="0" smtClean="0">
                          <a:ln>
                            <a:noFill/>
                          </a:ln>
                          <a:effectLst/>
                        </a:rPr>
                        <a:t>/низкий уровень сложности/.</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rPr>
                        <a:t>Задание для 2-й группы </a:t>
                      </a:r>
                      <a:r>
                        <a:rPr kumimoji="0" lang="ru-RU" sz="1800" u="sng" strike="noStrike" cap="none" normalizeH="0" baseline="0" dirty="0" smtClean="0">
                          <a:ln>
                            <a:noFill/>
                          </a:ln>
                          <a:effectLst/>
                        </a:rPr>
                        <a:t>/средний уровень сложности/.</a:t>
                      </a:r>
                      <a:endParaRPr kumimoji="0" lang="ru-RU" sz="1800" b="1" i="1" u="sng"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rPr>
                        <a:t>Задание для 3-й группы </a:t>
                      </a:r>
                      <a:r>
                        <a:rPr kumimoji="0" lang="ru-RU" sz="1800" u="sng" strike="noStrike" cap="none" normalizeH="0" baseline="0" dirty="0" smtClean="0">
                          <a:ln>
                            <a:noFill/>
                          </a:ln>
                          <a:effectLst/>
                        </a:rPr>
                        <a:t>/высокий уровень сложности/.</a:t>
                      </a:r>
                      <a:endParaRPr kumimoji="0" lang="ru-RU" sz="1800" b="1" i="1" u="sng"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313007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200" u="none" strike="noStrike" cap="none" normalizeH="0" baseline="0" smtClean="0">
                          <a:ln>
                            <a:noFill/>
                          </a:ln>
                          <a:effectLst/>
                        </a:rPr>
                        <a:t>Вспомните правила о порядке выполнения действий в выражениях и выполните вычисления.</a:t>
                      </a:r>
                      <a:endParaRPr kumimoji="0" lang="ru-RU" sz="2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200" u="none" strike="noStrike" cap="none" normalizeH="0" baseline="0" dirty="0" smtClean="0">
                          <a:ln>
                            <a:noFill/>
                          </a:ln>
                          <a:effectLst/>
                        </a:rPr>
                        <a:t>Разбейте выражения на три группы. Найдите значения  выражений.</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200" u="none" strike="noStrike" cap="none" normalizeH="0" baseline="0" dirty="0" smtClean="0">
                          <a:ln>
                            <a:noFill/>
                          </a:ln>
                          <a:effectLst/>
                        </a:rPr>
                        <a:t>Выполните задание для 2-й группы. Подумайте, по какому признаку можно разбить выражения на две группы. </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bl>
          </a:graphicData>
        </a:graphic>
      </p:graphicFrame>
      <p:sp>
        <p:nvSpPr>
          <p:cNvPr id="4" name="Управляющая кнопка: далее 3">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7929618" cy="523220"/>
          </a:xfrm>
          <a:prstGeom prst="rect">
            <a:avLst/>
          </a:prstGeom>
          <a:solidFill>
            <a:schemeClr val="accent1">
              <a:lumMod val="20000"/>
              <a:lumOff val="80000"/>
            </a:schemeClr>
          </a:solidFill>
        </p:spPr>
        <p:txBody>
          <a:bodyPr wrap="square">
            <a:spAutoFit/>
          </a:bodyPr>
          <a:lstStyle/>
          <a:p>
            <a:pPr algn="ctr"/>
            <a:r>
              <a:rPr lang="ru-RU" sz="2800" b="1" i="1" dirty="0" smtClean="0">
                <a:latin typeface="Times New Roman" pitchFamily="18" charset="0"/>
              </a:rPr>
              <a:t>2. </a:t>
            </a:r>
            <a:r>
              <a:rPr lang="ru-RU" sz="2800" b="1" i="1" u="sng" dirty="0" smtClean="0">
                <a:latin typeface="Times New Roman" pitchFamily="18" charset="0"/>
              </a:rPr>
              <a:t>Дифференциация по уровню трудности.</a:t>
            </a:r>
            <a:endParaRPr lang="ru-RU" sz="2800" dirty="0"/>
          </a:p>
        </p:txBody>
      </p:sp>
      <p:sp>
        <p:nvSpPr>
          <p:cNvPr id="4" name="Прямоугольник 3"/>
          <p:cNvSpPr/>
          <p:nvPr/>
        </p:nvSpPr>
        <p:spPr>
          <a:xfrm>
            <a:off x="285720" y="857232"/>
            <a:ext cx="7786742" cy="1323439"/>
          </a:xfrm>
          <a:prstGeom prst="rect">
            <a:avLst/>
          </a:prstGeom>
          <a:solidFill>
            <a:schemeClr val="accent1">
              <a:lumMod val="20000"/>
              <a:lumOff val="80000"/>
            </a:schemeClr>
          </a:solidFill>
        </p:spPr>
        <p:txBody>
          <a:bodyPr wrap="square">
            <a:spAutoFit/>
          </a:bodyPr>
          <a:lstStyle/>
          <a:p>
            <a:pPr algn="ctr"/>
            <a:r>
              <a:rPr lang="ru-RU" dirty="0" smtClean="0">
                <a:latin typeface="Times New Roman" pitchFamily="18" charset="0"/>
              </a:rPr>
              <a:t> </a:t>
            </a:r>
            <a:r>
              <a:rPr lang="ru-RU" sz="2000" b="1" i="1" dirty="0" smtClean="0">
                <a:latin typeface="Times New Roman" pitchFamily="18" charset="0"/>
              </a:rPr>
              <a:t>Предполагает различные виды усложнения заданий </a:t>
            </a:r>
          </a:p>
          <a:p>
            <a:pPr algn="ctr"/>
            <a:r>
              <a:rPr lang="ru-RU" sz="2000" b="1" i="1" dirty="0" smtClean="0">
                <a:latin typeface="Times New Roman" pitchFamily="18" charset="0"/>
              </a:rPr>
              <a:t>для более подготовленных детей: увеличение количества действий, выполнение обратного задания, использовании  условных символов и др.</a:t>
            </a:r>
            <a:endParaRPr lang="ru-RU" sz="2000" b="1" i="1" dirty="0"/>
          </a:p>
        </p:txBody>
      </p:sp>
      <p:sp>
        <p:nvSpPr>
          <p:cNvPr id="5" name="Прямоугольник 4"/>
          <p:cNvSpPr/>
          <p:nvPr/>
        </p:nvSpPr>
        <p:spPr>
          <a:xfrm>
            <a:off x="3648916" y="2214554"/>
            <a:ext cx="1233030" cy="400110"/>
          </a:xfrm>
          <a:prstGeom prst="rect">
            <a:avLst/>
          </a:prstGeom>
        </p:spPr>
        <p:txBody>
          <a:bodyPr wrap="none">
            <a:spAutoFit/>
          </a:bodyPr>
          <a:lstStyle/>
          <a:p>
            <a:pPr algn="ctr"/>
            <a:r>
              <a:rPr lang="ru-RU" sz="2000" b="1" u="sng" dirty="0" smtClean="0">
                <a:solidFill>
                  <a:srgbClr val="0033CC"/>
                </a:solidFill>
                <a:latin typeface="Times New Roman" pitchFamily="18" charset="0"/>
              </a:rPr>
              <a:t>Пример .</a:t>
            </a:r>
            <a:endParaRPr lang="ru-RU" sz="2000" b="1" u="sng" dirty="0">
              <a:solidFill>
                <a:srgbClr val="0033CC"/>
              </a:solidFill>
              <a:latin typeface="Times New Roman" pitchFamily="18" charset="0"/>
            </a:endParaRPr>
          </a:p>
        </p:txBody>
      </p:sp>
      <p:graphicFrame>
        <p:nvGraphicFramePr>
          <p:cNvPr id="6" name="Group 65"/>
          <p:cNvGraphicFramePr>
            <a:graphicFrameLocks/>
          </p:cNvGraphicFramePr>
          <p:nvPr/>
        </p:nvGraphicFramePr>
        <p:xfrm>
          <a:off x="357158" y="2714620"/>
          <a:ext cx="7715304" cy="3857652"/>
        </p:xfrm>
        <a:graphic>
          <a:graphicData uri="http://schemas.openxmlformats.org/drawingml/2006/table">
            <a:tbl>
              <a:tblPr>
                <a:tableStyleId>{775DCB02-9BB8-47FD-8907-85C794F793BA}</a:tableStyleId>
              </a:tblPr>
              <a:tblGrid>
                <a:gridCol w="2572279"/>
                <a:gridCol w="2572279"/>
                <a:gridCol w="2570746"/>
              </a:tblGrid>
              <a:tr h="127502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rPr>
                        <a:t>Задание для 1-й группы </a:t>
                      </a:r>
                      <a:r>
                        <a:rPr kumimoji="0" lang="ru-RU" sz="1800" u="sng" strike="noStrike" cap="none" normalizeH="0" baseline="0" dirty="0" smtClean="0">
                          <a:ln>
                            <a:noFill/>
                          </a:ln>
                          <a:effectLst/>
                        </a:rPr>
                        <a:t>/низкий уровень сложности/. </a:t>
                      </a:r>
                      <a:endParaRPr kumimoji="0" lang="ru-RU" sz="1800" b="1" i="0" u="sng"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rPr>
                        <a:t>Задание для 2-й группы </a:t>
                      </a:r>
                      <a:r>
                        <a:rPr kumimoji="0" lang="ru-RU" sz="1800" u="sng" strike="noStrike" cap="none" normalizeH="0" baseline="0" dirty="0" smtClean="0">
                          <a:ln>
                            <a:noFill/>
                          </a:ln>
                          <a:effectLst/>
                        </a:rPr>
                        <a:t>/средний уровень сложности/. </a:t>
                      </a:r>
                      <a:endParaRPr kumimoji="0" lang="ru-RU" sz="1800" b="1" i="0" u="sng"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rPr>
                        <a:t>Задание для 3-й группы </a:t>
                      </a:r>
                      <a:r>
                        <a:rPr kumimoji="0" lang="ru-RU" sz="1800" u="sng" strike="noStrike" cap="none" normalizeH="0" baseline="0" dirty="0" smtClean="0">
                          <a:ln>
                            <a:noFill/>
                          </a:ln>
                          <a:effectLst/>
                        </a:rPr>
                        <a:t>/высокий уровень сложности/.</a:t>
                      </a:r>
                      <a:r>
                        <a:rPr kumimoji="0" lang="ru-RU" sz="1800" u="none" strike="noStrike" cap="none" normalizeH="0" baseline="0" dirty="0" smtClean="0">
                          <a:ln>
                            <a:noFill/>
                          </a:ln>
                          <a:effectLst/>
                        </a:rPr>
                        <a:t> </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258262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smtClean="0">
                          <a:ln>
                            <a:noFill/>
                          </a:ln>
                          <a:effectLst/>
                        </a:rPr>
                        <a:t>Начерти 5 отрезков разной длины. Вырази их длину в миллиметрах </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rPr>
                        <a:t>Начерти 5 отрезков разной длины. Вырази их длину в миллиметрах, в миллиметрах и сантиметрах.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rPr>
                        <a:t>Начерти 5 отрезков разной длины, обозначь отрезки буквами латинского алфавита. Вырази их длину в миллиметрах, в миллиметрах и сантиметрах.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bl>
          </a:graphicData>
        </a:graphic>
      </p:graphicFrame>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7786742" cy="2062103"/>
          </a:xfrm>
          <a:prstGeom prst="rect">
            <a:avLst/>
          </a:prstGeom>
          <a:solidFill>
            <a:schemeClr val="accent3">
              <a:lumMod val="20000"/>
              <a:lumOff val="80000"/>
            </a:schemeClr>
          </a:solidFill>
        </p:spPr>
        <p:txBody>
          <a:bodyPr wrap="square">
            <a:spAutoFit/>
          </a:bodyPr>
          <a:lstStyle/>
          <a:p>
            <a:pPr marL="457200" indent="-457200" algn="ctr"/>
            <a:r>
              <a:rPr lang="ru-RU" sz="2800" b="1" i="1" u="sng" dirty="0" smtClean="0">
                <a:latin typeface="Times New Roman" pitchFamily="18" charset="0"/>
                <a:cs typeface="Times New Roman" pitchFamily="18" charset="0"/>
              </a:rPr>
              <a:t>3. Дифференциация по объёму учебного</a:t>
            </a:r>
          </a:p>
          <a:p>
            <a:pPr marL="457200" indent="-457200" algn="ctr"/>
            <a:r>
              <a:rPr lang="ru-RU" sz="2800" b="1" i="1" u="sng" dirty="0" smtClean="0">
                <a:latin typeface="Times New Roman" pitchFamily="18" charset="0"/>
                <a:cs typeface="Times New Roman" pitchFamily="18" charset="0"/>
              </a:rPr>
              <a:t> материала </a:t>
            </a:r>
          </a:p>
          <a:p>
            <a:pPr marL="457200" indent="-457200" algn="ctr"/>
            <a:r>
              <a:rPr lang="ru-RU" sz="2400" b="1" dirty="0" smtClean="0">
                <a:latin typeface="Times New Roman" pitchFamily="18" charset="0"/>
                <a:cs typeface="Times New Roman" pitchFamily="18" charset="0"/>
              </a:rPr>
              <a:t>предполагает выполнение </a:t>
            </a:r>
          </a:p>
          <a:p>
            <a:pPr marL="457200" indent="-457200" algn="ctr"/>
            <a:r>
              <a:rPr lang="ru-RU" sz="2400" b="1" dirty="0" smtClean="0">
                <a:latin typeface="Times New Roman" pitchFamily="18" charset="0"/>
                <a:cs typeface="Times New Roman" pitchFamily="18" charset="0"/>
              </a:rPr>
              <a:t>учащимися как основного, так и дополнительного</a:t>
            </a:r>
          </a:p>
          <a:p>
            <a:pPr marL="457200" indent="-457200" algn="ctr"/>
            <a:r>
              <a:rPr lang="ru-RU" sz="2400" b="1" dirty="0" smtClean="0">
                <a:latin typeface="Times New Roman" pitchFamily="18" charset="0"/>
                <a:cs typeface="Times New Roman" pitchFamily="18" charset="0"/>
              </a:rPr>
              <a:t>материала.</a:t>
            </a:r>
            <a:endParaRPr lang="ru-RU" sz="2400" b="1" dirty="0">
              <a:latin typeface="Times New Roman" pitchFamily="18" charset="0"/>
              <a:cs typeface="Times New Roman" pitchFamily="18" charset="0"/>
            </a:endParaRPr>
          </a:p>
        </p:txBody>
      </p:sp>
      <p:graphicFrame>
        <p:nvGraphicFramePr>
          <p:cNvPr id="3" name="Group 23"/>
          <p:cNvGraphicFramePr>
            <a:graphicFrameLocks/>
          </p:cNvGraphicFramePr>
          <p:nvPr/>
        </p:nvGraphicFramePr>
        <p:xfrm>
          <a:off x="214282" y="2285992"/>
          <a:ext cx="7929618" cy="2266116"/>
        </p:xfrm>
        <a:graphic>
          <a:graphicData uri="http://schemas.openxmlformats.org/drawingml/2006/table">
            <a:tbl>
              <a:tblPr>
                <a:tableStyleId>{69C7853C-536D-4A76-A0AE-DD22124D55A5}</a:tableStyleId>
              </a:tblPr>
              <a:tblGrid>
                <a:gridCol w="3964809"/>
                <a:gridCol w="3964809"/>
              </a:tblGrid>
              <a:tr h="119931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u="sng" strike="noStrike" cap="none" normalizeH="0" baseline="0" dirty="0" smtClean="0">
                          <a:ln>
                            <a:noFill/>
                          </a:ln>
                          <a:effectLst/>
                        </a:rPr>
                        <a:t>Основное задание: «Найдите значения выражений»./Для всех./</a:t>
                      </a:r>
                      <a:endParaRPr kumimoji="0" lang="ru-RU" sz="2000" b="1" i="0" u="sng"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u="sng" strike="noStrike" cap="none" normalizeH="0" baseline="0" dirty="0" smtClean="0">
                          <a:ln>
                            <a:noFill/>
                          </a:ln>
                          <a:effectLst/>
                        </a:rPr>
                        <a:t>Дополнительное задание:</a:t>
                      </a:r>
                      <a:endParaRPr kumimoji="0" lang="ru-RU" sz="2000" b="1" i="0" u="sng"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87485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u="none" strike="noStrike" cap="none" normalizeH="0" baseline="0" smtClean="0">
                          <a:ln>
                            <a:noFill/>
                          </a:ln>
                          <a:effectLst/>
                        </a:rPr>
                        <a:t>15 – 7              12 - 6</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u="none" strike="noStrike" cap="none" normalizeH="0" baseline="0" smtClean="0">
                          <a:ln>
                            <a:noFill/>
                          </a:ln>
                          <a:effectLst/>
                        </a:rPr>
                        <a:t>13 – 8              16 - 9                                                                     14 – 9              11 -8</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u="none" strike="noStrike" cap="none" normalizeH="0" baseline="0" dirty="0" smtClean="0">
                          <a:ln>
                            <a:noFill/>
                          </a:ln>
                          <a:effectLst/>
                        </a:rPr>
                        <a:t>«Найдите сумму ответов в каждом столбике»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bl>
          </a:graphicData>
        </a:graphic>
      </p:graphicFrame>
      <p:sp>
        <p:nvSpPr>
          <p:cNvPr id="4" name="Text Box 25"/>
          <p:cNvSpPr txBox="1">
            <a:spLocks noChangeArrowheads="1"/>
          </p:cNvSpPr>
          <p:nvPr/>
        </p:nvSpPr>
        <p:spPr bwMode="auto">
          <a:xfrm>
            <a:off x="1071538" y="4786322"/>
            <a:ext cx="6297612" cy="457200"/>
          </a:xfrm>
          <a:prstGeom prst="rect">
            <a:avLst/>
          </a:prstGeom>
          <a:solidFill>
            <a:schemeClr val="accent4">
              <a:lumMod val="40000"/>
              <a:lumOff val="60000"/>
            </a:schemeClr>
          </a:solidFill>
          <a:ln w="9525">
            <a:noFill/>
            <a:miter lim="800000"/>
            <a:headEnd/>
            <a:tailEnd/>
          </a:ln>
          <a:effectLst/>
        </p:spPr>
        <p:txBody>
          <a:bodyPr wrap="none">
            <a:spAutoFit/>
          </a:bodyPr>
          <a:lstStyle/>
          <a:p>
            <a:r>
              <a:rPr lang="ru-RU" sz="2400" b="1" dirty="0" smtClean="0"/>
              <a:t> + </a:t>
            </a:r>
            <a:r>
              <a:rPr lang="ru-RU" sz="2400" b="1" dirty="0"/>
              <a:t>дополнительные задания из учебника</a:t>
            </a:r>
          </a:p>
        </p:txBody>
      </p:sp>
      <p:sp>
        <p:nvSpPr>
          <p:cNvPr id="5" name="Text Box 27"/>
          <p:cNvSpPr txBox="1">
            <a:spLocks noChangeArrowheads="1"/>
          </p:cNvSpPr>
          <p:nvPr/>
        </p:nvSpPr>
        <p:spPr bwMode="auto">
          <a:xfrm>
            <a:off x="971550" y="5227638"/>
            <a:ext cx="6529408" cy="461665"/>
          </a:xfrm>
          <a:prstGeom prst="rect">
            <a:avLst/>
          </a:prstGeom>
          <a:solidFill>
            <a:schemeClr val="accent4">
              <a:lumMod val="40000"/>
              <a:lumOff val="60000"/>
            </a:schemeClr>
          </a:solidFill>
          <a:ln w="9525">
            <a:noFill/>
            <a:miter lim="800000"/>
            <a:headEnd/>
            <a:tailEnd/>
          </a:ln>
          <a:effectLst/>
        </p:spPr>
        <p:txBody>
          <a:bodyPr wrap="square">
            <a:spAutoFit/>
          </a:bodyPr>
          <a:lstStyle/>
          <a:p>
            <a:r>
              <a:rPr lang="ru-RU" sz="2400" b="1" dirty="0" smtClean="0"/>
              <a:t> + </a:t>
            </a:r>
            <a:r>
              <a:rPr lang="ru-RU" sz="2400" b="1" dirty="0"/>
              <a:t>дополнительные задания на карточках</a:t>
            </a:r>
          </a:p>
        </p:txBody>
      </p:sp>
      <p:sp>
        <p:nvSpPr>
          <p:cNvPr id="6" name="Rectangle 29"/>
          <p:cNvSpPr>
            <a:spLocks noChangeArrowheads="1"/>
          </p:cNvSpPr>
          <p:nvPr/>
        </p:nvSpPr>
        <p:spPr bwMode="auto">
          <a:xfrm>
            <a:off x="1071538" y="5643578"/>
            <a:ext cx="6197600" cy="457200"/>
          </a:xfrm>
          <a:prstGeom prst="rect">
            <a:avLst/>
          </a:prstGeom>
          <a:solidFill>
            <a:schemeClr val="accent4">
              <a:lumMod val="40000"/>
              <a:lumOff val="60000"/>
            </a:schemeClr>
          </a:solidFill>
          <a:ln w="9525">
            <a:noFill/>
            <a:miter lim="800000"/>
            <a:headEnd/>
            <a:tailEnd/>
          </a:ln>
          <a:effectLst/>
        </p:spPr>
        <p:txBody>
          <a:bodyPr>
            <a:spAutoFit/>
          </a:bodyPr>
          <a:lstStyle/>
          <a:p>
            <a:r>
              <a:rPr lang="ru-RU" sz="2400" b="1" dirty="0" smtClean="0"/>
              <a:t> + </a:t>
            </a:r>
            <a:r>
              <a:rPr lang="ru-RU" sz="2400" b="1" dirty="0"/>
              <a:t>дополнительные задания  в тетрадях</a:t>
            </a:r>
          </a:p>
        </p:txBody>
      </p:sp>
      <p:sp>
        <p:nvSpPr>
          <p:cNvPr id="7" name="Text Box 31"/>
          <p:cNvSpPr txBox="1">
            <a:spLocks noChangeArrowheads="1"/>
          </p:cNvSpPr>
          <p:nvPr/>
        </p:nvSpPr>
        <p:spPr bwMode="auto">
          <a:xfrm>
            <a:off x="214282" y="6072206"/>
            <a:ext cx="7929618" cy="584775"/>
          </a:xfrm>
          <a:prstGeom prst="rect">
            <a:avLst/>
          </a:prstGeom>
          <a:solidFill>
            <a:srgbClr val="92D050"/>
          </a:solidFill>
          <a:ln w="9525">
            <a:noFill/>
            <a:miter lim="800000"/>
            <a:headEnd/>
            <a:tailEnd/>
          </a:ln>
          <a:effectLst/>
        </p:spPr>
        <p:txBody>
          <a:bodyPr wrap="square">
            <a:spAutoFit/>
          </a:bodyPr>
          <a:lstStyle/>
          <a:p>
            <a:r>
              <a:rPr lang="ru-RU" sz="3200" b="1" u="sng" dirty="0" smtClean="0"/>
              <a:t>+ </a:t>
            </a:r>
            <a:r>
              <a:rPr lang="ru-RU" sz="3200" b="1" u="sng" dirty="0" smtClean="0">
                <a:latin typeface="Times New Roman" pitchFamily="18" charset="0"/>
                <a:cs typeface="Times New Roman" pitchFamily="18" charset="0"/>
              </a:rPr>
              <a:t>творчество и </a:t>
            </a:r>
            <a:r>
              <a:rPr lang="ru-RU" sz="3200" b="1" u="sng" dirty="0">
                <a:latin typeface="Times New Roman" pitchFamily="18" charset="0"/>
                <a:cs typeface="Times New Roman" pitchFamily="18" charset="0"/>
              </a:rPr>
              <a:t>грамотность учителя!!!</a:t>
            </a:r>
          </a:p>
        </p:txBody>
      </p:sp>
      <p:sp>
        <p:nvSpPr>
          <p:cNvPr id="8" name="Управляющая кнопка: далее 7">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4282" y="214290"/>
            <a:ext cx="7858180" cy="743507"/>
          </a:xfrm>
          <a:solidFill>
            <a:schemeClr val="accent1">
              <a:lumMod val="20000"/>
              <a:lumOff val="80000"/>
            </a:schemeClr>
          </a:solidFill>
        </p:spPr>
        <p:txBody>
          <a:bodyPr>
            <a:noAutofit/>
          </a:bodyPr>
          <a:lstStyle/>
          <a:p>
            <a:pPr algn="ctr"/>
            <a:r>
              <a:rPr lang="ru-RU" sz="4800" b="1" dirty="0" smtClean="0">
                <a:ln>
                  <a:solidFill>
                    <a:schemeClr val="tx1"/>
                  </a:solidFill>
                </a:ln>
                <a:latin typeface="Times New Roman" pitchFamily="18" charset="0"/>
                <a:cs typeface="Times New Roman" pitchFamily="18" charset="0"/>
              </a:rPr>
              <a:t>Формы и методы обучения</a:t>
            </a:r>
            <a:endParaRPr lang="ru-RU" sz="4800" b="1" dirty="0">
              <a:ln>
                <a:solidFill>
                  <a:schemeClr val="tx1"/>
                </a:solidFill>
              </a:ln>
              <a:latin typeface="Times New Roman" pitchFamily="18" charset="0"/>
              <a:cs typeface="Times New Roman" pitchFamily="18" charset="0"/>
            </a:endParaRPr>
          </a:p>
        </p:txBody>
      </p:sp>
      <p:sp>
        <p:nvSpPr>
          <p:cNvPr id="4" name="TextBox 3"/>
          <p:cNvSpPr txBox="1"/>
          <p:nvPr/>
        </p:nvSpPr>
        <p:spPr>
          <a:xfrm>
            <a:off x="285720" y="1357298"/>
            <a:ext cx="7643866" cy="1323439"/>
          </a:xfrm>
          <a:prstGeom prst="rect">
            <a:avLst/>
          </a:prstGeom>
          <a:solidFill>
            <a:srgbClr val="32C6EE"/>
          </a:solidFill>
        </p:spPr>
        <p:txBody>
          <a:bodyPr wrap="square" rtlCol="0">
            <a:spAutoFit/>
          </a:bodyPr>
          <a:lstStyle/>
          <a:p>
            <a:pPr algn="ctr"/>
            <a:r>
              <a:rPr lang="ru-RU" sz="4000" b="1" i="1" dirty="0" smtClean="0">
                <a:latin typeface="Times New Roman" pitchFamily="18" charset="0"/>
                <a:cs typeface="Times New Roman" pitchFamily="18" charset="0"/>
              </a:rPr>
              <a:t>2 основных организационных способа дифференциации:</a:t>
            </a:r>
            <a:endParaRPr lang="ru-RU" sz="4000" b="1" i="1" dirty="0">
              <a:latin typeface="Times New Roman" pitchFamily="18" charset="0"/>
              <a:cs typeface="Times New Roman" pitchFamily="18" charset="0"/>
            </a:endParaRPr>
          </a:p>
        </p:txBody>
      </p:sp>
      <p:sp>
        <p:nvSpPr>
          <p:cNvPr id="7" name="Пятно 2 6"/>
          <p:cNvSpPr/>
          <p:nvPr/>
        </p:nvSpPr>
        <p:spPr>
          <a:xfrm>
            <a:off x="0" y="2786058"/>
            <a:ext cx="4071934" cy="3857652"/>
          </a:xfrm>
          <a:prstGeom prst="irregularSeal2">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itchFamily="18" charset="0"/>
                <a:cs typeface="Times New Roman" pitchFamily="18" charset="0"/>
              </a:rPr>
              <a:t>по степени самостоятельности учащихся</a:t>
            </a:r>
            <a:endParaRPr lang="ru-RU" sz="2400" b="1" dirty="0">
              <a:solidFill>
                <a:schemeClr val="tx1"/>
              </a:solidFill>
              <a:latin typeface="Times New Roman" pitchFamily="18" charset="0"/>
              <a:cs typeface="Times New Roman" pitchFamily="18" charset="0"/>
            </a:endParaRPr>
          </a:p>
        </p:txBody>
      </p:sp>
      <p:sp>
        <p:nvSpPr>
          <p:cNvPr id="8" name="Пятно 2 7"/>
          <p:cNvSpPr/>
          <p:nvPr/>
        </p:nvSpPr>
        <p:spPr>
          <a:xfrm>
            <a:off x="3786182" y="3000372"/>
            <a:ext cx="4714908" cy="3857628"/>
          </a:xfrm>
          <a:prstGeom prst="irregularSeal2">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itchFamily="18" charset="0"/>
                <a:cs typeface="Times New Roman" pitchFamily="18" charset="0"/>
              </a:rPr>
              <a:t>По степени и характеру помощи учащимся</a:t>
            </a:r>
            <a:endParaRPr lang="ru-RU" sz="2400" b="1" dirty="0">
              <a:solidFill>
                <a:schemeClr val="tx1"/>
              </a:solidFill>
              <a:latin typeface="Times New Roman" pitchFamily="18" charset="0"/>
              <a:cs typeface="Times New Roman" pitchFamily="18" charset="0"/>
            </a:endParaRPr>
          </a:p>
        </p:txBody>
      </p:sp>
      <p:sp>
        <p:nvSpPr>
          <p:cNvPr id="6" name="Управляющая кнопка: далее 5">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7929618" cy="1214446"/>
          </a:xfrm>
          <a:solidFill>
            <a:schemeClr val="tx2">
              <a:lumMod val="60000"/>
              <a:lumOff val="40000"/>
            </a:schemeClr>
          </a:solidFill>
        </p:spPr>
        <p:txBody>
          <a:bodyPr>
            <a:noAutofit/>
          </a:bodyPr>
          <a:lstStyle/>
          <a:p>
            <a:pPr algn="ctr"/>
            <a:r>
              <a:rPr lang="ru-RU" sz="4000" cap="none" dirty="0" smtClean="0">
                <a:ln w="10541" cmpd="sng">
                  <a:solidFill>
                    <a:schemeClr val="tx1"/>
                  </a:solidFill>
                  <a:prstDash val="solid"/>
                </a:ln>
                <a:solidFill>
                  <a:sysClr val="windowText" lastClr="000000"/>
                </a:solidFill>
                <a:latin typeface="Times New Roman" pitchFamily="18" charset="0"/>
                <a:cs typeface="Times New Roman" pitchFamily="18" charset="0"/>
              </a:rPr>
              <a:t>По степени самостоятельности учащихся:</a:t>
            </a:r>
            <a:endParaRPr lang="ru-RU" sz="4000" cap="none" dirty="0">
              <a:ln w="10541" cmpd="sng">
                <a:solidFill>
                  <a:schemeClr val="tx1"/>
                </a:solidFill>
                <a:prstDash val="solid"/>
              </a:ln>
              <a:solidFill>
                <a:sysClr val="windowText" lastClr="000000"/>
              </a:solidFill>
              <a:latin typeface="Times New Roman" pitchFamily="18" charset="0"/>
              <a:cs typeface="Times New Roman" pitchFamily="18" charset="0"/>
            </a:endParaRPr>
          </a:p>
        </p:txBody>
      </p:sp>
      <p:graphicFrame>
        <p:nvGraphicFramePr>
          <p:cNvPr id="7" name="Схема 6"/>
          <p:cNvGraphicFramePr/>
          <p:nvPr/>
        </p:nvGraphicFramePr>
        <p:xfrm>
          <a:off x="214282" y="1643050"/>
          <a:ext cx="7786742"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Управляющая кнопка: далее 3">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785927"/>
            <a:ext cx="7786742" cy="1785949"/>
          </a:xfrm>
          <a:solidFill>
            <a:srgbClr val="92D050"/>
          </a:solidFill>
        </p:spPr>
        <p:txBody>
          <a:bodyPr>
            <a:normAutofit/>
          </a:bodyPr>
          <a:lstStyle/>
          <a:p>
            <a:pPr algn="ctr"/>
            <a:r>
              <a:rPr lang="ru-RU" sz="2300" i="1" cap="none" dirty="0" smtClean="0">
                <a:ln>
                  <a:noFill/>
                </a:ln>
                <a:solidFill>
                  <a:schemeClr val="tx1"/>
                </a:solidFill>
                <a:latin typeface="Times New Roman" pitchFamily="18" charset="0"/>
                <a:cs typeface="Times New Roman" pitchFamily="18" charset="0"/>
              </a:rPr>
              <a:t>Такой способ дифференциации, в отличие от дифференциации по степени самостоятельности, не предусматривает организации фронтальной работы под руководством учителя. И.И. Аргинская предлагает 3 вида помощи: стимулирующую, направляющую и обучающую.</a:t>
            </a:r>
            <a:endParaRPr lang="ru-RU" sz="2300" i="1" cap="none" dirty="0">
              <a:ln>
                <a:noFill/>
              </a:ln>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214282" y="214290"/>
            <a:ext cx="7929618" cy="1428760"/>
          </a:xfrm>
          <a:solidFill>
            <a:schemeClr val="tx2">
              <a:lumMod val="60000"/>
              <a:lumOff val="40000"/>
            </a:schemeClr>
          </a:solidFill>
        </p:spPr>
        <p:txBody>
          <a:bodyPr>
            <a:noAutofit/>
          </a:bodyPr>
          <a:lstStyle/>
          <a:p>
            <a:pPr algn="ctr"/>
            <a:r>
              <a:rPr lang="ru-RU" sz="4400" b="1" dirty="0" smtClean="0">
                <a:ln w="10541" cmpd="sng">
                  <a:solidFill>
                    <a:schemeClr val="tx1"/>
                  </a:solidFill>
                  <a:prstDash val="solid"/>
                </a:ln>
                <a:solidFill>
                  <a:sysClr val="windowText" lastClr="000000"/>
                </a:solidFill>
                <a:latin typeface="Times New Roman" pitchFamily="18" charset="0"/>
                <a:cs typeface="Times New Roman" pitchFamily="18" charset="0"/>
              </a:rPr>
              <a:t>По степени и характеру помощи учащимся:</a:t>
            </a:r>
            <a:endParaRPr lang="ru-RU" sz="4400" b="1" dirty="0"/>
          </a:p>
        </p:txBody>
      </p:sp>
      <p:graphicFrame>
        <p:nvGraphicFramePr>
          <p:cNvPr id="4" name="Таблица 3"/>
          <p:cNvGraphicFramePr>
            <a:graphicFrameLocks noGrp="1"/>
          </p:cNvGraphicFramePr>
          <p:nvPr/>
        </p:nvGraphicFramePr>
        <p:xfrm>
          <a:off x="285720" y="3786190"/>
          <a:ext cx="7786742" cy="2929902"/>
        </p:xfrm>
        <a:graphic>
          <a:graphicData uri="http://schemas.openxmlformats.org/drawingml/2006/table">
            <a:tbl>
              <a:tblPr firstRow="1" bandRow="1">
                <a:tableStyleId>{74C1A8A3-306A-4EB7-A6B1-4F7E0EB9C5D6}</a:tableStyleId>
              </a:tblPr>
              <a:tblGrid>
                <a:gridCol w="3893371"/>
                <a:gridCol w="3893371"/>
              </a:tblGrid>
              <a:tr h="809631">
                <a:tc>
                  <a:txBody>
                    <a:bodyPr/>
                    <a:lstStyle/>
                    <a:p>
                      <a:pPr algn="ctr"/>
                      <a:r>
                        <a:rPr lang="ru-RU" sz="2400" b="1" dirty="0" smtClean="0">
                          <a:solidFill>
                            <a:schemeClr val="tx1"/>
                          </a:solidFill>
                          <a:latin typeface="Times New Roman" pitchFamily="18" charset="0"/>
                          <a:cs typeface="Times New Roman" pitchFamily="18" charset="0"/>
                        </a:rPr>
                        <a:t>Стимулирующая помощь</a:t>
                      </a:r>
                      <a:endParaRPr lang="ru-RU" sz="2400" b="1" dirty="0">
                        <a:solidFill>
                          <a:schemeClr val="tx1"/>
                        </a:solidFill>
                        <a:latin typeface="Times New Roman" pitchFamily="18" charset="0"/>
                        <a:cs typeface="Times New Roman"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ru-RU" sz="2000" b="1" dirty="0" smtClean="0">
                          <a:solidFill>
                            <a:schemeClr val="tx1"/>
                          </a:solidFill>
                          <a:latin typeface="Times New Roman" pitchFamily="18" charset="0"/>
                          <a:cs typeface="Times New Roman" pitchFamily="18" charset="0"/>
                        </a:rPr>
                        <a:t>Когда ученик не включился в самостоятельную работу</a:t>
                      </a:r>
                      <a:endParaRPr lang="ru-RU" sz="2000" b="1" dirty="0">
                        <a:solidFill>
                          <a:schemeClr val="tx1"/>
                        </a:solidFill>
                        <a:latin typeface="Times New Roman" pitchFamily="18" charset="0"/>
                        <a:cs typeface="Times New Roman"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809631">
                <a:tc>
                  <a:txBody>
                    <a:bodyPr/>
                    <a:lstStyle/>
                    <a:p>
                      <a:pPr algn="ctr"/>
                      <a:r>
                        <a:rPr lang="ru-RU" sz="2400" b="1" dirty="0" smtClean="0">
                          <a:latin typeface="Times New Roman" pitchFamily="18" charset="0"/>
                          <a:cs typeface="Times New Roman" pitchFamily="18" charset="0"/>
                        </a:rPr>
                        <a:t>Направляющая помощь</a:t>
                      </a:r>
                      <a:endParaRPr lang="ru-RU" sz="2400" b="1" dirty="0">
                        <a:latin typeface="Times New Roman" pitchFamily="18" charset="0"/>
                        <a:cs typeface="Times New Roman"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ru-RU" sz="2000" b="1" dirty="0" smtClean="0">
                          <a:latin typeface="Times New Roman" pitchFamily="18" charset="0"/>
                          <a:cs typeface="Times New Roman" pitchFamily="18" charset="0"/>
                        </a:rPr>
                        <a:t>Когда стимулирующая помощь оказалась не эффективной</a:t>
                      </a:r>
                      <a:endParaRPr lang="ru-RU" sz="2000" b="1" dirty="0">
                        <a:latin typeface="Times New Roman" pitchFamily="18" charset="0"/>
                        <a:cs typeface="Times New Roman"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809631">
                <a:tc>
                  <a:txBody>
                    <a:bodyPr/>
                    <a:lstStyle/>
                    <a:p>
                      <a:pPr algn="ctr"/>
                      <a:endParaRPr lang="ru-RU" sz="2400" b="1"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Обучающая помощь</a:t>
                      </a:r>
                      <a:endParaRPr lang="ru-RU" sz="2400" b="1" dirty="0">
                        <a:latin typeface="Times New Roman" pitchFamily="18" charset="0"/>
                        <a:cs typeface="Times New Roman"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ru-RU" sz="2000" b="1" dirty="0" smtClean="0">
                          <a:latin typeface="Times New Roman" pitchFamily="18" charset="0"/>
                          <a:cs typeface="Times New Roman" pitchFamily="18" charset="0"/>
                        </a:rPr>
                        <a:t>Когда ученик не может справиться</a:t>
                      </a:r>
                      <a:r>
                        <a:rPr lang="ru-RU" sz="2000" b="1" baseline="0" dirty="0" smtClean="0">
                          <a:latin typeface="Times New Roman" pitchFamily="18" charset="0"/>
                          <a:cs typeface="Times New Roman" pitchFamily="18" charset="0"/>
                        </a:rPr>
                        <a:t> с самостоятельной работой даже при направляющей помощи</a:t>
                      </a:r>
                      <a:endParaRPr lang="ru-RU" sz="2000" b="1" dirty="0">
                        <a:latin typeface="Times New Roman" pitchFamily="18" charset="0"/>
                        <a:cs typeface="Times New Roman"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5" name="Управляющая кнопка: далее 4">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назад 5">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ush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20040"/>
            <a:ext cx="7786742" cy="2037390"/>
          </a:xfrm>
          <a:ln w="57150">
            <a:solidFill>
              <a:srgbClr val="FF0000"/>
            </a:solidFill>
          </a:ln>
        </p:spPr>
        <p:txBody>
          <a:bodyPr>
            <a:normAutofit fontScale="90000"/>
          </a:bodyPr>
          <a:lstStyle/>
          <a:p>
            <a:pPr algn="ctr"/>
            <a:r>
              <a:rPr lang="ru-RU" cap="none" dirty="0" smtClean="0">
                <a:ln>
                  <a:solidFill>
                    <a:schemeClr val="tx1"/>
                  </a:solidFill>
                </a:ln>
                <a:solidFill>
                  <a:schemeClr val="tx1"/>
                </a:solidFill>
                <a:latin typeface="Times New Roman" pitchFamily="18" charset="0"/>
                <a:cs typeface="Times New Roman" pitchFamily="18" charset="0"/>
              </a:rPr>
              <a:t>Рассмотрим приемы , которые используют для дифференциации работы при ознакомлении с новым материалом:</a:t>
            </a:r>
            <a:endParaRPr lang="ru-RU" cap="none" dirty="0">
              <a:ln>
                <a:solidFill>
                  <a:schemeClr val="tx1"/>
                </a:solidFill>
              </a:ln>
              <a:solidFill>
                <a:schemeClr val="tx1"/>
              </a:solidFill>
              <a:latin typeface="Times New Roman" pitchFamily="18" charset="0"/>
              <a:cs typeface="Times New Roman" pitchFamily="18" charset="0"/>
            </a:endParaRPr>
          </a:p>
        </p:txBody>
      </p:sp>
      <p:sp>
        <p:nvSpPr>
          <p:cNvPr id="6" name="Блок-схема: подготовка 5"/>
          <p:cNvSpPr/>
          <p:nvPr/>
        </p:nvSpPr>
        <p:spPr>
          <a:xfrm>
            <a:off x="285720" y="2571744"/>
            <a:ext cx="3000396" cy="1857388"/>
          </a:xfrm>
          <a:prstGeom prst="flowChartPreparation">
            <a:avLst/>
          </a:prstGeom>
          <a:ln w="76200">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i="1" dirty="0" smtClean="0">
                <a:solidFill>
                  <a:schemeClr val="tx1"/>
                </a:solidFill>
                <a:latin typeface="Times New Roman" pitchFamily="18" charset="0"/>
                <a:cs typeface="Times New Roman" pitchFamily="18" charset="0"/>
              </a:rPr>
              <a:t>Многократное объяснение нового материала</a:t>
            </a:r>
            <a:endParaRPr lang="ru-RU" b="1" i="1" dirty="0">
              <a:solidFill>
                <a:schemeClr val="tx1"/>
              </a:solidFill>
              <a:latin typeface="Times New Roman" pitchFamily="18" charset="0"/>
              <a:cs typeface="Times New Roman" pitchFamily="18" charset="0"/>
            </a:endParaRPr>
          </a:p>
        </p:txBody>
      </p:sp>
      <p:sp>
        <p:nvSpPr>
          <p:cNvPr id="7" name="Блок-схема: подготовка 6"/>
          <p:cNvSpPr/>
          <p:nvPr/>
        </p:nvSpPr>
        <p:spPr>
          <a:xfrm>
            <a:off x="285720" y="4572008"/>
            <a:ext cx="3000396" cy="1928826"/>
          </a:xfrm>
          <a:prstGeom prst="flowChartPreparation">
            <a:avLst/>
          </a:prstGeom>
          <a:ln w="76200">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i="1" dirty="0" smtClean="0">
                <a:latin typeface="Times New Roman" pitchFamily="18" charset="0"/>
                <a:cs typeface="Times New Roman" pitchFamily="18" charset="0"/>
              </a:rPr>
              <a:t>Работа по степени самостоятельности</a:t>
            </a:r>
            <a:endParaRPr lang="ru-RU" b="1" i="1" dirty="0">
              <a:latin typeface="Times New Roman" pitchFamily="18" charset="0"/>
              <a:cs typeface="Times New Roman" pitchFamily="18" charset="0"/>
            </a:endParaRPr>
          </a:p>
        </p:txBody>
      </p:sp>
      <p:sp>
        <p:nvSpPr>
          <p:cNvPr id="8" name="Блок-схема: подготовка 7"/>
          <p:cNvSpPr/>
          <p:nvPr/>
        </p:nvSpPr>
        <p:spPr>
          <a:xfrm>
            <a:off x="4357686" y="2571744"/>
            <a:ext cx="3143272" cy="1928826"/>
          </a:xfrm>
          <a:prstGeom prst="flowChartPreparation">
            <a:avLst/>
          </a:prstGeom>
          <a:ln w="76200">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700" b="1" i="1" dirty="0" smtClean="0">
                <a:latin typeface="Times New Roman" pitchFamily="18" charset="0"/>
                <a:cs typeface="Times New Roman" pitchFamily="18" charset="0"/>
              </a:rPr>
              <a:t>Ознакомление с новым материалом на основе использования разных методов обучения</a:t>
            </a:r>
            <a:endParaRPr lang="ru-RU" sz="1700" b="1" i="1" dirty="0">
              <a:latin typeface="Times New Roman" pitchFamily="18" charset="0"/>
              <a:cs typeface="Times New Roman" pitchFamily="18" charset="0"/>
            </a:endParaRPr>
          </a:p>
        </p:txBody>
      </p:sp>
      <p:sp>
        <p:nvSpPr>
          <p:cNvPr id="9" name="Блок-схема: подготовка 8"/>
          <p:cNvSpPr/>
          <p:nvPr/>
        </p:nvSpPr>
        <p:spPr>
          <a:xfrm>
            <a:off x="4286248" y="4643446"/>
            <a:ext cx="3357586" cy="1928826"/>
          </a:xfrm>
          <a:prstGeom prst="flowChartPreparation">
            <a:avLst/>
          </a:prstGeom>
          <a:ln w="76200">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i="1" dirty="0" smtClean="0">
                <a:latin typeface="Times New Roman" pitchFamily="18" charset="0"/>
                <a:cs typeface="Times New Roman" pitchFamily="18" charset="0"/>
              </a:rPr>
              <a:t>Ознакомление с новым материалом на основе микрогрупповой работы</a:t>
            </a:r>
            <a:endParaRPr lang="ru-RU" b="1" i="1" dirty="0">
              <a:latin typeface="Times New Roman" pitchFamily="18" charset="0"/>
              <a:cs typeface="Times New Roman" pitchFamily="18" charset="0"/>
            </a:endParaRPr>
          </a:p>
        </p:txBody>
      </p:sp>
      <p:sp>
        <p:nvSpPr>
          <p:cNvPr id="10" name="Управляющая кнопка: далее 9">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heel spokes="2"/>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500174"/>
            <a:ext cx="7715304" cy="5072097"/>
          </a:xfrm>
          <a:solidFill>
            <a:schemeClr val="accent2">
              <a:lumMod val="40000"/>
              <a:lumOff val="60000"/>
            </a:schemeClr>
          </a:solidFill>
          <a:ln w="38100">
            <a:solidFill>
              <a:srgbClr val="0070C0"/>
            </a:solidFill>
          </a:ln>
        </p:spPr>
        <p:txBody>
          <a:bodyPr>
            <a:normAutofit/>
          </a:bodyPr>
          <a:lstStyle/>
          <a:p>
            <a:pPr algn="l"/>
            <a:r>
              <a:rPr lang="ru-RU" sz="2400" b="0" cap="none" dirty="0" smtClean="0">
                <a:ln>
                  <a:noFill/>
                </a:ln>
                <a:solidFill>
                  <a:schemeClr val="tx1"/>
                </a:solidFill>
                <a:latin typeface="Times New Roman" pitchFamily="18" charset="0"/>
                <a:cs typeface="Times New Roman" pitchFamily="18" charset="0"/>
              </a:rPr>
              <a:t> </a:t>
            </a:r>
            <a:r>
              <a:rPr lang="ru-RU" sz="2400" cap="none" dirty="0" smtClean="0">
                <a:ln>
                  <a:noFill/>
                </a:ln>
                <a:solidFill>
                  <a:schemeClr val="tx1"/>
                </a:solidFill>
                <a:latin typeface="Times New Roman" pitchFamily="18" charset="0"/>
                <a:cs typeface="Times New Roman" pitchFamily="18" charset="0"/>
              </a:rPr>
              <a:t>1.</a:t>
            </a:r>
            <a:r>
              <a:rPr lang="ru-RU" sz="2400" b="0" cap="none" dirty="0" smtClean="0">
                <a:ln>
                  <a:noFill/>
                </a:ln>
                <a:solidFill>
                  <a:schemeClr val="tx1"/>
                </a:solidFill>
                <a:latin typeface="Times New Roman" pitchFamily="18" charset="0"/>
                <a:cs typeface="Times New Roman" pitchFamily="18" charset="0"/>
              </a:rPr>
              <a:t> После первого объяснения некоторые ученики приступают к самостоятельной работе – они выполняют для них предназначенное дифференцированное задание.</a:t>
            </a:r>
            <a:br>
              <a:rPr lang="ru-RU" sz="2400" b="0" cap="none" dirty="0" smtClean="0">
                <a:ln>
                  <a:noFill/>
                </a:ln>
                <a:solidFill>
                  <a:schemeClr val="tx1"/>
                </a:solidFill>
                <a:latin typeface="Times New Roman" pitchFamily="18" charset="0"/>
                <a:cs typeface="Times New Roman" pitchFamily="18" charset="0"/>
              </a:rPr>
            </a:br>
            <a:r>
              <a:rPr lang="ru-RU" sz="2400" b="0" cap="none" dirty="0" smtClean="0">
                <a:ln>
                  <a:noFill/>
                </a:ln>
                <a:solidFill>
                  <a:schemeClr val="tx1"/>
                </a:solidFill>
                <a:latin typeface="Times New Roman" pitchFamily="18" charset="0"/>
                <a:cs typeface="Times New Roman" pitchFamily="18" charset="0"/>
              </a:rPr>
              <a:t/>
            </a:r>
            <a:br>
              <a:rPr lang="ru-RU" sz="2400" b="0" cap="none" dirty="0" smtClean="0">
                <a:ln>
                  <a:noFill/>
                </a:ln>
                <a:solidFill>
                  <a:schemeClr val="tx1"/>
                </a:solidFill>
                <a:latin typeface="Times New Roman" pitchFamily="18" charset="0"/>
                <a:cs typeface="Times New Roman" pitchFamily="18" charset="0"/>
              </a:rPr>
            </a:br>
            <a:r>
              <a:rPr lang="ru-RU" sz="2400" b="0" cap="none" dirty="0" smtClean="0">
                <a:ln>
                  <a:noFill/>
                </a:ln>
                <a:solidFill>
                  <a:schemeClr val="tx1"/>
                </a:solidFill>
                <a:latin typeface="Times New Roman" pitchFamily="18" charset="0"/>
                <a:cs typeface="Times New Roman" pitchFamily="18" charset="0"/>
              </a:rPr>
              <a:t>  </a:t>
            </a:r>
            <a:r>
              <a:rPr lang="ru-RU" sz="2400" cap="none" dirty="0" smtClean="0">
                <a:ln>
                  <a:noFill/>
                </a:ln>
                <a:solidFill>
                  <a:schemeClr val="tx1"/>
                </a:solidFill>
                <a:latin typeface="Times New Roman" pitchFamily="18" charset="0"/>
                <a:cs typeface="Times New Roman" pitchFamily="18" charset="0"/>
              </a:rPr>
              <a:t>2. </a:t>
            </a:r>
            <a:r>
              <a:rPr lang="ru-RU" sz="2400" b="0" cap="none" dirty="0" smtClean="0">
                <a:ln>
                  <a:noFill/>
                </a:ln>
                <a:solidFill>
                  <a:schemeClr val="tx1"/>
                </a:solidFill>
                <a:latin typeface="Times New Roman" pitchFamily="18" charset="0"/>
                <a:cs typeface="Times New Roman" pitchFamily="18" charset="0"/>
              </a:rPr>
              <a:t>Для тех учеников, которые еще не до конца осмыслили новый материал, учитель еще раз повторяет объяснение, но использует при этом другую наглядность, материалы учебника.</a:t>
            </a:r>
            <a:br>
              <a:rPr lang="ru-RU" sz="2400" b="0" cap="none" dirty="0" smtClean="0">
                <a:ln>
                  <a:noFill/>
                </a:ln>
                <a:solidFill>
                  <a:schemeClr val="tx1"/>
                </a:solidFill>
                <a:latin typeface="Times New Roman" pitchFamily="18" charset="0"/>
                <a:cs typeface="Times New Roman" pitchFamily="18" charset="0"/>
              </a:rPr>
            </a:br>
            <a:r>
              <a:rPr lang="ru-RU" sz="2400" b="0" cap="none" dirty="0" smtClean="0">
                <a:ln>
                  <a:noFill/>
                </a:ln>
                <a:solidFill>
                  <a:schemeClr val="tx1"/>
                </a:solidFill>
                <a:latin typeface="Times New Roman" pitchFamily="18" charset="0"/>
                <a:cs typeface="Times New Roman" pitchFamily="18" charset="0"/>
              </a:rPr>
              <a:t/>
            </a:r>
            <a:br>
              <a:rPr lang="ru-RU" sz="2400" b="0" cap="none" dirty="0" smtClean="0">
                <a:ln>
                  <a:noFill/>
                </a:ln>
                <a:solidFill>
                  <a:schemeClr val="tx1"/>
                </a:solidFill>
                <a:latin typeface="Times New Roman" pitchFamily="18" charset="0"/>
                <a:cs typeface="Times New Roman" pitchFamily="18" charset="0"/>
              </a:rPr>
            </a:br>
            <a:r>
              <a:rPr lang="ru-RU" sz="2400" cap="none" dirty="0" smtClean="0">
                <a:ln>
                  <a:noFill/>
                </a:ln>
                <a:solidFill>
                  <a:schemeClr val="tx1"/>
                </a:solidFill>
                <a:latin typeface="Times New Roman" pitchFamily="18" charset="0"/>
                <a:cs typeface="Times New Roman" pitchFamily="18" charset="0"/>
              </a:rPr>
              <a:t>  3.</a:t>
            </a:r>
            <a:r>
              <a:rPr lang="ru-RU" sz="2400" b="0" cap="none" dirty="0" smtClean="0">
                <a:ln>
                  <a:noFill/>
                </a:ln>
                <a:solidFill>
                  <a:schemeClr val="tx1"/>
                </a:solidFill>
                <a:latin typeface="Times New Roman" pitchFamily="18" charset="0"/>
                <a:cs typeface="Times New Roman" pitchFamily="18" charset="0"/>
              </a:rPr>
              <a:t> Для учащихся с низкой  обучаемостью иногда необходимо третье объяснение, в котором делается акцент на более трудных моментах.</a:t>
            </a:r>
            <a:endParaRPr lang="ru-RU" sz="2400" b="0" dirty="0">
              <a:latin typeface="Times New Roman" pitchFamily="18" charset="0"/>
              <a:cs typeface="Times New Roman" pitchFamily="18" charset="0"/>
            </a:endParaRPr>
          </a:p>
        </p:txBody>
      </p:sp>
      <p:sp>
        <p:nvSpPr>
          <p:cNvPr id="3" name="Текст 2"/>
          <p:cNvSpPr>
            <a:spLocks noGrp="1"/>
          </p:cNvSpPr>
          <p:nvPr>
            <p:ph type="body" idx="1"/>
          </p:nvPr>
        </p:nvSpPr>
        <p:spPr>
          <a:xfrm>
            <a:off x="214282" y="214290"/>
            <a:ext cx="7858180" cy="1143008"/>
          </a:xfrm>
          <a:solidFill>
            <a:srgbClr val="00FF00"/>
          </a:solidFill>
        </p:spPr>
        <p:txBody>
          <a:bodyPr>
            <a:noAutofit/>
          </a:bodyPr>
          <a:lstStyle/>
          <a:p>
            <a:pPr algn="ctr"/>
            <a:r>
              <a:rPr lang="ru-RU" sz="3600" b="1" dirty="0" smtClean="0">
                <a:ln>
                  <a:solidFill>
                    <a:schemeClr val="tx1"/>
                  </a:solidFill>
                </a:ln>
                <a:latin typeface="Times New Roman" pitchFamily="18" charset="0"/>
                <a:cs typeface="Times New Roman" pitchFamily="18" charset="0"/>
              </a:rPr>
              <a:t>Прием многократного объяснения нового материала</a:t>
            </a:r>
            <a:endParaRPr lang="ru-RU" sz="3600" b="1" dirty="0">
              <a:ln>
                <a:solidFill>
                  <a:schemeClr val="tx1"/>
                </a:solidFill>
              </a:ln>
              <a:latin typeface="Times New Roman" pitchFamily="18" charset="0"/>
              <a:cs typeface="Times New Roman" pitchFamily="18" charset="0"/>
            </a:endParaRPr>
          </a:p>
        </p:txBody>
      </p:sp>
      <p:sp>
        <p:nvSpPr>
          <p:cNvPr id="4" name="Управляющая кнопка: далее 3">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686700" cy="1180134"/>
          </a:xfrm>
          <a:solidFill>
            <a:srgbClr val="FFC000"/>
          </a:solidFill>
          <a:ln>
            <a:solidFill>
              <a:srgbClr val="0070C0"/>
            </a:solidFill>
          </a:ln>
        </p:spPr>
        <p:txBody>
          <a:bodyPr/>
          <a:lstStyle/>
          <a:p>
            <a:pPr algn="ctr"/>
            <a:r>
              <a:rPr lang="ru-RU" dirty="0" smtClean="0">
                <a:solidFill>
                  <a:schemeClr val="tx1"/>
                </a:solidFill>
              </a:rPr>
              <a:t>ВИДЫ ДИФФЕРЕНЦИАЦИИ:</a:t>
            </a:r>
            <a:endParaRPr lang="ru-RU" dirty="0">
              <a:solidFill>
                <a:schemeClr val="tx1"/>
              </a:solidFill>
            </a:endParaRPr>
          </a:p>
        </p:txBody>
      </p:sp>
      <p:sp>
        <p:nvSpPr>
          <p:cNvPr id="6" name="Содержимое 5"/>
          <p:cNvSpPr>
            <a:spLocks noGrp="1"/>
          </p:cNvSpPr>
          <p:nvPr>
            <p:ph sz="quarter" idx="2"/>
          </p:nvPr>
        </p:nvSpPr>
        <p:spPr>
          <a:xfrm>
            <a:off x="457200" y="1711840"/>
            <a:ext cx="3543296" cy="4860432"/>
          </a:xfrm>
          <a:solidFill>
            <a:schemeClr val="bg2"/>
          </a:solidFill>
          <a:ln>
            <a:solidFill>
              <a:srgbClr val="0070C0"/>
            </a:solidFill>
          </a:ln>
        </p:spPr>
        <p:txBody>
          <a:bodyPr>
            <a:normAutofit lnSpcReduction="10000"/>
          </a:bodyPr>
          <a:lstStyle/>
          <a:p>
            <a:pPr algn="ctr">
              <a:buNone/>
            </a:pPr>
            <a:r>
              <a:rPr lang="ru-RU" sz="2800" b="1" u="sng" dirty="0" smtClean="0">
                <a:solidFill>
                  <a:srgbClr val="C00000"/>
                </a:solidFill>
                <a:latin typeface="Times New Roman" pitchFamily="18" charset="0"/>
                <a:cs typeface="Times New Roman" pitchFamily="18" charset="0"/>
              </a:rPr>
              <a:t>Внешняя дифференциация</a:t>
            </a:r>
          </a:p>
          <a:p>
            <a:pPr algn="ctr">
              <a:buNone/>
            </a:pPr>
            <a:r>
              <a:rPr lang="ru-RU" sz="30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Предполагает</a:t>
            </a:r>
          </a:p>
          <a:p>
            <a:pPr algn="ctr">
              <a:buNone/>
            </a:pPr>
            <a:r>
              <a:rPr lang="ru-RU" sz="2800" i="1" dirty="0" smtClean="0">
                <a:latin typeface="Times New Roman" pitchFamily="18" charset="0"/>
                <a:cs typeface="Times New Roman" pitchFamily="18" charset="0"/>
              </a:rPr>
              <a:t>создание школ в</a:t>
            </a:r>
          </a:p>
          <a:p>
            <a:pPr algn="ctr">
              <a:buNone/>
            </a:pPr>
            <a:r>
              <a:rPr lang="ru-RU" sz="2800" i="1" dirty="0" smtClean="0">
                <a:latin typeface="Times New Roman" pitchFamily="18" charset="0"/>
                <a:cs typeface="Times New Roman" pitchFamily="18" charset="0"/>
              </a:rPr>
              <a:t>которые зачисляются</a:t>
            </a:r>
          </a:p>
          <a:p>
            <a:pPr algn="ctr">
              <a:buNone/>
            </a:pPr>
            <a:r>
              <a:rPr lang="ru-RU" sz="2800" i="1" dirty="0" smtClean="0">
                <a:latin typeface="Times New Roman" pitchFamily="18" charset="0"/>
                <a:cs typeface="Times New Roman" pitchFamily="18" charset="0"/>
              </a:rPr>
              <a:t>учащиеся с</a:t>
            </a:r>
          </a:p>
          <a:p>
            <a:pPr algn="ctr">
              <a:buNone/>
            </a:pPr>
            <a:r>
              <a:rPr lang="ru-RU" sz="2800" i="1" dirty="0" smtClean="0">
                <a:latin typeface="Times New Roman" pitchFamily="18" charset="0"/>
                <a:cs typeface="Times New Roman" pitchFamily="18" charset="0"/>
              </a:rPr>
              <a:t>определенными</a:t>
            </a:r>
          </a:p>
          <a:p>
            <a:pPr algn="ctr">
              <a:buNone/>
            </a:pPr>
            <a:r>
              <a:rPr lang="ru-RU" sz="2800" i="1" dirty="0" smtClean="0">
                <a:latin typeface="Times New Roman" pitchFamily="18" charset="0"/>
                <a:cs typeface="Times New Roman" pitchFamily="18" charset="0"/>
              </a:rPr>
              <a:t>индивидуальными</a:t>
            </a:r>
          </a:p>
          <a:p>
            <a:pPr algn="ctr">
              <a:buNone/>
            </a:pPr>
            <a:r>
              <a:rPr lang="ru-RU" sz="2800" i="1" dirty="0" smtClean="0">
                <a:latin typeface="Times New Roman" pitchFamily="18" charset="0"/>
                <a:cs typeface="Times New Roman" pitchFamily="18" charset="0"/>
              </a:rPr>
              <a:t>особенностями</a:t>
            </a:r>
            <a:endParaRPr lang="ru-RU" sz="2800" i="1" dirty="0">
              <a:latin typeface="Times New Roman" pitchFamily="18" charset="0"/>
              <a:cs typeface="Times New Roman" pitchFamily="18" charset="0"/>
            </a:endParaRPr>
          </a:p>
        </p:txBody>
      </p:sp>
      <p:sp>
        <p:nvSpPr>
          <p:cNvPr id="8" name="Содержимое 7"/>
          <p:cNvSpPr>
            <a:spLocks noGrp="1"/>
          </p:cNvSpPr>
          <p:nvPr>
            <p:ph sz="quarter" idx="4"/>
          </p:nvPr>
        </p:nvSpPr>
        <p:spPr>
          <a:xfrm>
            <a:off x="4178808" y="1711840"/>
            <a:ext cx="3679340" cy="4860432"/>
          </a:xfrm>
          <a:solidFill>
            <a:schemeClr val="bg2"/>
          </a:solidFill>
          <a:ln>
            <a:solidFill>
              <a:srgbClr val="0070C0"/>
            </a:solidFill>
          </a:ln>
        </p:spPr>
        <p:txBody>
          <a:bodyPr>
            <a:normAutofit/>
          </a:bodyPr>
          <a:lstStyle/>
          <a:p>
            <a:pPr algn="ctr">
              <a:buNone/>
            </a:pPr>
            <a:r>
              <a:rPr lang="ru-RU" sz="2800" b="1" u="sng" dirty="0" smtClean="0">
                <a:solidFill>
                  <a:srgbClr val="C00000"/>
                </a:solidFill>
                <a:latin typeface="Times New Roman" pitchFamily="18" charset="0"/>
                <a:cs typeface="Times New Roman" pitchFamily="18" charset="0"/>
              </a:rPr>
              <a:t>Внутренняя дифференциация</a:t>
            </a:r>
          </a:p>
          <a:p>
            <a:pPr algn="ctr">
              <a:buNone/>
            </a:pPr>
            <a:r>
              <a:rPr lang="ru-RU" sz="2800" i="1" dirty="0" smtClean="0">
                <a:latin typeface="Times New Roman" pitchFamily="18" charset="0"/>
                <a:cs typeface="Times New Roman" pitchFamily="18" charset="0"/>
              </a:rPr>
              <a:t>Предполагает работу внутри класса группам учащихся отличающихся одними и теми же индивидуальными способностями</a:t>
            </a:r>
            <a:endParaRPr lang="ru-RU" sz="2800" i="1" dirty="0">
              <a:latin typeface="Times New Roman" pitchFamily="18" charset="0"/>
              <a:cs typeface="Times New Roman" pitchFamily="18" charset="0"/>
            </a:endParaRPr>
          </a:p>
        </p:txBody>
      </p:sp>
      <p:sp>
        <p:nvSpPr>
          <p:cNvPr id="5" name="Управляющая кнопка: далее 4">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назад 6">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357430"/>
            <a:ext cx="7715304" cy="4286279"/>
          </a:xfrm>
          <a:solidFill>
            <a:schemeClr val="accent2">
              <a:lumMod val="40000"/>
              <a:lumOff val="60000"/>
            </a:schemeClr>
          </a:solidFill>
          <a:ln w="38100">
            <a:solidFill>
              <a:srgbClr val="0070C0"/>
            </a:solidFill>
          </a:ln>
        </p:spPr>
        <p:txBody>
          <a:bodyPr>
            <a:normAutofit/>
          </a:bodyPr>
          <a:lstStyle/>
          <a:p>
            <a:pPr algn="l"/>
            <a:r>
              <a:rPr lang="ru-RU" sz="2800" b="0" cap="none" dirty="0" smtClean="0">
                <a:ln>
                  <a:noFill/>
                </a:ln>
                <a:solidFill>
                  <a:schemeClr val="tx1"/>
                </a:solidFill>
                <a:latin typeface="Times New Roman" pitchFamily="18" charset="0"/>
                <a:cs typeface="Times New Roman" pitchFamily="18" charset="0"/>
              </a:rPr>
              <a:t> </a:t>
            </a:r>
            <a:r>
              <a:rPr lang="ru-RU" sz="2800" cap="none" dirty="0" smtClean="0">
                <a:ln>
                  <a:noFill/>
                </a:ln>
                <a:solidFill>
                  <a:schemeClr val="tx1"/>
                </a:solidFill>
                <a:latin typeface="Times New Roman" pitchFamily="18" charset="0"/>
                <a:cs typeface="Times New Roman" pitchFamily="18" charset="0"/>
              </a:rPr>
              <a:t>1.</a:t>
            </a:r>
            <a:r>
              <a:rPr lang="ru-RU" sz="2800" b="0" cap="none" dirty="0" smtClean="0">
                <a:ln>
                  <a:noFill/>
                </a:ln>
                <a:solidFill>
                  <a:schemeClr val="tx1"/>
                </a:solidFill>
                <a:latin typeface="Times New Roman" pitchFamily="18" charset="0"/>
                <a:cs typeface="Times New Roman" pitchFamily="18" charset="0"/>
              </a:rPr>
              <a:t> Первое ознакомление с новым материалом проводится на основе проблемных методов обучения (частично – поисковый метод).</a:t>
            </a:r>
            <a:br>
              <a:rPr lang="ru-RU" sz="2800" b="0" cap="none" dirty="0" smtClean="0">
                <a:ln>
                  <a:noFill/>
                </a:ln>
                <a:solidFill>
                  <a:schemeClr val="tx1"/>
                </a:solidFill>
                <a:latin typeface="Times New Roman" pitchFamily="18" charset="0"/>
                <a:cs typeface="Times New Roman" pitchFamily="18" charset="0"/>
              </a:rPr>
            </a:br>
            <a:r>
              <a:rPr lang="ru-RU" sz="2800" b="0" cap="none" dirty="0" smtClean="0">
                <a:ln>
                  <a:noFill/>
                </a:ln>
                <a:solidFill>
                  <a:schemeClr val="tx1"/>
                </a:solidFill>
                <a:latin typeface="Times New Roman" pitchFamily="18" charset="0"/>
                <a:cs typeface="Times New Roman" pitchFamily="18" charset="0"/>
              </a:rPr>
              <a:t/>
            </a:r>
            <a:br>
              <a:rPr lang="ru-RU" sz="2800" b="0" cap="none" dirty="0" smtClean="0">
                <a:ln>
                  <a:noFill/>
                </a:ln>
                <a:solidFill>
                  <a:schemeClr val="tx1"/>
                </a:solidFill>
                <a:latin typeface="Times New Roman" pitchFamily="18" charset="0"/>
                <a:cs typeface="Times New Roman" pitchFamily="18" charset="0"/>
              </a:rPr>
            </a:br>
            <a:r>
              <a:rPr lang="ru-RU" sz="2800" b="0" cap="none" dirty="0" smtClean="0">
                <a:ln>
                  <a:noFill/>
                </a:ln>
                <a:solidFill>
                  <a:schemeClr val="tx1"/>
                </a:solidFill>
                <a:latin typeface="Times New Roman" pitchFamily="18" charset="0"/>
                <a:cs typeface="Times New Roman" pitchFamily="18" charset="0"/>
              </a:rPr>
              <a:t/>
            </a:r>
            <a:br>
              <a:rPr lang="ru-RU" sz="2800" b="0" cap="none" dirty="0" smtClean="0">
                <a:ln>
                  <a:noFill/>
                </a:ln>
                <a:solidFill>
                  <a:schemeClr val="tx1"/>
                </a:solidFill>
                <a:latin typeface="Times New Roman" pitchFamily="18" charset="0"/>
                <a:cs typeface="Times New Roman" pitchFamily="18" charset="0"/>
              </a:rPr>
            </a:br>
            <a:r>
              <a:rPr lang="ru-RU" sz="2800" b="0" cap="none" dirty="0" smtClean="0">
                <a:ln>
                  <a:noFill/>
                </a:ln>
                <a:solidFill>
                  <a:schemeClr val="tx1"/>
                </a:solidFill>
                <a:latin typeface="Times New Roman" pitchFamily="18" charset="0"/>
                <a:cs typeface="Times New Roman" pitchFamily="18" charset="0"/>
              </a:rPr>
              <a:t> </a:t>
            </a:r>
            <a:r>
              <a:rPr lang="ru-RU" sz="2800" cap="none" dirty="0" smtClean="0">
                <a:ln>
                  <a:noFill/>
                </a:ln>
                <a:solidFill>
                  <a:schemeClr val="tx1"/>
                </a:solidFill>
                <a:latin typeface="Times New Roman" pitchFamily="18" charset="0"/>
                <a:cs typeface="Times New Roman" pitchFamily="18" charset="0"/>
              </a:rPr>
              <a:t>2.</a:t>
            </a:r>
            <a:r>
              <a:rPr lang="ru-RU" sz="2800" b="0" cap="none" dirty="0" smtClean="0">
                <a:ln>
                  <a:noFill/>
                </a:ln>
                <a:solidFill>
                  <a:schemeClr val="tx1"/>
                </a:solidFill>
                <a:latin typeface="Times New Roman" pitchFamily="18" charset="0"/>
                <a:cs typeface="Times New Roman" pitchFamily="18" charset="0"/>
              </a:rPr>
              <a:t> Повторное объяснение для детей с низкой обучаемостью проводится объяснительно – иллюстративным методом.</a:t>
            </a:r>
            <a:endParaRPr lang="ru-RU" sz="2800" b="0" dirty="0">
              <a:latin typeface="Times New Roman" pitchFamily="18" charset="0"/>
              <a:cs typeface="Times New Roman" pitchFamily="18" charset="0"/>
            </a:endParaRPr>
          </a:p>
        </p:txBody>
      </p:sp>
      <p:sp>
        <p:nvSpPr>
          <p:cNvPr id="3" name="Текст 2"/>
          <p:cNvSpPr>
            <a:spLocks noGrp="1"/>
          </p:cNvSpPr>
          <p:nvPr>
            <p:ph type="body" idx="1"/>
          </p:nvPr>
        </p:nvSpPr>
        <p:spPr>
          <a:xfrm>
            <a:off x="214282" y="214290"/>
            <a:ext cx="7858180" cy="2000264"/>
          </a:xfrm>
          <a:solidFill>
            <a:srgbClr val="00FF00"/>
          </a:solidFill>
        </p:spPr>
        <p:txBody>
          <a:bodyPr>
            <a:normAutofit fontScale="92500"/>
          </a:bodyPr>
          <a:lstStyle/>
          <a:p>
            <a:pPr algn="ctr"/>
            <a:r>
              <a:rPr lang="ru-RU" sz="3900" b="1" dirty="0" smtClean="0">
                <a:ln>
                  <a:solidFill>
                    <a:schemeClr val="tx1"/>
                  </a:solidFill>
                </a:ln>
                <a:latin typeface="Times New Roman" pitchFamily="18" charset="0"/>
                <a:cs typeface="Times New Roman" pitchFamily="18" charset="0"/>
              </a:rPr>
              <a:t>Ознакомление с новым материалом на основе использования разных методов обучения</a:t>
            </a:r>
            <a:endParaRPr lang="ru-RU" b="1" dirty="0" smtClean="0">
              <a:ln>
                <a:solidFill>
                  <a:schemeClr val="tx1"/>
                </a:solidFill>
              </a:ln>
              <a:latin typeface="Times New Roman" pitchFamily="18" charset="0"/>
              <a:cs typeface="Times New Roman" pitchFamily="18" charset="0"/>
            </a:endParaRPr>
          </a:p>
          <a:p>
            <a:endParaRPr lang="ru-RU" dirty="0"/>
          </a:p>
        </p:txBody>
      </p:sp>
      <p:sp>
        <p:nvSpPr>
          <p:cNvPr id="4" name="Управляющая кнопка: далее 3">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214554"/>
            <a:ext cx="7715304" cy="3286148"/>
          </a:xfrm>
          <a:solidFill>
            <a:schemeClr val="accent2">
              <a:lumMod val="40000"/>
              <a:lumOff val="60000"/>
            </a:schemeClr>
          </a:solidFill>
          <a:ln w="38100">
            <a:solidFill>
              <a:srgbClr val="0070C0"/>
            </a:solidFill>
          </a:ln>
        </p:spPr>
        <p:txBody>
          <a:bodyPr>
            <a:normAutofit/>
          </a:bodyPr>
          <a:lstStyle/>
          <a:p>
            <a:pPr algn="ctr"/>
            <a:r>
              <a:rPr lang="ru-RU" sz="3200" b="0" cap="none" dirty="0" smtClean="0">
                <a:ln>
                  <a:noFill/>
                </a:ln>
                <a:solidFill>
                  <a:schemeClr val="tx1"/>
                </a:solidFill>
                <a:latin typeface="Times New Roman" pitchFamily="18" charset="0"/>
                <a:cs typeface="Times New Roman" pitchFamily="18" charset="0"/>
              </a:rPr>
              <a:t>Такой прием используют для ознакомления с новым материалом невысокого уровня сложности. Дети с высокой обучаемостью работают над новым материалом самостоятельно, а остальные знакомятся с ним под руководством учителя.</a:t>
            </a:r>
            <a:endParaRPr lang="ru-RU" sz="3200" b="0" dirty="0">
              <a:latin typeface="Times New Roman" pitchFamily="18" charset="0"/>
              <a:cs typeface="Times New Roman" pitchFamily="18" charset="0"/>
            </a:endParaRPr>
          </a:p>
        </p:txBody>
      </p:sp>
      <p:sp>
        <p:nvSpPr>
          <p:cNvPr id="3" name="Текст 2"/>
          <p:cNvSpPr>
            <a:spLocks noGrp="1"/>
          </p:cNvSpPr>
          <p:nvPr>
            <p:ph type="body" idx="1"/>
          </p:nvPr>
        </p:nvSpPr>
        <p:spPr>
          <a:xfrm>
            <a:off x="214282" y="214290"/>
            <a:ext cx="7858180" cy="1143008"/>
          </a:xfrm>
          <a:solidFill>
            <a:srgbClr val="00FF00"/>
          </a:solidFill>
        </p:spPr>
        <p:txBody>
          <a:bodyPr>
            <a:noAutofit/>
          </a:bodyPr>
          <a:lstStyle/>
          <a:p>
            <a:pPr algn="ctr"/>
            <a:r>
              <a:rPr lang="ru-RU" sz="3600" b="1" dirty="0" smtClean="0">
                <a:ln>
                  <a:solidFill>
                    <a:schemeClr val="tx1"/>
                  </a:solidFill>
                </a:ln>
                <a:latin typeface="Times New Roman" pitchFamily="18" charset="0"/>
                <a:cs typeface="Times New Roman" pitchFamily="18" charset="0"/>
              </a:rPr>
              <a:t>Работа по степени самостоятельности</a:t>
            </a:r>
            <a:endParaRPr lang="ru-RU" sz="3600" dirty="0"/>
          </a:p>
        </p:txBody>
      </p:sp>
      <p:sp>
        <p:nvSpPr>
          <p:cNvPr id="4" name="Управляющая кнопка: далее 3">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4282" y="214290"/>
            <a:ext cx="7858180" cy="1571636"/>
          </a:xfrm>
          <a:solidFill>
            <a:srgbClr val="00FF00"/>
          </a:solidFill>
        </p:spPr>
        <p:txBody>
          <a:bodyPr>
            <a:normAutofit fontScale="92500" lnSpcReduction="10000"/>
          </a:bodyPr>
          <a:lstStyle/>
          <a:p>
            <a:pPr algn="ctr"/>
            <a:endParaRPr lang="ru-RU" sz="3600" b="1" dirty="0" smtClean="0">
              <a:ln>
                <a:solidFill>
                  <a:schemeClr val="tx1"/>
                </a:solidFill>
              </a:ln>
              <a:latin typeface="Times New Roman" pitchFamily="18" charset="0"/>
              <a:cs typeface="Times New Roman" pitchFamily="18" charset="0"/>
            </a:endParaRPr>
          </a:p>
          <a:p>
            <a:pPr algn="ctr"/>
            <a:r>
              <a:rPr lang="ru-RU" sz="3600" b="1" dirty="0" smtClean="0">
                <a:ln>
                  <a:solidFill>
                    <a:schemeClr val="tx1"/>
                  </a:solidFill>
                </a:ln>
                <a:latin typeface="Times New Roman" pitchFamily="18" charset="0"/>
                <a:cs typeface="Times New Roman" pitchFamily="18" charset="0"/>
              </a:rPr>
              <a:t>Ознакомление с новым материалом на основе микрогрупповой работы</a:t>
            </a:r>
            <a:endParaRPr lang="ru-RU" sz="3600" dirty="0" smtClean="0">
              <a:latin typeface="Times New Roman" pitchFamily="18" charset="0"/>
              <a:cs typeface="Times New Roman" pitchFamily="18" charset="0"/>
            </a:endParaRPr>
          </a:p>
          <a:p>
            <a:endParaRPr lang="ru-RU" sz="2400" dirty="0"/>
          </a:p>
        </p:txBody>
      </p:sp>
      <p:pic>
        <p:nvPicPr>
          <p:cNvPr id="4" name="Рисунок 3" descr="355709682[1].jpg"/>
          <p:cNvPicPr>
            <a:picLocks noChangeAspect="1"/>
          </p:cNvPicPr>
          <p:nvPr/>
        </p:nvPicPr>
        <p:blipFill>
          <a:blip r:embed="rId2" cstate="print"/>
          <a:stretch>
            <a:fillRect/>
          </a:stretch>
        </p:blipFill>
        <p:spPr>
          <a:xfrm>
            <a:off x="285720" y="1928802"/>
            <a:ext cx="1357322" cy="2476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14282" y="4572008"/>
            <a:ext cx="1928826" cy="400110"/>
          </a:xfrm>
          <a:prstGeom prst="rect">
            <a:avLst/>
          </a:prstGeom>
          <a:noFill/>
        </p:spPr>
        <p:txBody>
          <a:bodyPr wrap="square" rtlCol="0">
            <a:spAutoFit/>
          </a:bodyPr>
          <a:lstStyle/>
          <a:p>
            <a:r>
              <a:rPr lang="ru-RU" sz="2000" dirty="0" smtClean="0">
                <a:latin typeface="Times New Roman" pitchFamily="18" charset="0"/>
                <a:cs typeface="Times New Roman" pitchFamily="18" charset="0"/>
              </a:rPr>
              <a:t>Д.Б. Эльконин</a:t>
            </a:r>
            <a:endParaRPr lang="ru-RU" sz="2000" dirty="0">
              <a:latin typeface="Times New Roman" pitchFamily="18" charset="0"/>
              <a:cs typeface="Times New Roman" pitchFamily="18" charset="0"/>
            </a:endParaRPr>
          </a:p>
        </p:txBody>
      </p:sp>
      <p:pic>
        <p:nvPicPr>
          <p:cNvPr id="6" name="Рисунок 5" descr="davidov7[1].jpg"/>
          <p:cNvPicPr>
            <a:picLocks noChangeAspect="1"/>
          </p:cNvPicPr>
          <p:nvPr/>
        </p:nvPicPr>
        <p:blipFill>
          <a:blip r:embed="rId3" cstate="print"/>
          <a:stretch>
            <a:fillRect/>
          </a:stretch>
        </p:blipFill>
        <p:spPr>
          <a:xfrm>
            <a:off x="5867395" y="2000240"/>
            <a:ext cx="2170391"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5929322" y="4000504"/>
            <a:ext cx="2143140" cy="400110"/>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В.В. Давыдов</a:t>
            </a:r>
            <a:endParaRPr lang="ru-RU" sz="2000" dirty="0">
              <a:latin typeface="Times New Roman" pitchFamily="18" charset="0"/>
              <a:cs typeface="Times New Roman" pitchFamily="18" charset="0"/>
            </a:endParaRPr>
          </a:p>
        </p:txBody>
      </p:sp>
      <p:sp>
        <p:nvSpPr>
          <p:cNvPr id="8" name="TextBox 7"/>
          <p:cNvSpPr txBox="1"/>
          <p:nvPr/>
        </p:nvSpPr>
        <p:spPr>
          <a:xfrm>
            <a:off x="1785918" y="2285992"/>
            <a:ext cx="3929090" cy="1938992"/>
          </a:xfrm>
          <a:prstGeom prst="rect">
            <a:avLst/>
          </a:prstGeom>
          <a:solidFill>
            <a:schemeClr val="accent2">
              <a:lumMod val="40000"/>
              <a:lumOff val="60000"/>
            </a:schemeClr>
          </a:solidFill>
          <a:ln w="38100">
            <a:solidFill>
              <a:srgbClr val="0070C0"/>
            </a:solidFill>
          </a:ln>
        </p:spPr>
        <p:txBody>
          <a:bodyPr wrap="square" rtlCol="0">
            <a:spAutoFit/>
          </a:bodyPr>
          <a:lstStyle/>
          <a:p>
            <a:pPr algn="ctr"/>
            <a:r>
              <a:rPr lang="ru-RU" sz="2400" dirty="0" smtClean="0">
                <a:latin typeface="Times New Roman" pitchFamily="18" charset="0"/>
                <a:cs typeface="Times New Roman" pitchFamily="18" charset="0"/>
              </a:rPr>
              <a:t>Этот прием широко применяется в системе развивающего обучения В.В. Давыдова – Д.Б. Эльконина.</a:t>
            </a:r>
            <a:endParaRPr lang="ru-RU" sz="2400" dirty="0">
              <a:latin typeface="Times New Roman" pitchFamily="18" charset="0"/>
              <a:cs typeface="Times New Roman" pitchFamily="18" charset="0"/>
            </a:endParaRPr>
          </a:p>
        </p:txBody>
      </p:sp>
      <p:sp>
        <p:nvSpPr>
          <p:cNvPr id="9" name="TextBox 8"/>
          <p:cNvSpPr txBox="1"/>
          <p:nvPr/>
        </p:nvSpPr>
        <p:spPr>
          <a:xfrm>
            <a:off x="285720" y="5000636"/>
            <a:ext cx="7786742" cy="1554272"/>
          </a:xfrm>
          <a:prstGeom prst="rect">
            <a:avLst/>
          </a:prstGeom>
          <a:solidFill>
            <a:schemeClr val="accent2">
              <a:lumMod val="40000"/>
              <a:lumOff val="60000"/>
            </a:schemeClr>
          </a:solidFill>
          <a:ln w="38100">
            <a:solidFill>
              <a:srgbClr val="0070C0"/>
            </a:solidFill>
          </a:ln>
        </p:spPr>
        <p:txBody>
          <a:bodyPr wrap="square" rtlCol="0">
            <a:spAutoFit/>
          </a:bodyPr>
          <a:lstStyle/>
          <a:p>
            <a:r>
              <a:rPr lang="ru-RU" sz="1900" dirty="0" smtClean="0">
                <a:latin typeface="Times New Roman" pitchFamily="18" charset="0"/>
                <a:cs typeface="Times New Roman" pitchFamily="18" charset="0"/>
              </a:rPr>
              <a:t>Для использования исследовательского метода, предполагающего открытие нового материала учениками без руководства учителя, обычно создаются группы. Одни дети – выдвигают гипотезы, другие – их проверяют, третьи – оформляют решения. После работы в микрогруппах следует этап коллективного обсуждения под руководством учителя.</a:t>
            </a:r>
            <a:endParaRPr lang="ru-RU" sz="1900" dirty="0">
              <a:latin typeface="Times New Roman" pitchFamily="18" charset="0"/>
              <a:cs typeface="Times New Roman" pitchFamily="18" charset="0"/>
            </a:endParaRPr>
          </a:p>
        </p:txBody>
      </p:sp>
      <p:sp>
        <p:nvSpPr>
          <p:cNvPr id="10" name="Управляющая кнопка: далее 9">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7715304" cy="1643074"/>
          </a:xfrm>
          <a:solidFill>
            <a:schemeClr val="accent4">
              <a:lumMod val="40000"/>
              <a:lumOff val="60000"/>
            </a:schemeClr>
          </a:solidFill>
        </p:spPr>
        <p:txBody>
          <a:bodyPr>
            <a:normAutofit fontScale="90000"/>
          </a:bodyPr>
          <a:lstStyle/>
          <a:p>
            <a:pPr algn="ctr"/>
            <a:r>
              <a:rPr lang="ru-RU" sz="6000" cap="none" dirty="0" smtClean="0">
                <a:ln>
                  <a:solidFill>
                    <a:schemeClr val="tx1"/>
                  </a:solidFill>
                </a:ln>
                <a:solidFill>
                  <a:schemeClr val="tx1"/>
                </a:solidFill>
                <a:latin typeface="Times New Roman" pitchFamily="18" charset="0"/>
                <a:cs typeface="Times New Roman" pitchFamily="18" charset="0"/>
              </a:rPr>
              <a:t/>
            </a:r>
            <a:br>
              <a:rPr lang="ru-RU" sz="6000" cap="none" dirty="0" smtClean="0">
                <a:ln>
                  <a:solidFill>
                    <a:schemeClr val="tx1"/>
                  </a:solidFill>
                </a:ln>
                <a:solidFill>
                  <a:schemeClr val="tx1"/>
                </a:solidFill>
                <a:latin typeface="Times New Roman" pitchFamily="18" charset="0"/>
                <a:cs typeface="Times New Roman" pitchFamily="18" charset="0"/>
              </a:rPr>
            </a:br>
            <a:r>
              <a:rPr lang="ru-RU" sz="6000" cap="none" dirty="0" smtClean="0">
                <a:ln>
                  <a:solidFill>
                    <a:schemeClr val="tx1"/>
                  </a:solidFill>
                </a:ln>
                <a:solidFill>
                  <a:schemeClr val="tx1"/>
                </a:solidFill>
                <a:latin typeface="Times New Roman" pitchFamily="18" charset="0"/>
                <a:cs typeface="Times New Roman" pitchFamily="18" charset="0"/>
              </a:rPr>
              <a:t/>
            </a:r>
            <a:br>
              <a:rPr lang="ru-RU" sz="6000" cap="none" dirty="0" smtClean="0">
                <a:ln>
                  <a:solidFill>
                    <a:schemeClr val="tx1"/>
                  </a:solidFill>
                </a:ln>
                <a:solidFill>
                  <a:schemeClr val="tx1"/>
                </a:solidFill>
                <a:latin typeface="Times New Roman" pitchFamily="18" charset="0"/>
                <a:cs typeface="Times New Roman" pitchFamily="18" charset="0"/>
              </a:rPr>
            </a:br>
            <a:r>
              <a:rPr lang="ru-RU" sz="6000" cap="none" dirty="0" smtClean="0">
                <a:ln>
                  <a:solidFill>
                    <a:schemeClr val="tx1"/>
                  </a:solidFill>
                </a:ln>
                <a:solidFill>
                  <a:schemeClr val="tx1"/>
                </a:solidFill>
                <a:latin typeface="Times New Roman" pitchFamily="18" charset="0"/>
                <a:cs typeface="Times New Roman" pitchFamily="18" charset="0"/>
              </a:rPr>
              <a:t/>
            </a:r>
            <a:br>
              <a:rPr lang="ru-RU" sz="6000" cap="none" dirty="0" smtClean="0">
                <a:ln>
                  <a:solidFill>
                    <a:schemeClr val="tx1"/>
                  </a:solidFill>
                </a:ln>
                <a:solidFill>
                  <a:schemeClr val="tx1"/>
                </a:solidFill>
                <a:latin typeface="Times New Roman" pitchFamily="18" charset="0"/>
                <a:cs typeface="Times New Roman" pitchFamily="18" charset="0"/>
              </a:rPr>
            </a:br>
            <a:r>
              <a:rPr lang="ru-RU" sz="6000" cap="none" dirty="0" smtClean="0">
                <a:ln>
                  <a:solidFill>
                    <a:schemeClr val="tx1"/>
                  </a:solidFill>
                </a:ln>
                <a:solidFill>
                  <a:schemeClr val="tx1"/>
                </a:solidFill>
                <a:latin typeface="Times New Roman" pitchFamily="18" charset="0"/>
                <a:cs typeface="Times New Roman" pitchFamily="18" charset="0"/>
              </a:rPr>
              <a:t/>
            </a:r>
            <a:br>
              <a:rPr lang="ru-RU" sz="6000" cap="none" dirty="0" smtClean="0">
                <a:ln>
                  <a:solidFill>
                    <a:schemeClr val="tx1"/>
                  </a:solidFill>
                </a:ln>
                <a:solidFill>
                  <a:schemeClr val="tx1"/>
                </a:solidFill>
                <a:latin typeface="Times New Roman" pitchFamily="18" charset="0"/>
                <a:cs typeface="Times New Roman" pitchFamily="18" charset="0"/>
              </a:rPr>
            </a:br>
            <a:r>
              <a:rPr lang="ru-RU" sz="6000" cap="none" dirty="0" smtClean="0">
                <a:ln>
                  <a:solidFill>
                    <a:schemeClr val="tx1"/>
                  </a:solidFill>
                </a:ln>
                <a:solidFill>
                  <a:schemeClr val="tx1"/>
                </a:solidFill>
                <a:latin typeface="Times New Roman" pitchFamily="18" charset="0"/>
                <a:cs typeface="Times New Roman" pitchFamily="18" charset="0"/>
              </a:rPr>
              <a:t/>
            </a:r>
            <a:br>
              <a:rPr lang="ru-RU" sz="6000" cap="none" dirty="0" smtClean="0">
                <a:ln>
                  <a:solidFill>
                    <a:schemeClr val="tx1"/>
                  </a:solidFill>
                </a:ln>
                <a:solidFill>
                  <a:schemeClr val="tx1"/>
                </a:solidFill>
                <a:latin typeface="Times New Roman" pitchFamily="18" charset="0"/>
                <a:cs typeface="Times New Roman" pitchFamily="18" charset="0"/>
              </a:rPr>
            </a:br>
            <a:r>
              <a:rPr lang="ru-RU" sz="6000" cap="none" dirty="0" smtClean="0">
                <a:ln>
                  <a:solidFill>
                    <a:schemeClr val="tx1"/>
                  </a:solidFill>
                </a:ln>
                <a:solidFill>
                  <a:schemeClr val="tx1"/>
                </a:solidFill>
                <a:latin typeface="Times New Roman" pitchFamily="18" charset="0"/>
                <a:cs typeface="Times New Roman" pitchFamily="18" charset="0"/>
              </a:rPr>
              <a:t>Средства обучения</a:t>
            </a:r>
            <a:r>
              <a:rPr lang="ru-RU" sz="4000" dirty="0" smtClean="0">
                <a:ln>
                  <a:solidFill>
                    <a:schemeClr val="tx1"/>
                  </a:solidFill>
                </a:ln>
                <a:latin typeface="Times New Roman" pitchFamily="18" charset="0"/>
                <a:cs typeface="Times New Roman" pitchFamily="18" charset="0"/>
              </a:rPr>
              <a:t/>
            </a:r>
            <a:br>
              <a:rPr lang="ru-RU" sz="4000" dirty="0" smtClean="0">
                <a:ln>
                  <a:solidFill>
                    <a:schemeClr val="tx1"/>
                  </a:solidFill>
                </a:ln>
                <a:latin typeface="Times New Roman" pitchFamily="18" charset="0"/>
                <a:cs typeface="Times New Roman" pitchFamily="18" charset="0"/>
              </a:rPr>
            </a:br>
            <a:endParaRPr lang="ru-RU" dirty="0"/>
          </a:p>
        </p:txBody>
      </p:sp>
      <p:pic>
        <p:nvPicPr>
          <p:cNvPr id="3" name="Рисунок 2" descr="talyzina_1[1].jpg"/>
          <p:cNvPicPr>
            <a:picLocks noChangeAspect="1"/>
          </p:cNvPicPr>
          <p:nvPr/>
        </p:nvPicPr>
        <p:blipFill>
          <a:blip r:embed="rId2" cstate="print"/>
          <a:stretch>
            <a:fillRect/>
          </a:stretch>
        </p:blipFill>
        <p:spPr>
          <a:xfrm>
            <a:off x="357158" y="2000240"/>
            <a:ext cx="1777374" cy="2755619"/>
          </a:xfrm>
          <a:prstGeom prst="roundRect">
            <a:avLst>
              <a:gd name="adj" fmla="val 35423"/>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galperin_petr[1].jpg"/>
          <p:cNvPicPr>
            <a:picLocks noChangeAspect="1"/>
          </p:cNvPicPr>
          <p:nvPr/>
        </p:nvPicPr>
        <p:blipFill>
          <a:blip r:embed="rId3" cstate="print"/>
          <a:stretch>
            <a:fillRect/>
          </a:stretch>
        </p:blipFill>
        <p:spPr>
          <a:xfrm>
            <a:off x="6000760" y="3643314"/>
            <a:ext cx="1928826" cy="2371507"/>
          </a:xfrm>
          <a:prstGeom prst="roundRect">
            <a:avLst>
              <a:gd name="adj" fmla="val 30247"/>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14282" y="4786322"/>
            <a:ext cx="2071702"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Н.Ф. Талызина</a:t>
            </a:r>
          </a:p>
          <a:p>
            <a:pPr algn="ctr"/>
            <a:r>
              <a:rPr lang="ru-RU" b="1" dirty="0" smtClean="0">
                <a:latin typeface="Times New Roman" pitchFamily="18" charset="0"/>
                <a:cs typeface="Times New Roman" pitchFamily="18" charset="0"/>
              </a:rPr>
              <a:t>1923</a:t>
            </a:r>
            <a:endParaRPr lang="ru-RU" b="1" dirty="0">
              <a:latin typeface="Times New Roman" pitchFamily="18" charset="0"/>
              <a:cs typeface="Times New Roman" pitchFamily="18" charset="0"/>
            </a:endParaRPr>
          </a:p>
        </p:txBody>
      </p:sp>
      <p:sp>
        <p:nvSpPr>
          <p:cNvPr id="6" name="TextBox 5"/>
          <p:cNvSpPr txBox="1"/>
          <p:nvPr/>
        </p:nvSpPr>
        <p:spPr>
          <a:xfrm>
            <a:off x="6000760" y="6072206"/>
            <a:ext cx="1928826"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П.Я. Гальперин</a:t>
            </a:r>
          </a:p>
          <a:p>
            <a:pPr algn="ctr"/>
            <a:r>
              <a:rPr lang="ru-RU" b="1" dirty="0" smtClean="0">
                <a:latin typeface="Times New Roman" pitchFamily="18" charset="0"/>
                <a:cs typeface="Times New Roman" pitchFamily="18" charset="0"/>
              </a:rPr>
              <a:t>1902 - 1988</a:t>
            </a:r>
            <a:endParaRPr lang="ru-RU" b="1" dirty="0">
              <a:latin typeface="Times New Roman" pitchFamily="18" charset="0"/>
              <a:cs typeface="Times New Roman" pitchFamily="18" charset="0"/>
            </a:endParaRPr>
          </a:p>
        </p:txBody>
      </p:sp>
      <p:sp>
        <p:nvSpPr>
          <p:cNvPr id="7" name="TextBox 6"/>
          <p:cNvSpPr txBox="1"/>
          <p:nvPr/>
        </p:nvSpPr>
        <p:spPr>
          <a:xfrm>
            <a:off x="2285984" y="2357430"/>
            <a:ext cx="5643602" cy="1200329"/>
          </a:xfrm>
          <a:prstGeom prst="rect">
            <a:avLst/>
          </a:prstGeom>
          <a:solidFill>
            <a:schemeClr val="bg2"/>
          </a:solidFill>
          <a:ln>
            <a:solidFill>
              <a:srgbClr val="C00000"/>
            </a:solidFill>
          </a:ln>
        </p:spPr>
        <p:txBody>
          <a:bodyPr wrap="square" rtlCol="0">
            <a:spAutoFit/>
          </a:bodyPr>
          <a:lstStyle/>
          <a:p>
            <a:pPr algn="ctr"/>
            <a:r>
              <a:rPr lang="ru-RU" sz="2400" b="1" dirty="0" smtClean="0">
                <a:latin typeface="Times New Roman" pitchFamily="18" charset="0"/>
                <a:cs typeface="Times New Roman" pitchFamily="18" charset="0"/>
              </a:rPr>
              <a:t>Дифференциация может быть построена с учетом используемых средств обучения.</a:t>
            </a:r>
            <a:endParaRPr lang="ru-RU" sz="2400" b="1" dirty="0">
              <a:latin typeface="Times New Roman" pitchFamily="18" charset="0"/>
              <a:cs typeface="Times New Roman" pitchFamily="18" charset="0"/>
            </a:endParaRPr>
          </a:p>
        </p:txBody>
      </p:sp>
      <p:sp>
        <p:nvSpPr>
          <p:cNvPr id="8" name="TextBox 7"/>
          <p:cNvSpPr txBox="1"/>
          <p:nvPr/>
        </p:nvSpPr>
        <p:spPr>
          <a:xfrm>
            <a:off x="2357422" y="3786190"/>
            <a:ext cx="3571900" cy="2831544"/>
          </a:xfrm>
          <a:prstGeom prst="rect">
            <a:avLst/>
          </a:prstGeom>
          <a:solidFill>
            <a:schemeClr val="bg2"/>
          </a:solidFill>
          <a:ln>
            <a:solidFill>
              <a:srgbClr val="C00000"/>
            </a:solidFill>
          </a:ln>
        </p:spPr>
        <p:txBody>
          <a:bodyPr wrap="square" rtlCol="0">
            <a:spAutoFit/>
          </a:bodyPr>
          <a:lstStyle/>
          <a:p>
            <a:r>
              <a:rPr lang="ru-RU" sz="2000" b="1" i="1" dirty="0" smtClean="0">
                <a:latin typeface="Times New Roman" pitchFamily="18" charset="0"/>
                <a:cs typeface="Times New Roman" pitchFamily="18" charset="0"/>
              </a:rPr>
              <a:t>В трудах Талызиной Н.Ф. и Гальперина П.Я выделены этапы формирования умственных действий:</a:t>
            </a:r>
          </a:p>
          <a:p>
            <a:pPr marL="342900" indent="-342900">
              <a:buFont typeface="+mj-lt"/>
              <a:buAutoNum type="arabicPeriod"/>
            </a:pPr>
            <a:r>
              <a:rPr lang="ru-RU" sz="2000" b="1" i="1" dirty="0" smtClean="0">
                <a:latin typeface="Times New Roman" pitchFamily="18" charset="0"/>
                <a:cs typeface="Times New Roman" pitchFamily="18" charset="0"/>
              </a:rPr>
              <a:t>Материальное действие</a:t>
            </a:r>
          </a:p>
          <a:p>
            <a:pPr marL="342900" indent="-342900">
              <a:buFont typeface="+mj-lt"/>
              <a:buAutoNum type="arabicPeriod"/>
            </a:pPr>
            <a:r>
              <a:rPr lang="ru-RU" sz="2000" b="1" i="1" dirty="0" smtClean="0">
                <a:latin typeface="Times New Roman" pitchFamily="18" charset="0"/>
                <a:cs typeface="Times New Roman" pitchFamily="18" charset="0"/>
              </a:rPr>
              <a:t>Перцептивное действие</a:t>
            </a:r>
          </a:p>
          <a:p>
            <a:pPr marL="342900" indent="-342900">
              <a:buFont typeface="+mj-lt"/>
              <a:buAutoNum type="arabicPeriod"/>
            </a:pPr>
            <a:r>
              <a:rPr lang="ru-RU" sz="2000" b="1" i="1" dirty="0" smtClean="0">
                <a:latin typeface="Times New Roman" pitchFamily="18" charset="0"/>
                <a:cs typeface="Times New Roman" pitchFamily="18" charset="0"/>
              </a:rPr>
              <a:t>Речевое действие</a:t>
            </a:r>
          </a:p>
          <a:p>
            <a:pPr marL="342900" indent="-342900">
              <a:buFont typeface="+mj-lt"/>
              <a:buAutoNum type="arabicPeriod"/>
            </a:pPr>
            <a:r>
              <a:rPr lang="ru-RU" sz="2000" b="1" i="1" dirty="0" smtClean="0">
                <a:latin typeface="Times New Roman" pitchFamily="18" charset="0"/>
                <a:cs typeface="Times New Roman" pitchFamily="18" charset="0"/>
              </a:rPr>
              <a:t>Умственное действие</a:t>
            </a:r>
          </a:p>
          <a:p>
            <a:endParaRPr lang="ru-RU" dirty="0"/>
          </a:p>
        </p:txBody>
      </p:sp>
      <p:sp>
        <p:nvSpPr>
          <p:cNvPr id="9" name="Управляющая кнопка: далее 8">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ver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280" y="214290"/>
          <a:ext cx="7858184" cy="6499860"/>
        </p:xfrm>
        <a:graphic>
          <a:graphicData uri="http://schemas.openxmlformats.org/drawingml/2006/table">
            <a:tbl>
              <a:tblPr firstRow="1" bandRow="1">
                <a:tableStyleId>{22838BEF-8BB2-4498-84A7-C5851F593DF1}</a:tableStyleId>
              </a:tblPr>
              <a:tblGrid>
                <a:gridCol w="1964546"/>
                <a:gridCol w="1964546"/>
                <a:gridCol w="1964546"/>
                <a:gridCol w="1964546"/>
              </a:tblGrid>
              <a:tr h="1143008">
                <a:tc>
                  <a:txBody>
                    <a:bodyPr/>
                    <a:lstStyle/>
                    <a:p>
                      <a:pPr algn="ctr"/>
                      <a:endParaRPr lang="ru-RU" sz="2000" b="1" dirty="0" smtClean="0">
                        <a:ln>
                          <a:solidFill>
                            <a:schemeClr val="tx1"/>
                          </a:solidFill>
                        </a:ln>
                        <a:latin typeface="Times New Roman" pitchFamily="18" charset="0"/>
                        <a:cs typeface="Times New Roman" pitchFamily="18" charset="0"/>
                      </a:endParaRPr>
                    </a:p>
                    <a:p>
                      <a:pPr algn="ctr"/>
                      <a:r>
                        <a:rPr lang="ru-RU" sz="2000" b="1" dirty="0" smtClean="0">
                          <a:ln>
                            <a:solidFill>
                              <a:schemeClr val="tx1"/>
                            </a:solidFill>
                          </a:ln>
                          <a:latin typeface="Times New Roman" pitchFamily="18" charset="0"/>
                          <a:cs typeface="Times New Roman" pitchFamily="18" charset="0"/>
                        </a:rPr>
                        <a:t>Материальное или материализованное  действие</a:t>
                      </a:r>
                      <a:endParaRPr lang="ru-RU" sz="2000" b="1" dirty="0">
                        <a:ln>
                          <a:solidFill>
                            <a:schemeClr val="tx1"/>
                          </a:solidFill>
                        </a:ln>
                        <a:latin typeface="Times New Roman" pitchFamily="18" charset="0"/>
                        <a:cs typeface="Times New Roman"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99FFCC"/>
                    </a:solidFill>
                  </a:tcPr>
                </a:tc>
                <a:tc>
                  <a:txBody>
                    <a:bodyPr/>
                    <a:lstStyle/>
                    <a:p>
                      <a:pPr algn="ctr"/>
                      <a:endParaRPr lang="ru-RU" sz="2000" b="1" dirty="0" smtClean="0">
                        <a:ln w="3175">
                          <a:solidFill>
                            <a:schemeClr val="tx1"/>
                          </a:solidFill>
                        </a:ln>
                        <a:latin typeface="Times New Roman" pitchFamily="18" charset="0"/>
                        <a:cs typeface="Times New Roman" pitchFamily="18" charset="0"/>
                      </a:endParaRPr>
                    </a:p>
                    <a:p>
                      <a:pPr algn="ctr"/>
                      <a:r>
                        <a:rPr lang="ru-RU" sz="2000" b="1" dirty="0" smtClean="0">
                          <a:ln w="3175">
                            <a:solidFill>
                              <a:schemeClr val="tx1"/>
                            </a:solidFill>
                          </a:ln>
                          <a:latin typeface="Times New Roman" pitchFamily="18" charset="0"/>
                          <a:cs typeface="Times New Roman" pitchFamily="18" charset="0"/>
                        </a:rPr>
                        <a:t>Перцептивное действие</a:t>
                      </a:r>
                      <a:endParaRPr lang="ru-RU" sz="2000" b="1" dirty="0">
                        <a:ln w="3175">
                          <a:solidFill>
                            <a:schemeClr val="tx1"/>
                          </a:solidFill>
                        </a:ln>
                        <a:latin typeface="Times New Roman" pitchFamily="18" charset="0"/>
                        <a:cs typeface="Times New Roman"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99FFCC"/>
                    </a:solidFill>
                  </a:tcPr>
                </a:tc>
                <a:tc>
                  <a:txBody>
                    <a:bodyPr/>
                    <a:lstStyle/>
                    <a:p>
                      <a:pPr algn="ctr"/>
                      <a:endParaRPr lang="ru-RU" sz="2000" b="1" dirty="0" smtClean="0">
                        <a:ln>
                          <a:solidFill>
                            <a:schemeClr val="tx1"/>
                          </a:solidFill>
                        </a:ln>
                        <a:latin typeface="Times New Roman" pitchFamily="18" charset="0"/>
                        <a:cs typeface="Times New Roman" pitchFamily="18" charset="0"/>
                      </a:endParaRPr>
                    </a:p>
                    <a:p>
                      <a:pPr algn="ctr"/>
                      <a:r>
                        <a:rPr lang="ru-RU" sz="2000" b="1" dirty="0" smtClean="0">
                          <a:ln>
                            <a:solidFill>
                              <a:schemeClr val="tx1"/>
                            </a:solidFill>
                          </a:ln>
                          <a:latin typeface="Times New Roman" pitchFamily="18" charset="0"/>
                          <a:cs typeface="Times New Roman" pitchFamily="18" charset="0"/>
                        </a:rPr>
                        <a:t>Речевое действие</a:t>
                      </a:r>
                      <a:endParaRPr lang="ru-RU" sz="2000" b="1" dirty="0">
                        <a:ln>
                          <a:solidFill>
                            <a:schemeClr val="tx1"/>
                          </a:solidFill>
                        </a:ln>
                        <a:latin typeface="Times New Roman" pitchFamily="18" charset="0"/>
                        <a:cs typeface="Times New Roman"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99FFCC"/>
                    </a:solidFill>
                  </a:tcPr>
                </a:tc>
                <a:tc>
                  <a:txBody>
                    <a:bodyPr/>
                    <a:lstStyle/>
                    <a:p>
                      <a:pPr algn="ctr"/>
                      <a:endParaRPr lang="ru-RU" sz="2000" b="1" dirty="0" smtClean="0">
                        <a:ln>
                          <a:solidFill>
                            <a:schemeClr val="tx1"/>
                          </a:solidFill>
                        </a:ln>
                        <a:latin typeface="Times New Roman" pitchFamily="18" charset="0"/>
                        <a:cs typeface="Times New Roman" pitchFamily="18" charset="0"/>
                      </a:endParaRPr>
                    </a:p>
                    <a:p>
                      <a:pPr algn="ctr"/>
                      <a:r>
                        <a:rPr lang="ru-RU" sz="2000" b="1" dirty="0" smtClean="0">
                          <a:ln>
                            <a:solidFill>
                              <a:schemeClr val="tx1"/>
                            </a:solidFill>
                          </a:ln>
                          <a:latin typeface="Times New Roman" pitchFamily="18" charset="0"/>
                          <a:cs typeface="Times New Roman" pitchFamily="18" charset="0"/>
                        </a:rPr>
                        <a:t>Умственное действие</a:t>
                      </a:r>
                      <a:endParaRPr lang="ru-RU" sz="2000" b="1" dirty="0">
                        <a:ln>
                          <a:solidFill>
                            <a:schemeClr val="tx1"/>
                          </a:solidFill>
                        </a:ln>
                        <a:latin typeface="Times New Roman" pitchFamily="18" charset="0"/>
                        <a:cs typeface="Times New Roman"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99FFCC"/>
                    </a:solidFill>
                  </a:tcPr>
                </a:tc>
              </a:tr>
              <a:tr h="3187921">
                <a:tc>
                  <a:txBody>
                    <a:bodyPr/>
                    <a:lstStyle/>
                    <a:p>
                      <a:pPr>
                        <a:buFont typeface="Wingdings" pitchFamily="2" charset="2"/>
                        <a:buChar char="v"/>
                      </a:pPr>
                      <a:r>
                        <a:rPr lang="ru-RU" sz="1850" u="sng" dirty="0" smtClean="0">
                          <a:latin typeface="Times New Roman" pitchFamily="18" charset="0"/>
                          <a:cs typeface="Times New Roman" pitchFamily="18" charset="0"/>
                        </a:rPr>
                        <a:t>Действие выполняется руками. </a:t>
                      </a:r>
                    </a:p>
                    <a:p>
                      <a:endParaRPr lang="ru-RU" sz="1850" dirty="0" smtClean="0">
                        <a:latin typeface="Times New Roman" pitchFamily="18" charset="0"/>
                        <a:cs typeface="Times New Roman" pitchFamily="18" charset="0"/>
                      </a:endParaRPr>
                    </a:p>
                    <a:p>
                      <a:pPr>
                        <a:buFont typeface="Wingdings" pitchFamily="2" charset="2"/>
                        <a:buChar char="Ø"/>
                      </a:pPr>
                      <a:r>
                        <a:rPr lang="ru-RU" sz="1850" i="1" dirty="0" smtClean="0">
                          <a:latin typeface="Times New Roman" pitchFamily="18" charset="0"/>
                          <a:cs typeface="Times New Roman" pitchFamily="18" charset="0"/>
                        </a:rPr>
                        <a:t>Это реальное</a:t>
                      </a:r>
                      <a:r>
                        <a:rPr lang="ru-RU" sz="1850" i="1" baseline="0" dirty="0" smtClean="0">
                          <a:latin typeface="Times New Roman" pitchFamily="18" charset="0"/>
                          <a:cs typeface="Times New Roman" pitchFamily="18" charset="0"/>
                        </a:rPr>
                        <a:t> преобразование объекта с целью изучения ее свойств.</a:t>
                      </a:r>
                      <a:endParaRPr lang="ru-RU" sz="1850" i="1" dirty="0">
                        <a:latin typeface="Times New Roman" pitchFamily="18" charset="0"/>
                        <a:cs typeface="Times New Roman"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buFont typeface="Wingdings" pitchFamily="2" charset="2"/>
                        <a:buChar char="v"/>
                      </a:pPr>
                      <a:r>
                        <a:rPr lang="ru-RU" sz="1850" u="sng" dirty="0" smtClean="0">
                          <a:latin typeface="Times New Roman" pitchFamily="18" charset="0"/>
                          <a:cs typeface="Times New Roman" pitchFamily="18" charset="0"/>
                        </a:rPr>
                        <a:t>Действие выполняется </a:t>
                      </a:r>
                      <a:r>
                        <a:rPr lang="ru-RU" sz="1850" u="sng" dirty="0" smtClean="0">
                          <a:latin typeface="Times New Roman" pitchFamily="18" charset="0"/>
                          <a:cs typeface="Times New Roman" pitchFamily="18" charset="0"/>
                        </a:rPr>
                        <a:t>с опорой на зрительное восприятие.</a:t>
                      </a:r>
                      <a:endParaRPr lang="ru-RU" sz="1850" dirty="0" smtClean="0">
                        <a:latin typeface="Times New Roman" pitchFamily="18" charset="0"/>
                        <a:cs typeface="Times New Roman" pitchFamily="18" charset="0"/>
                      </a:endParaRPr>
                    </a:p>
                    <a:p>
                      <a:pPr>
                        <a:buFont typeface="Wingdings" pitchFamily="2" charset="2"/>
                        <a:buChar char="Ø"/>
                      </a:pPr>
                      <a:r>
                        <a:rPr lang="ru-RU" sz="1850" i="1" dirty="0" smtClean="0">
                          <a:latin typeface="Times New Roman" pitchFamily="18" charset="0"/>
                          <a:cs typeface="Times New Roman" pitchFamily="18" charset="0"/>
                        </a:rPr>
                        <a:t>Преобразование реальных или знаково – символических объектов осуществляется в плане восприятия, без использования физических действий.</a:t>
                      </a:r>
                      <a:endParaRPr lang="ru-RU" sz="1850" i="1" dirty="0">
                        <a:latin typeface="Times New Roman" pitchFamily="18" charset="0"/>
                        <a:cs typeface="Times New Roman"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buFont typeface="Wingdings" pitchFamily="2" charset="2"/>
                        <a:buChar char="v"/>
                      </a:pPr>
                      <a:r>
                        <a:rPr lang="ru-RU" sz="1850" u="sng" dirty="0" smtClean="0">
                          <a:latin typeface="Times New Roman" pitchFamily="18" charset="0"/>
                          <a:cs typeface="Times New Roman" pitchFamily="18" charset="0"/>
                        </a:rPr>
                        <a:t>Действие выполняется речью (Внешней и внутренней</a:t>
                      </a:r>
                      <a:r>
                        <a:rPr lang="ru-RU" sz="1850" u="sng" dirty="0" smtClean="0">
                          <a:latin typeface="Times New Roman" pitchFamily="18" charset="0"/>
                          <a:cs typeface="Times New Roman" pitchFamily="18" charset="0"/>
                        </a:rPr>
                        <a:t>).</a:t>
                      </a:r>
                      <a:endParaRPr lang="ru-RU" sz="1850" dirty="0" smtClean="0">
                        <a:latin typeface="Times New Roman" pitchFamily="18" charset="0"/>
                        <a:cs typeface="Times New Roman" pitchFamily="18" charset="0"/>
                      </a:endParaRPr>
                    </a:p>
                    <a:p>
                      <a:pPr>
                        <a:buFont typeface="Wingdings" pitchFamily="2" charset="2"/>
                        <a:buChar char="Ø"/>
                      </a:pPr>
                      <a:r>
                        <a:rPr lang="ru-RU" sz="1850" i="1" dirty="0" smtClean="0">
                          <a:latin typeface="Times New Roman" pitchFamily="18" charset="0"/>
                          <a:cs typeface="Times New Roman" pitchFamily="18" charset="0"/>
                        </a:rPr>
                        <a:t>При использовании громкой речи</a:t>
                      </a:r>
                      <a:r>
                        <a:rPr lang="ru-RU" sz="1850" i="1" baseline="0" dirty="0" smtClean="0">
                          <a:latin typeface="Times New Roman" pitchFamily="18" charset="0"/>
                          <a:cs typeface="Times New Roman" pitchFamily="18" charset="0"/>
                        </a:rPr>
                        <a:t> ученик проговаривает все выполняемые операции. Внешняя речь про себя предполагает беззвучное проговаривание действий.</a:t>
                      </a:r>
                      <a:endParaRPr lang="ru-RU" sz="1850" i="1" dirty="0">
                        <a:latin typeface="Times New Roman" pitchFamily="18" charset="0"/>
                        <a:cs typeface="Times New Roman"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buFont typeface="Wingdings" pitchFamily="2" charset="2"/>
                        <a:buChar char="v"/>
                      </a:pPr>
                      <a:r>
                        <a:rPr lang="ru-RU" sz="1850" u="sng" dirty="0" smtClean="0">
                          <a:latin typeface="Times New Roman" pitchFamily="18" charset="0"/>
                          <a:cs typeface="Times New Roman" pitchFamily="18" charset="0"/>
                        </a:rPr>
                        <a:t>Действие выполняется без опоры на какие – либо внешние средства.</a:t>
                      </a:r>
                    </a:p>
                    <a:p>
                      <a:pPr>
                        <a:buFont typeface="Wingdings" pitchFamily="2" charset="2"/>
                        <a:buChar char="v"/>
                      </a:pPr>
                      <a:endParaRPr lang="ru-RU" sz="1850" dirty="0" smtClean="0">
                        <a:latin typeface="Times New Roman" pitchFamily="18" charset="0"/>
                        <a:cs typeface="Times New Roman" pitchFamily="18" charset="0"/>
                      </a:endParaRPr>
                    </a:p>
                    <a:p>
                      <a:pPr>
                        <a:buFont typeface="Wingdings" pitchFamily="2" charset="2"/>
                        <a:buChar char="Ø"/>
                      </a:pPr>
                      <a:r>
                        <a:rPr lang="ru-RU" sz="1850" i="1" dirty="0" smtClean="0">
                          <a:latin typeface="Times New Roman" pitchFamily="18" charset="0"/>
                          <a:cs typeface="Times New Roman" pitchFamily="18" charset="0"/>
                        </a:rPr>
                        <a:t>Ребенок выполняет действие в уме.</a:t>
                      </a:r>
                      <a:endParaRPr lang="ru-RU" sz="1850" i="1" dirty="0">
                        <a:latin typeface="Times New Roman" pitchFamily="18" charset="0"/>
                        <a:cs typeface="Times New Roman"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3" name="Управляющая кнопка: далее 2">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142985"/>
            <a:ext cx="7643866" cy="857255"/>
          </a:xfrm>
          <a:solidFill>
            <a:srgbClr val="92D050"/>
          </a:solidFill>
        </p:spPr>
        <p:txBody>
          <a:bodyPr>
            <a:normAutofit/>
          </a:bodyPr>
          <a:lstStyle/>
          <a:p>
            <a:pPr algn="ctr"/>
            <a:r>
              <a:rPr lang="ru-RU" sz="2400" cap="none" dirty="0" smtClean="0">
                <a:ln>
                  <a:solidFill>
                    <a:schemeClr val="tx1"/>
                  </a:solidFill>
                </a:ln>
                <a:solidFill>
                  <a:schemeClr val="tx1"/>
                </a:solidFill>
                <a:latin typeface="Times New Roman" pitchFamily="18" charset="0"/>
                <a:cs typeface="Times New Roman" pitchFamily="18" charset="0"/>
              </a:rPr>
              <a:t>Организация учителем внутриклассной дифференциации включает несколько этапов:</a:t>
            </a:r>
            <a:endParaRPr lang="ru-RU" sz="2400" dirty="0">
              <a:ln>
                <a:solidFill>
                  <a:schemeClr val="tx1"/>
                </a:solidFill>
              </a:ln>
              <a:latin typeface="Times New Roman" pitchFamily="18" charset="0"/>
              <a:cs typeface="Times New Roman" pitchFamily="18" charset="0"/>
            </a:endParaRPr>
          </a:p>
        </p:txBody>
      </p:sp>
      <p:sp>
        <p:nvSpPr>
          <p:cNvPr id="3" name="Текст 2"/>
          <p:cNvSpPr>
            <a:spLocks noGrp="1"/>
          </p:cNvSpPr>
          <p:nvPr>
            <p:ph type="body" idx="1"/>
          </p:nvPr>
        </p:nvSpPr>
        <p:spPr>
          <a:xfrm>
            <a:off x="214282" y="285728"/>
            <a:ext cx="7786742" cy="743507"/>
          </a:xfrm>
          <a:solidFill>
            <a:schemeClr val="accent4">
              <a:lumMod val="40000"/>
              <a:lumOff val="60000"/>
            </a:schemeClr>
          </a:solidFill>
        </p:spPr>
        <p:txBody>
          <a:bodyPr>
            <a:normAutofit/>
          </a:bodyPr>
          <a:lstStyle/>
          <a:p>
            <a:pPr algn="ctr"/>
            <a:r>
              <a:rPr lang="ru-RU" sz="4000" b="1" dirty="0" smtClean="0">
                <a:ln>
                  <a:solidFill>
                    <a:schemeClr val="tx1"/>
                  </a:solidFill>
                </a:ln>
                <a:latin typeface="Times New Roman" pitchFamily="18" charset="0"/>
                <a:cs typeface="Times New Roman" pitchFamily="18" charset="0"/>
              </a:rPr>
              <a:t>Технология дифференциации</a:t>
            </a:r>
            <a:endParaRPr lang="ru-RU" sz="4000" b="1" dirty="0">
              <a:ln>
                <a:solidFill>
                  <a:schemeClr val="tx1"/>
                </a:solidFill>
              </a:ln>
            </a:endParaRPr>
          </a:p>
        </p:txBody>
      </p:sp>
      <p:graphicFrame>
        <p:nvGraphicFramePr>
          <p:cNvPr id="9" name="Схема 8"/>
          <p:cNvGraphicFramePr/>
          <p:nvPr/>
        </p:nvGraphicFramePr>
        <p:xfrm>
          <a:off x="357158" y="2214554"/>
          <a:ext cx="75724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Управляющая кнопка: далее 4">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назад 5">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Управляющая кнопка: назад 10">
            <a:hlinkClick r:id="" action="ppaction://hlinkshowjump?jump=previousslide" highlightClick="1"/>
          </p:cNvPr>
          <p:cNvSpPr/>
          <p:nvPr/>
        </p:nvSpPr>
        <p:spPr>
          <a:xfrm>
            <a:off x="8572496"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descr="http://stat16.privet.ru/lr/0d233ed933991d63010d548fbd14e89c">
            <a:hlinkClick r:id="rId2"/>
          </p:cNvPr>
          <p:cNvPicPr>
            <a:picLocks noChangeAspect="1" noChangeArrowheads="1" noCrop="1"/>
          </p:cNvPicPr>
          <p:nvPr/>
        </p:nvPicPr>
        <p:blipFill>
          <a:blip r:embed="rId3" cstate="print"/>
          <a:srcRect/>
          <a:stretch>
            <a:fillRect/>
          </a:stretch>
        </p:blipFill>
        <p:spPr bwMode="auto">
          <a:xfrm>
            <a:off x="285720" y="4000504"/>
            <a:ext cx="2643206" cy="2770080"/>
          </a:xfrm>
          <a:prstGeom prst="rect">
            <a:avLst/>
          </a:prstGeom>
          <a:noFill/>
        </p:spPr>
      </p:pic>
      <p:pic>
        <p:nvPicPr>
          <p:cNvPr id="12" name="Picture 4" descr="http://stat16.privet.ru/lr/0d233ed933991d63010d548fbd14e89c">
            <a:hlinkClick r:id="rId2"/>
          </p:cNvPr>
          <p:cNvPicPr>
            <a:picLocks noChangeAspect="1" noChangeArrowheads="1" noCrop="1"/>
          </p:cNvPicPr>
          <p:nvPr/>
        </p:nvPicPr>
        <p:blipFill>
          <a:blip r:embed="rId3" cstate="print"/>
          <a:srcRect/>
          <a:stretch>
            <a:fillRect/>
          </a:stretch>
        </p:blipFill>
        <p:spPr bwMode="auto">
          <a:xfrm>
            <a:off x="6500826" y="4071942"/>
            <a:ext cx="2453954" cy="2571744"/>
          </a:xfrm>
          <a:prstGeom prst="rect">
            <a:avLst/>
          </a:prstGeom>
          <a:noFill/>
        </p:spPr>
      </p:pic>
      <p:pic>
        <p:nvPicPr>
          <p:cNvPr id="13" name="Picture 4" descr="http://stat16.privet.ru/lr/0d233ed933991d63010d548fbd14e89c">
            <a:hlinkClick r:id="rId2"/>
          </p:cNvPr>
          <p:cNvPicPr>
            <a:picLocks noChangeAspect="1" noChangeArrowheads="1" noCrop="1"/>
          </p:cNvPicPr>
          <p:nvPr/>
        </p:nvPicPr>
        <p:blipFill>
          <a:blip r:embed="rId3" cstate="print"/>
          <a:srcRect/>
          <a:stretch>
            <a:fillRect/>
          </a:stretch>
        </p:blipFill>
        <p:spPr bwMode="auto">
          <a:xfrm>
            <a:off x="428596" y="0"/>
            <a:ext cx="2453954" cy="2571744"/>
          </a:xfrm>
          <a:prstGeom prst="rect">
            <a:avLst/>
          </a:prstGeom>
          <a:noFill/>
        </p:spPr>
      </p:pic>
      <p:pic>
        <p:nvPicPr>
          <p:cNvPr id="14" name="Picture 4" descr="http://stat16.privet.ru/lr/0d233ed933991d63010d548fbd14e89c">
            <a:hlinkClick r:id="rId2"/>
          </p:cNvPr>
          <p:cNvPicPr>
            <a:picLocks noChangeAspect="1" noChangeArrowheads="1" noCrop="1"/>
          </p:cNvPicPr>
          <p:nvPr/>
        </p:nvPicPr>
        <p:blipFill>
          <a:blip r:embed="rId3" cstate="print"/>
          <a:srcRect/>
          <a:stretch>
            <a:fillRect/>
          </a:stretch>
        </p:blipFill>
        <p:spPr bwMode="auto">
          <a:xfrm>
            <a:off x="6357950" y="0"/>
            <a:ext cx="2453954" cy="2571744"/>
          </a:xfrm>
          <a:prstGeom prst="rect">
            <a:avLst/>
          </a:prstGeom>
          <a:noFill/>
        </p:spPr>
      </p:pic>
      <p:pic>
        <p:nvPicPr>
          <p:cNvPr id="1032" name="Picture 8" descr="http://mdou5.edu.yar.ru/images/spasibo_w550_h120.gif">
            <a:hlinkClick r:id="rId4"/>
          </p:cNvPr>
          <p:cNvPicPr>
            <a:picLocks noChangeAspect="1" noChangeArrowheads="1" noCrop="1"/>
          </p:cNvPicPr>
          <p:nvPr/>
        </p:nvPicPr>
        <p:blipFill>
          <a:blip r:embed="rId5" cstate="print"/>
          <a:srcRect/>
          <a:stretch>
            <a:fillRect/>
          </a:stretch>
        </p:blipFill>
        <p:spPr bwMode="auto">
          <a:xfrm>
            <a:off x="1142976" y="2714620"/>
            <a:ext cx="6875869" cy="1500191"/>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20040"/>
            <a:ext cx="7929618" cy="1143000"/>
          </a:xfrm>
          <a:solidFill>
            <a:schemeClr val="accent4">
              <a:lumMod val="60000"/>
              <a:lumOff val="40000"/>
            </a:schemeClr>
          </a:solidFill>
          <a:ln>
            <a:solidFill>
              <a:srgbClr val="0070C0"/>
            </a:solidFill>
          </a:ln>
        </p:spPr>
        <p:txBody>
          <a:bodyPr>
            <a:normAutofit fontScale="90000"/>
          </a:bodyPr>
          <a:lstStyle/>
          <a:p>
            <a:pPr algn="ctr"/>
            <a:r>
              <a:rPr lang="ru-RU" dirty="0" smtClean="0">
                <a:ln w="500">
                  <a:solidFill>
                    <a:schemeClr val="tx1"/>
                  </a:solidFill>
                </a:ln>
                <a:solidFill>
                  <a:srgbClr val="0070C0"/>
                </a:solidFill>
                <a:latin typeface="Times New Roman" pitchFamily="18" charset="0"/>
                <a:cs typeface="Times New Roman" pitchFamily="18" charset="0"/>
              </a:rPr>
              <a:t>Внешняя </a:t>
            </a:r>
            <a:br>
              <a:rPr lang="ru-RU" dirty="0" smtClean="0">
                <a:ln w="500">
                  <a:solidFill>
                    <a:schemeClr val="tx1"/>
                  </a:solidFill>
                </a:ln>
                <a:solidFill>
                  <a:srgbClr val="0070C0"/>
                </a:solidFill>
                <a:latin typeface="Times New Roman" pitchFamily="18" charset="0"/>
                <a:cs typeface="Times New Roman" pitchFamily="18" charset="0"/>
              </a:rPr>
            </a:br>
            <a:r>
              <a:rPr lang="ru-RU" dirty="0" smtClean="0">
                <a:ln w="500">
                  <a:solidFill>
                    <a:schemeClr val="tx1"/>
                  </a:solidFill>
                </a:ln>
                <a:solidFill>
                  <a:srgbClr val="0070C0"/>
                </a:solidFill>
                <a:latin typeface="Times New Roman" pitchFamily="18" charset="0"/>
                <a:cs typeface="Times New Roman" pitchFamily="18" charset="0"/>
              </a:rPr>
              <a:t>дифференциация</a:t>
            </a:r>
            <a:endParaRPr lang="ru-RU" dirty="0">
              <a:ln w="500">
                <a:solidFill>
                  <a:schemeClr val="tx1"/>
                </a:solidFill>
              </a:ln>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428736"/>
            <a:ext cx="7858180" cy="5214974"/>
          </a:xfrm>
        </p:spPr>
        <p:txBody>
          <a:bodyPr>
            <a:normAutofit/>
          </a:bodyPr>
          <a:lstStyle/>
          <a:p>
            <a:pPr algn="ctr">
              <a:buNone/>
            </a:pPr>
            <a:r>
              <a:rPr lang="ru-RU" sz="2400" u="sng" dirty="0" smtClean="0">
                <a:latin typeface="Times New Roman" pitchFamily="18" charset="0"/>
                <a:cs typeface="Times New Roman" pitchFamily="18" charset="0"/>
              </a:rPr>
              <a:t>Школьники делятся на группы по различным признакам:</a:t>
            </a:r>
          </a:p>
          <a:p>
            <a:pPr>
              <a:buNone/>
            </a:pPr>
            <a:endParaRPr lang="ru-RU" sz="2400" dirty="0" smtClean="0">
              <a:latin typeface="Times New Roman" pitchFamily="18" charset="0"/>
              <a:cs typeface="Times New Roman" pitchFamily="18" charset="0"/>
            </a:endParaRPr>
          </a:p>
          <a:p>
            <a:pPr>
              <a:spcBef>
                <a:spcPts val="0"/>
              </a:spcBef>
              <a:buNone/>
            </a:pPr>
            <a:r>
              <a:rPr lang="ru-RU" sz="2400" dirty="0" smtClean="0">
                <a:latin typeface="Times New Roman" pitchFamily="18" charset="0"/>
                <a:cs typeface="Times New Roman" pitchFamily="18" charset="0"/>
              </a:rPr>
              <a:t>по полу            по религиозной                по национальному</a:t>
            </a:r>
          </a:p>
          <a:p>
            <a:pPr>
              <a:spcBef>
                <a:spcPts val="0"/>
              </a:spcBef>
              <a:buClr>
                <a:schemeClr val="tx1"/>
              </a:buClr>
              <a:buNone/>
            </a:pPr>
            <a:r>
              <a:rPr lang="ru-RU" sz="2400" dirty="0" smtClean="0">
                <a:latin typeface="Times New Roman" pitchFamily="18" charset="0"/>
                <a:cs typeface="Times New Roman" pitchFamily="18" charset="0"/>
              </a:rPr>
              <a:t>                        принадлежности                        признаку</a:t>
            </a:r>
          </a:p>
          <a:p>
            <a:pPr>
              <a:spcBef>
                <a:spcPts val="0"/>
              </a:spcBef>
              <a:buClr>
                <a:schemeClr val="tx1"/>
              </a:buClr>
              <a:buNone/>
            </a:pPr>
            <a:endParaRPr lang="ru-RU" sz="2400" dirty="0" smtClean="0">
              <a:latin typeface="Times New Roman" pitchFamily="18" charset="0"/>
              <a:cs typeface="Times New Roman" pitchFamily="18" charset="0"/>
            </a:endParaRPr>
          </a:p>
          <a:p>
            <a:pPr>
              <a:spcBef>
                <a:spcPts val="0"/>
              </a:spcBef>
              <a:buClr>
                <a:schemeClr val="tx1"/>
              </a:buClr>
              <a:buNone/>
            </a:pPr>
            <a:r>
              <a:rPr lang="ru-RU" sz="2400" dirty="0" smtClean="0">
                <a:latin typeface="Times New Roman" pitchFamily="18" charset="0"/>
                <a:cs typeface="Times New Roman" pitchFamily="18" charset="0"/>
              </a:rPr>
              <a:t>по этнокультурным   по профессиональной    по интересам</a:t>
            </a:r>
          </a:p>
          <a:p>
            <a:pPr>
              <a:spcBef>
                <a:spcPts val="0"/>
              </a:spcBef>
              <a:buClr>
                <a:schemeClr val="tx1"/>
              </a:buClr>
              <a:buNone/>
            </a:pPr>
            <a:r>
              <a:rPr lang="ru-RU" sz="2400" dirty="0" smtClean="0">
                <a:latin typeface="Times New Roman" pitchFamily="18" charset="0"/>
                <a:cs typeface="Times New Roman" pitchFamily="18" charset="0"/>
              </a:rPr>
              <a:t>     особенностям              ориентации</a:t>
            </a:r>
          </a:p>
          <a:p>
            <a:pPr>
              <a:spcBef>
                <a:spcPts val="0"/>
              </a:spcBef>
              <a:buClr>
                <a:schemeClr val="tx1"/>
              </a:buClr>
              <a:buNone/>
            </a:pPr>
            <a:r>
              <a:rPr lang="ru-RU" sz="2400" dirty="0" smtClean="0">
                <a:latin typeface="Times New Roman" pitchFamily="18" charset="0"/>
                <a:cs typeface="Times New Roman" pitchFamily="18" charset="0"/>
              </a:rPr>
              <a:t>   </a:t>
            </a:r>
          </a:p>
          <a:p>
            <a:pPr>
              <a:spcBef>
                <a:spcPts val="0"/>
              </a:spcBef>
              <a:buClr>
                <a:schemeClr val="tx1"/>
              </a:buClr>
              <a:buNone/>
            </a:pPr>
            <a:r>
              <a:rPr lang="ru-RU" sz="2400" dirty="0" smtClean="0">
                <a:latin typeface="Times New Roman" pitchFamily="18" charset="0"/>
                <a:cs typeface="Times New Roman" pitchFamily="18" charset="0"/>
              </a:rPr>
              <a:t>по психофизиологическим и                    по склонностям</a:t>
            </a:r>
          </a:p>
          <a:p>
            <a:pPr>
              <a:spcBef>
                <a:spcPts val="0"/>
              </a:spcBef>
              <a:buClr>
                <a:schemeClr val="tx1"/>
              </a:buClr>
              <a:buNone/>
            </a:pPr>
            <a:r>
              <a:rPr lang="ru-RU" sz="2400" dirty="0" smtClean="0">
                <a:latin typeface="Times New Roman" pitchFamily="18" charset="0"/>
                <a:cs typeface="Times New Roman" pitchFamily="18" charset="0"/>
              </a:rPr>
              <a:t>психологическим особенностям</a:t>
            </a:r>
          </a:p>
          <a:p>
            <a:pPr>
              <a:spcBef>
                <a:spcPts val="0"/>
              </a:spcBef>
              <a:buClr>
                <a:schemeClr val="tx1"/>
              </a:buClr>
              <a:buNone/>
            </a:pPr>
            <a:r>
              <a:rPr lang="ru-RU" sz="2400" dirty="0" smtClean="0">
                <a:latin typeface="Times New Roman" pitchFamily="18" charset="0"/>
                <a:cs typeface="Times New Roman" pitchFamily="18" charset="0"/>
              </a:rPr>
              <a:t>                                                   по способностям                                             </a:t>
            </a:r>
            <a:endParaRPr lang="ru-RU" sz="2400" dirty="0">
              <a:latin typeface="Times New Roman" pitchFamily="18" charset="0"/>
              <a:cs typeface="Times New Roman" pitchFamily="18" charset="0"/>
            </a:endParaRPr>
          </a:p>
        </p:txBody>
      </p:sp>
      <p:cxnSp>
        <p:nvCxnSpPr>
          <p:cNvPr id="5" name="Прямая со стрелкой 4"/>
          <p:cNvCxnSpPr/>
          <p:nvPr/>
        </p:nvCxnSpPr>
        <p:spPr>
          <a:xfrm rot="10800000" flipV="1">
            <a:off x="1071538" y="1928802"/>
            <a:ext cx="428628" cy="3571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Прямая со стрелкой 6"/>
          <p:cNvCxnSpPr/>
          <p:nvPr/>
        </p:nvCxnSpPr>
        <p:spPr>
          <a:xfrm>
            <a:off x="2571736" y="1928802"/>
            <a:ext cx="428628" cy="3571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Прямая со стрелкой 9"/>
          <p:cNvCxnSpPr/>
          <p:nvPr/>
        </p:nvCxnSpPr>
        <p:spPr>
          <a:xfrm rot="16200000" flipH="1">
            <a:off x="5857884" y="2000240"/>
            <a:ext cx="428628" cy="2857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Прямая со стрелкой 11"/>
          <p:cNvCxnSpPr/>
          <p:nvPr/>
        </p:nvCxnSpPr>
        <p:spPr>
          <a:xfrm rot="5400000">
            <a:off x="1035819" y="2536025"/>
            <a:ext cx="1357322" cy="2857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Прямая со стрелкой 16"/>
          <p:cNvCxnSpPr/>
          <p:nvPr/>
        </p:nvCxnSpPr>
        <p:spPr>
          <a:xfrm rot="5400000">
            <a:off x="3857620" y="2428868"/>
            <a:ext cx="1357322" cy="3571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Прямая со стрелкой 18"/>
          <p:cNvCxnSpPr/>
          <p:nvPr/>
        </p:nvCxnSpPr>
        <p:spPr>
          <a:xfrm>
            <a:off x="4857752" y="2143116"/>
            <a:ext cx="1500198" cy="1143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Прямая со стрелкой 35"/>
          <p:cNvCxnSpPr/>
          <p:nvPr/>
        </p:nvCxnSpPr>
        <p:spPr>
          <a:xfrm rot="16200000" flipH="1">
            <a:off x="-107189" y="3750471"/>
            <a:ext cx="1000132" cy="3571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Прямая соединительная линия 38"/>
          <p:cNvCxnSpPr/>
          <p:nvPr/>
        </p:nvCxnSpPr>
        <p:spPr>
          <a:xfrm flipV="1">
            <a:off x="214282" y="2571744"/>
            <a:ext cx="1285884" cy="857256"/>
          </a:xfrm>
          <a:prstGeom prst="line">
            <a:avLst/>
          </a:prstGeom>
        </p:spPr>
        <p:style>
          <a:lnRef idx="2">
            <a:schemeClr val="dk1"/>
          </a:lnRef>
          <a:fillRef idx="0">
            <a:schemeClr val="dk1"/>
          </a:fillRef>
          <a:effectRef idx="1">
            <a:schemeClr val="dk1"/>
          </a:effectRef>
          <a:fontRef idx="minor">
            <a:schemeClr val="tx1"/>
          </a:fontRef>
        </p:style>
      </p:cxnSp>
      <p:cxnSp>
        <p:nvCxnSpPr>
          <p:cNvPr id="42" name="Прямая со стрелкой 41"/>
          <p:cNvCxnSpPr/>
          <p:nvPr/>
        </p:nvCxnSpPr>
        <p:spPr>
          <a:xfrm rot="16200000" flipH="1">
            <a:off x="5679289" y="3750471"/>
            <a:ext cx="857256"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Прямая соединительная линия 43"/>
          <p:cNvCxnSpPr/>
          <p:nvPr/>
        </p:nvCxnSpPr>
        <p:spPr>
          <a:xfrm rot="10800000">
            <a:off x="4929190" y="2500306"/>
            <a:ext cx="1071570" cy="928694"/>
          </a:xfrm>
          <a:prstGeom prst="line">
            <a:avLst/>
          </a:prstGeom>
        </p:spPr>
        <p:style>
          <a:lnRef idx="2">
            <a:schemeClr val="dk1"/>
          </a:lnRef>
          <a:fillRef idx="0">
            <a:schemeClr val="dk1"/>
          </a:fillRef>
          <a:effectRef idx="1">
            <a:schemeClr val="dk1"/>
          </a:effectRef>
          <a:fontRef idx="minor">
            <a:schemeClr val="tx1"/>
          </a:fontRef>
        </p:style>
      </p:cxnSp>
      <p:cxnSp>
        <p:nvCxnSpPr>
          <p:cNvPr id="46" name="Прямая со стрелкой 45"/>
          <p:cNvCxnSpPr/>
          <p:nvPr/>
        </p:nvCxnSpPr>
        <p:spPr>
          <a:xfrm rot="16200000" flipH="1">
            <a:off x="4714876" y="4714884"/>
            <a:ext cx="642942"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Прямая соединительная линия 50"/>
          <p:cNvCxnSpPr/>
          <p:nvPr/>
        </p:nvCxnSpPr>
        <p:spPr>
          <a:xfrm rot="10800000">
            <a:off x="3143240" y="4071942"/>
            <a:ext cx="1785950" cy="428628"/>
          </a:xfrm>
          <a:prstGeom prst="line">
            <a:avLst/>
          </a:prstGeom>
        </p:spPr>
        <p:style>
          <a:lnRef idx="2">
            <a:schemeClr val="dk1"/>
          </a:lnRef>
          <a:fillRef idx="0">
            <a:schemeClr val="dk1"/>
          </a:fillRef>
          <a:effectRef idx="1">
            <a:schemeClr val="dk1"/>
          </a:effectRef>
          <a:fontRef idx="minor">
            <a:schemeClr val="tx1"/>
          </a:fontRef>
        </p:style>
      </p:cxnSp>
      <p:cxnSp>
        <p:nvCxnSpPr>
          <p:cNvPr id="53" name="Прямая соединительная линия 52"/>
          <p:cNvCxnSpPr/>
          <p:nvPr/>
        </p:nvCxnSpPr>
        <p:spPr>
          <a:xfrm rot="16200000" flipV="1">
            <a:off x="2607455" y="3536157"/>
            <a:ext cx="785818" cy="285752"/>
          </a:xfrm>
          <a:prstGeom prst="line">
            <a:avLst/>
          </a:prstGeom>
        </p:spPr>
        <p:style>
          <a:lnRef idx="2">
            <a:schemeClr val="dk1"/>
          </a:lnRef>
          <a:fillRef idx="0">
            <a:schemeClr val="dk1"/>
          </a:fillRef>
          <a:effectRef idx="1">
            <a:schemeClr val="dk1"/>
          </a:effectRef>
          <a:fontRef idx="minor">
            <a:schemeClr val="tx1"/>
          </a:fontRef>
        </p:style>
      </p:cxnSp>
      <p:cxnSp>
        <p:nvCxnSpPr>
          <p:cNvPr id="55" name="Прямая соединительная линия 54"/>
          <p:cNvCxnSpPr/>
          <p:nvPr/>
        </p:nvCxnSpPr>
        <p:spPr>
          <a:xfrm rot="10800000">
            <a:off x="1928794" y="3000372"/>
            <a:ext cx="928694" cy="285752"/>
          </a:xfrm>
          <a:prstGeom prst="line">
            <a:avLst/>
          </a:prstGeom>
        </p:spPr>
        <p:style>
          <a:lnRef idx="2">
            <a:schemeClr val="dk1"/>
          </a:lnRef>
          <a:fillRef idx="0">
            <a:schemeClr val="dk1"/>
          </a:fillRef>
          <a:effectRef idx="1">
            <a:schemeClr val="dk1"/>
          </a:effectRef>
          <a:fontRef idx="minor">
            <a:schemeClr val="tx1"/>
          </a:fontRef>
        </p:style>
      </p:cxnSp>
      <p:cxnSp>
        <p:nvCxnSpPr>
          <p:cNvPr id="57" name="Прямая соединительная линия 56"/>
          <p:cNvCxnSpPr/>
          <p:nvPr/>
        </p:nvCxnSpPr>
        <p:spPr>
          <a:xfrm rot="5400000" flipH="1" flipV="1">
            <a:off x="1535885" y="2464587"/>
            <a:ext cx="928694" cy="142876"/>
          </a:xfrm>
          <a:prstGeom prst="line">
            <a:avLst/>
          </a:prstGeom>
        </p:spPr>
        <p:style>
          <a:lnRef idx="2">
            <a:schemeClr val="dk1"/>
          </a:lnRef>
          <a:fillRef idx="0">
            <a:schemeClr val="dk1"/>
          </a:fillRef>
          <a:effectRef idx="1">
            <a:schemeClr val="dk1"/>
          </a:effectRef>
          <a:fontRef idx="minor">
            <a:schemeClr val="tx1"/>
          </a:fontRef>
        </p:style>
      </p:cxnSp>
      <p:sp>
        <p:nvSpPr>
          <p:cNvPr id="20" name="Управляющая кнопка: далее 19">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Управляющая кнопка: назад 20">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7929618" cy="1214446"/>
          </a:xfrm>
          <a:solidFill>
            <a:schemeClr val="accent1">
              <a:lumMod val="20000"/>
              <a:lumOff val="80000"/>
            </a:schemeClr>
          </a:solidFill>
          <a:ln>
            <a:solidFill>
              <a:srgbClr val="0070C0"/>
            </a:solidFill>
          </a:ln>
        </p:spPr>
        <p:txBody>
          <a:bodyPr>
            <a:normAutofit/>
          </a:bodyPr>
          <a:lstStyle/>
          <a:p>
            <a:pPr algn="ctr"/>
            <a:r>
              <a:rPr lang="ru-RU" sz="3400" dirty="0" smtClean="0">
                <a:ln w="500">
                  <a:solidFill>
                    <a:schemeClr val="tx1"/>
                  </a:solidFill>
                </a:ln>
                <a:solidFill>
                  <a:srgbClr val="0070C0"/>
                </a:solidFill>
                <a:latin typeface="Times New Roman" pitchFamily="18" charset="0"/>
                <a:cs typeface="Times New Roman" pitchFamily="18" charset="0"/>
              </a:rPr>
              <a:t>Внутренняя</a:t>
            </a:r>
            <a:r>
              <a:rPr lang="ru-RU" sz="3400" dirty="0" smtClean="0">
                <a:solidFill>
                  <a:srgbClr val="0070C0"/>
                </a:solidFill>
                <a:latin typeface="Times New Roman" pitchFamily="18" charset="0"/>
                <a:cs typeface="Times New Roman" pitchFamily="18" charset="0"/>
              </a:rPr>
              <a:t/>
            </a:r>
            <a:br>
              <a:rPr lang="ru-RU" sz="3400" dirty="0" smtClean="0">
                <a:solidFill>
                  <a:srgbClr val="0070C0"/>
                </a:solidFill>
                <a:latin typeface="Times New Roman" pitchFamily="18" charset="0"/>
                <a:cs typeface="Times New Roman" pitchFamily="18" charset="0"/>
              </a:rPr>
            </a:br>
            <a:r>
              <a:rPr lang="ru-RU" sz="3400" dirty="0" smtClean="0">
                <a:solidFill>
                  <a:srgbClr val="0070C0"/>
                </a:solidFill>
                <a:latin typeface="Times New Roman" pitchFamily="18" charset="0"/>
                <a:cs typeface="Times New Roman" pitchFamily="18" charset="0"/>
              </a:rPr>
              <a:t> </a:t>
            </a:r>
            <a:r>
              <a:rPr lang="ru-RU" sz="3400" dirty="0" smtClean="0">
                <a:ln w="500">
                  <a:solidFill>
                    <a:schemeClr val="tx1"/>
                  </a:solidFill>
                </a:ln>
                <a:solidFill>
                  <a:srgbClr val="0070C0"/>
                </a:solidFill>
                <a:latin typeface="Times New Roman" pitchFamily="18" charset="0"/>
                <a:cs typeface="Times New Roman" pitchFamily="18" charset="0"/>
              </a:rPr>
              <a:t>дифференциация</a:t>
            </a:r>
            <a:endParaRPr lang="ru-RU" sz="3400" dirty="0">
              <a:ln w="500">
                <a:solidFill>
                  <a:schemeClr val="tx1"/>
                </a:solidFill>
              </a:ln>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609416"/>
            <a:ext cx="7929618" cy="5034294"/>
          </a:xfrm>
        </p:spPr>
        <p:txBody>
          <a:bodyPr/>
          <a:lstStyle/>
          <a:p>
            <a:pPr>
              <a:buNone/>
            </a:pPr>
            <a:r>
              <a:rPr lang="ru-RU" sz="1800" b="1" dirty="0" smtClean="0">
                <a:solidFill>
                  <a:srgbClr val="FF0000"/>
                </a:solidFill>
                <a:latin typeface="Times New Roman" pitchFamily="18" charset="0"/>
                <a:cs typeface="Times New Roman" pitchFamily="18" charset="0"/>
              </a:rPr>
              <a:t>При внутренней дифференциации, т.е. на уроке</a:t>
            </a:r>
            <a:r>
              <a:rPr lang="ru-RU" sz="1800" dirty="0" smtClean="0">
                <a:latin typeface="Times New Roman" pitchFamily="18" charset="0"/>
                <a:cs typeface="Times New Roman" pitchFamily="18" charset="0"/>
              </a:rPr>
              <a:t>, дифференцированное обучение осуществляется главным образом за счет педагогических технологий, в частности обучение в сотрудничестве и метод проектов, за счет разнообразных приемов, которые предусматривают эти технологии.</a:t>
            </a:r>
          </a:p>
          <a:p>
            <a:pPr>
              <a:spcBef>
                <a:spcPct val="50000"/>
              </a:spcBef>
              <a:buNone/>
            </a:pPr>
            <a:r>
              <a:rPr lang="ru-RU" sz="2000" b="1" dirty="0" smtClean="0">
                <a:solidFill>
                  <a:srgbClr val="FF0000"/>
                </a:solidFill>
                <a:latin typeface="Times New Roman" pitchFamily="18" charset="0"/>
                <a:cs typeface="Times New Roman" pitchFamily="18" charset="0"/>
              </a:rPr>
              <a:t>Когда говорят «</a:t>
            </a:r>
            <a:r>
              <a:rPr lang="ru-RU" sz="2000" b="1" i="1" dirty="0" smtClean="0">
                <a:solidFill>
                  <a:srgbClr val="FF0000"/>
                </a:solidFill>
                <a:latin typeface="Times New Roman" pitchFamily="18" charset="0"/>
                <a:cs typeface="Times New Roman" pitchFamily="18" charset="0"/>
              </a:rPr>
              <a:t>дифференцированный подход к учащимся</a:t>
            </a:r>
            <a:r>
              <a:rPr lang="ru-RU" sz="2000" b="1" dirty="0" smtClean="0">
                <a:solidFill>
                  <a:srgbClr val="FF0000"/>
                </a:solidFill>
                <a:latin typeface="Times New Roman" pitchFamily="18" charset="0"/>
                <a:cs typeface="Times New Roman" pitchFamily="18" charset="0"/>
              </a:rPr>
              <a:t>»,</a:t>
            </a:r>
            <a:r>
              <a:rPr lang="ru-RU" sz="2000" dirty="0" smtClean="0">
                <a:latin typeface="Times New Roman" pitchFamily="18" charset="0"/>
                <a:cs typeface="Times New Roman" pitchFamily="18" charset="0"/>
              </a:rPr>
              <a:t>это предполагает предъявление различных требований к различным группам учеников</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овладении ими содержанием образования.</a:t>
            </a:r>
          </a:p>
          <a:p>
            <a:pPr>
              <a:buNone/>
            </a:pPr>
            <a:endParaRPr lang="ru-RU" dirty="0"/>
          </a:p>
        </p:txBody>
      </p:sp>
      <p:pic>
        <p:nvPicPr>
          <p:cNvPr id="4" name="Picture 4" descr="учитель"/>
          <p:cNvPicPr>
            <a:picLocks noChangeAspect="1" noChangeArrowheads="1"/>
          </p:cNvPicPr>
          <p:nvPr/>
        </p:nvPicPr>
        <p:blipFill>
          <a:blip r:embed="rId2" cstate="print"/>
          <a:srcRect/>
          <a:stretch>
            <a:fillRect/>
          </a:stretch>
        </p:blipFill>
        <p:spPr bwMode="auto">
          <a:xfrm>
            <a:off x="1214414" y="3857628"/>
            <a:ext cx="1714512" cy="2706356"/>
          </a:xfrm>
          <a:prstGeom prst="rect">
            <a:avLst/>
          </a:prstGeom>
          <a:noFill/>
          <a:ln w="9525">
            <a:noFill/>
            <a:miter lim="800000"/>
            <a:headEnd/>
            <a:tailEnd/>
          </a:ln>
        </p:spPr>
      </p:pic>
      <p:pic>
        <p:nvPicPr>
          <p:cNvPr id="5" name="Picture 8" descr="dom4"/>
          <p:cNvPicPr>
            <a:picLocks noChangeAspect="1" noChangeArrowheads="1"/>
          </p:cNvPicPr>
          <p:nvPr/>
        </p:nvPicPr>
        <p:blipFill>
          <a:blip r:embed="rId3" cstate="print"/>
          <a:srcRect/>
          <a:stretch>
            <a:fillRect/>
          </a:stretch>
        </p:blipFill>
        <p:spPr bwMode="auto">
          <a:xfrm>
            <a:off x="4286248" y="3857628"/>
            <a:ext cx="1430346" cy="2599847"/>
          </a:xfrm>
          <a:prstGeom prst="rect">
            <a:avLst/>
          </a:prstGeom>
          <a:noFill/>
          <a:ln w="9525">
            <a:noFill/>
            <a:miter lim="800000"/>
            <a:headEnd/>
            <a:tailEnd/>
          </a:ln>
        </p:spPr>
      </p:pic>
      <p:sp>
        <p:nvSpPr>
          <p:cNvPr id="6" name="Управляющая кнопка: далее 5">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назад 6">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60000"/>
              <a:lumOff val="40000"/>
            </a:schemeClr>
          </a:solidFill>
        </p:spPr>
        <p:txBody>
          <a:bodyPr>
            <a:noAutofit/>
          </a:bodyPr>
          <a:lstStyle/>
          <a:p>
            <a:pPr algn="ctr"/>
            <a:r>
              <a:rPr lang="ru-RU" sz="4000" dirty="0" smtClean="0">
                <a:ln w="500">
                  <a:solidFill>
                    <a:schemeClr val="tx1"/>
                  </a:solidFill>
                </a:ln>
                <a:solidFill>
                  <a:srgbClr val="0070C0"/>
                </a:solidFill>
                <a:latin typeface="Times New Roman" pitchFamily="18" charset="0"/>
                <a:cs typeface="Times New Roman" pitchFamily="18" charset="0"/>
              </a:rPr>
              <a:t>Психологические концепции</a:t>
            </a:r>
            <a:endParaRPr lang="ru-RU" sz="4000" dirty="0">
              <a:ln w="500">
                <a:solidFill>
                  <a:schemeClr val="tx1"/>
                </a:solidFill>
              </a:ln>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500174"/>
            <a:ext cx="7929618" cy="5143536"/>
          </a:xfrm>
        </p:spPr>
        <p:txBody>
          <a:bodyPr>
            <a:normAutofit/>
          </a:bodyPr>
          <a:lstStyle/>
          <a:p>
            <a:pPr marL="0" indent="0" algn="ctr">
              <a:buNone/>
            </a:pPr>
            <a:r>
              <a:rPr lang="ru-RU" sz="2800" b="1" dirty="0" smtClean="0">
                <a:latin typeface="Times New Roman" pitchFamily="18" charset="0"/>
                <a:cs typeface="Times New Roman" pitchFamily="18" charset="0"/>
              </a:rPr>
              <a:t>В процессе обучения необходимо учитывать как возрастные особенности, так и индивидуальные особенности учащихся.</a:t>
            </a:r>
          </a:p>
          <a:p>
            <a:pPr marL="0" indent="0" algn="ctr">
              <a:buNone/>
            </a:pPr>
            <a:endParaRPr lang="ru-RU" sz="2800" b="1" dirty="0" smtClean="0">
              <a:latin typeface="Times New Roman" pitchFamily="18" charset="0"/>
              <a:cs typeface="Times New Roman" pitchFamily="18" charset="0"/>
            </a:endParaRPr>
          </a:p>
          <a:p>
            <a:pPr marL="0" indent="0" algn="ctr">
              <a:buNone/>
            </a:pPr>
            <a:endParaRPr lang="ru-RU" sz="2800" b="1" dirty="0" smtClean="0">
              <a:latin typeface="Times New Roman" pitchFamily="18" charset="0"/>
              <a:cs typeface="Times New Roman" pitchFamily="18" charset="0"/>
            </a:endParaRPr>
          </a:p>
          <a:p>
            <a:pPr marL="0" indent="0" algn="ctr">
              <a:buNone/>
            </a:pPr>
            <a:r>
              <a:rPr lang="ru-RU" sz="2800" i="1" dirty="0" smtClean="0">
                <a:latin typeface="Times New Roman" pitchFamily="18" charset="0"/>
                <a:cs typeface="Times New Roman" pitchFamily="18" charset="0"/>
              </a:rPr>
              <a:t>Здесь представлены работы таких авторов как: А.А. Бударный, Е.С. Рабунский, И.Э. Унт. В этих работах проанализированы различные типологии учащихся, на основе  которых  можно выделить критерии деления школьников на группы для дифференцированной работы.</a:t>
            </a:r>
          </a:p>
        </p:txBody>
      </p:sp>
      <p:sp>
        <p:nvSpPr>
          <p:cNvPr id="4" name="Управляющая кнопка: далее 3">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nvGraphicFramePr>
        <p:xfrm>
          <a:off x="214282" y="214289"/>
          <a:ext cx="7786742" cy="6405606"/>
        </p:xfrm>
        <a:graphic>
          <a:graphicData uri="http://schemas.openxmlformats.org/drawingml/2006/table">
            <a:tbl>
              <a:tblPr firstRow="1" bandRow="1">
                <a:tableStyleId>{5C22544A-7EE6-4342-B048-85BDC9FD1C3A}</a:tableStyleId>
              </a:tblPr>
              <a:tblGrid>
                <a:gridCol w="2428892"/>
                <a:gridCol w="5357850"/>
              </a:tblGrid>
              <a:tr h="1544208">
                <a:tc>
                  <a:txBody>
                    <a:bodyPr/>
                    <a:lstStyle/>
                    <a:p>
                      <a:r>
                        <a:rPr lang="ru-RU" sz="2400" dirty="0" smtClean="0">
                          <a:solidFill>
                            <a:schemeClr val="tx1"/>
                          </a:solidFill>
                          <a:latin typeface="Times New Roman" pitchFamily="18" charset="0"/>
                          <a:cs typeface="Times New Roman" pitchFamily="18" charset="0"/>
                        </a:rPr>
                        <a:t>А.А.</a:t>
                      </a:r>
                      <a:r>
                        <a:rPr lang="ru-RU" sz="2400" baseline="0" dirty="0" smtClean="0">
                          <a:solidFill>
                            <a:schemeClr val="tx1"/>
                          </a:solidFill>
                          <a:latin typeface="Times New Roman" pitchFamily="18" charset="0"/>
                          <a:cs typeface="Times New Roman" pitchFamily="18" charset="0"/>
                        </a:rPr>
                        <a:t> Бударный</a:t>
                      </a:r>
                      <a:endParaRPr lang="ru-RU" sz="2400" dirty="0">
                        <a:solidFill>
                          <a:schemeClr val="tx1"/>
                        </a:solidFill>
                        <a:latin typeface="Times New Roman" pitchFamily="18" charset="0"/>
                        <a:cs typeface="Times New Roman" pitchFamily="18" charset="0"/>
                      </a:endParaRPr>
                    </a:p>
                  </a:txBody>
                  <a:tcPr>
                    <a:solidFill>
                      <a:schemeClr val="tx2">
                        <a:lumMod val="40000"/>
                        <a:lumOff val="60000"/>
                      </a:schemeClr>
                    </a:solidFill>
                  </a:tcPr>
                </a:tc>
                <a:tc>
                  <a:txBody>
                    <a:bodyPr/>
                    <a:lstStyle/>
                    <a:p>
                      <a:r>
                        <a:rPr lang="ru-RU" sz="2400" i="1" dirty="0" smtClean="0">
                          <a:solidFill>
                            <a:schemeClr val="tx1"/>
                          </a:solidFill>
                          <a:latin typeface="Times New Roman" pitchFamily="18" charset="0"/>
                          <a:cs typeface="Times New Roman" pitchFamily="18" charset="0"/>
                        </a:rPr>
                        <a:t>За основу берет уровень развития способностей к учению и работоспособность.</a:t>
                      </a:r>
                      <a:endParaRPr lang="ru-RU" sz="2400" i="1" dirty="0">
                        <a:solidFill>
                          <a:schemeClr val="tx1"/>
                        </a:solidFill>
                        <a:latin typeface="Times New Roman" pitchFamily="18" charset="0"/>
                        <a:cs typeface="Times New Roman" pitchFamily="18" charset="0"/>
                      </a:endParaRPr>
                    </a:p>
                  </a:txBody>
                  <a:tcPr>
                    <a:solidFill>
                      <a:schemeClr val="tx2">
                        <a:lumMod val="40000"/>
                        <a:lumOff val="60000"/>
                      </a:schemeClr>
                    </a:solidFill>
                  </a:tcPr>
                </a:tc>
              </a:tr>
              <a:tr h="2430699">
                <a:tc>
                  <a:txBody>
                    <a:bodyPr/>
                    <a:lstStyle/>
                    <a:p>
                      <a:r>
                        <a:rPr lang="ru-RU" sz="2400" b="1" dirty="0" smtClean="0">
                          <a:latin typeface="Times New Roman" pitchFamily="18" charset="0"/>
                          <a:cs typeface="Times New Roman" pitchFamily="18" charset="0"/>
                        </a:rPr>
                        <a:t>Е.С. Рабунский</a:t>
                      </a:r>
                      <a:endParaRPr lang="ru-RU" sz="2400" b="1" dirty="0">
                        <a:latin typeface="Times New Roman" pitchFamily="18" charset="0"/>
                        <a:cs typeface="Times New Roman" pitchFamily="18" charset="0"/>
                      </a:endParaRPr>
                    </a:p>
                  </a:txBody>
                  <a:tcPr>
                    <a:solidFill>
                      <a:schemeClr val="tx2">
                        <a:lumMod val="40000"/>
                        <a:lumOff val="60000"/>
                      </a:schemeClr>
                    </a:solidFill>
                  </a:tcPr>
                </a:tc>
                <a:tc>
                  <a:txBody>
                    <a:bodyPr/>
                    <a:lstStyle/>
                    <a:p>
                      <a:r>
                        <a:rPr lang="ru-RU" sz="2400" b="1" i="1" dirty="0" smtClean="0">
                          <a:latin typeface="Times New Roman" pitchFamily="18" charset="0"/>
                          <a:cs typeface="Times New Roman" pitchFamily="18" charset="0"/>
                        </a:rPr>
                        <a:t>К таким критериям относит уровень успеваемости, уровень познавательной</a:t>
                      </a:r>
                      <a:r>
                        <a:rPr lang="ru-RU" sz="2400" b="1" i="1" baseline="0" dirty="0" smtClean="0">
                          <a:latin typeface="Times New Roman" pitchFamily="18" charset="0"/>
                          <a:cs typeface="Times New Roman" pitchFamily="18" charset="0"/>
                        </a:rPr>
                        <a:t> самостоятельности, степень действенности интереса к учению.</a:t>
                      </a:r>
                      <a:endParaRPr lang="ru-RU" sz="2400" b="1" i="1" dirty="0">
                        <a:latin typeface="Times New Roman" pitchFamily="18" charset="0"/>
                        <a:cs typeface="Times New Roman" pitchFamily="18" charset="0"/>
                      </a:endParaRPr>
                    </a:p>
                  </a:txBody>
                  <a:tcPr>
                    <a:solidFill>
                      <a:schemeClr val="tx2">
                        <a:lumMod val="40000"/>
                        <a:lumOff val="60000"/>
                      </a:schemeClr>
                    </a:solidFill>
                  </a:tcPr>
                </a:tc>
              </a:tr>
              <a:tr h="2430699">
                <a:tc>
                  <a:txBody>
                    <a:bodyPr/>
                    <a:lstStyle/>
                    <a:p>
                      <a:r>
                        <a:rPr lang="ru-RU" sz="2400" b="1" dirty="0" smtClean="0">
                          <a:latin typeface="Times New Roman" pitchFamily="18" charset="0"/>
                          <a:cs typeface="Times New Roman" pitchFamily="18" charset="0"/>
                        </a:rPr>
                        <a:t>И.Э. Унт</a:t>
                      </a:r>
                      <a:endParaRPr lang="ru-RU" sz="2400" b="1" dirty="0">
                        <a:latin typeface="Times New Roman" pitchFamily="18" charset="0"/>
                        <a:cs typeface="Times New Roman" pitchFamily="18" charset="0"/>
                      </a:endParaRPr>
                    </a:p>
                  </a:txBody>
                  <a:tcPr>
                    <a:solidFill>
                      <a:schemeClr val="tx2">
                        <a:lumMod val="40000"/>
                        <a:lumOff val="60000"/>
                      </a:schemeClr>
                    </a:solidFill>
                  </a:tcPr>
                </a:tc>
                <a:tc>
                  <a:txBody>
                    <a:bodyPr/>
                    <a:lstStyle/>
                    <a:p>
                      <a:pPr marL="0" indent="0">
                        <a:buFont typeface="+mj-lt"/>
                        <a:buNone/>
                      </a:pPr>
                      <a:r>
                        <a:rPr lang="ru-RU" sz="2400" b="1" i="1" dirty="0" smtClean="0">
                          <a:latin typeface="Times New Roman" pitchFamily="18" charset="0"/>
                          <a:cs typeface="Times New Roman" pitchFamily="18" charset="0"/>
                        </a:rPr>
                        <a:t>Выделил следующие особенности учащихся:</a:t>
                      </a:r>
                    </a:p>
                    <a:p>
                      <a:pPr marL="342900" indent="-342900">
                        <a:buFont typeface="+mj-lt"/>
                        <a:buAutoNum type="arabicPeriod"/>
                      </a:pPr>
                      <a:r>
                        <a:rPr lang="ru-RU" sz="2400" b="1" i="1" dirty="0" smtClean="0">
                          <a:latin typeface="Times New Roman" pitchFamily="18" charset="0"/>
                          <a:cs typeface="Times New Roman" pitchFamily="18" charset="0"/>
                        </a:rPr>
                        <a:t>Обучаемость</a:t>
                      </a:r>
                    </a:p>
                    <a:p>
                      <a:pPr marL="342900" indent="-342900">
                        <a:buFont typeface="+mj-lt"/>
                        <a:buAutoNum type="arabicPeriod"/>
                      </a:pPr>
                      <a:r>
                        <a:rPr lang="ru-RU" sz="2400" b="1" i="1" dirty="0" smtClean="0">
                          <a:latin typeface="Times New Roman" pitchFamily="18" charset="0"/>
                          <a:cs typeface="Times New Roman" pitchFamily="18" charset="0"/>
                        </a:rPr>
                        <a:t>Учебные умения</a:t>
                      </a:r>
                    </a:p>
                    <a:p>
                      <a:pPr marL="342900" indent="-342900">
                        <a:buFont typeface="+mj-lt"/>
                        <a:buAutoNum type="arabicPeriod"/>
                      </a:pPr>
                      <a:r>
                        <a:rPr lang="ru-RU" sz="2400" b="1" i="1" dirty="0" smtClean="0">
                          <a:latin typeface="Times New Roman" pitchFamily="18" charset="0"/>
                          <a:cs typeface="Times New Roman" pitchFamily="18" charset="0"/>
                        </a:rPr>
                        <a:t>Обученность</a:t>
                      </a:r>
                    </a:p>
                    <a:p>
                      <a:pPr marL="342900" indent="-342900">
                        <a:buFont typeface="+mj-lt"/>
                        <a:buAutoNum type="arabicPeriod"/>
                      </a:pPr>
                      <a:r>
                        <a:rPr lang="ru-RU" sz="2400" b="1" i="1" dirty="0" smtClean="0">
                          <a:latin typeface="Times New Roman" pitchFamily="18" charset="0"/>
                          <a:cs typeface="Times New Roman" pitchFamily="18" charset="0"/>
                        </a:rPr>
                        <a:t>Познавательные интересы</a:t>
                      </a:r>
                      <a:endParaRPr lang="ru-RU" sz="2400" b="1" i="1" dirty="0">
                        <a:latin typeface="Times New Roman" pitchFamily="18" charset="0"/>
                        <a:cs typeface="Times New Roman" pitchFamily="18" charset="0"/>
                      </a:endParaRPr>
                    </a:p>
                  </a:txBody>
                  <a:tcPr>
                    <a:solidFill>
                      <a:schemeClr val="tx2">
                        <a:lumMod val="40000"/>
                        <a:lumOff val="60000"/>
                      </a:schemeClr>
                    </a:solidFill>
                  </a:tcPr>
                </a:tc>
              </a:tr>
            </a:tbl>
          </a:graphicData>
        </a:graphic>
      </p:graphicFrame>
      <p:sp>
        <p:nvSpPr>
          <p:cNvPr id="3" name="Управляющая кнопка: далее 2">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Управляющая кнопка: назад 3">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1643050"/>
            <a:ext cx="6956296" cy="3071834"/>
          </a:xfrm>
          <a:blipFill>
            <a:blip r:embed="rId2" cstate="print"/>
            <a:tile tx="0" ty="0" sx="100000" sy="100000" flip="none" algn="tl"/>
          </a:blipFill>
          <a:ln>
            <a:solidFill>
              <a:srgbClr val="7030A0"/>
            </a:solidFill>
          </a:ln>
        </p:spPr>
        <p:txBody>
          <a:bodyPr numCol="1">
            <a:noAutofit/>
          </a:bodyPr>
          <a:lstStyle/>
          <a:p>
            <a:pPr algn="ctr"/>
            <a:r>
              <a:rPr lang="ru-RU" sz="4800" dirty="0" smtClean="0">
                <a:ln w="500">
                  <a:solidFill>
                    <a:srgbClr val="002060"/>
                  </a:solidFill>
                </a:ln>
                <a:solidFill>
                  <a:srgbClr val="0033CC"/>
                </a:solidFill>
                <a:latin typeface="Times New Roman" pitchFamily="18" charset="0"/>
                <a:cs typeface="Times New Roman" pitchFamily="18" charset="0"/>
              </a:rPr>
              <a:t>Предлагаются и другие основания дифференциации учащихся:</a:t>
            </a:r>
            <a:endParaRPr lang="ru-RU" sz="4800" dirty="0">
              <a:ln w="500">
                <a:solidFill>
                  <a:srgbClr val="002060"/>
                </a:solidFill>
              </a:ln>
              <a:solidFill>
                <a:srgbClr val="0033CC"/>
              </a:solidFill>
              <a:latin typeface="Times New Roman" pitchFamily="18" charset="0"/>
              <a:cs typeface="Times New Roman" pitchFamily="18" charset="0"/>
            </a:endParaRPr>
          </a:p>
        </p:txBody>
      </p:sp>
      <p:sp>
        <p:nvSpPr>
          <p:cNvPr id="3" name="Управляющая кнопка: далее 2">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Управляющая кнопка: назад 3">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28" y="214290"/>
            <a:ext cx="3857652" cy="1357322"/>
          </a:xfrm>
          <a:ln w="76200">
            <a:solidFill>
              <a:schemeClr val="bg1"/>
            </a:solidFill>
          </a:ln>
        </p:spPr>
        <p:txBody>
          <a:bodyPr>
            <a:normAutofit/>
          </a:bodyPr>
          <a:lstStyle/>
          <a:p>
            <a:pPr algn="ctr"/>
            <a:r>
              <a:rPr lang="ru-RU" sz="4000" dirty="0" smtClean="0">
                <a:ln w="500">
                  <a:solidFill>
                    <a:schemeClr val="bg1"/>
                  </a:solidFill>
                </a:ln>
                <a:solidFill>
                  <a:schemeClr val="bg1"/>
                </a:solidFill>
                <a:latin typeface="Times New Roman" pitchFamily="18" charset="0"/>
                <a:cs typeface="Times New Roman" pitchFamily="18" charset="0"/>
              </a:rPr>
              <a:t>Готовность к обучению</a:t>
            </a:r>
            <a:endParaRPr lang="ru-RU" sz="4000" dirty="0">
              <a:ln w="500">
                <a:solidFill>
                  <a:schemeClr val="bg1"/>
                </a:solidFill>
              </a:ln>
              <a:solidFill>
                <a:schemeClr val="bg1"/>
              </a:solidFill>
              <a:latin typeface="Times New Roman" pitchFamily="18" charset="0"/>
              <a:cs typeface="Times New Roman" pitchFamily="18" charset="0"/>
            </a:endParaRPr>
          </a:p>
        </p:txBody>
      </p:sp>
      <p:sp>
        <p:nvSpPr>
          <p:cNvPr id="3" name="Текст 2"/>
          <p:cNvSpPr>
            <a:spLocks noGrp="1"/>
          </p:cNvSpPr>
          <p:nvPr>
            <p:ph type="body" sz="half" idx="2"/>
          </p:nvPr>
        </p:nvSpPr>
        <p:spPr>
          <a:xfrm>
            <a:off x="5072066" y="1785926"/>
            <a:ext cx="3786214" cy="4572032"/>
          </a:xfrm>
        </p:spPr>
        <p:txBody>
          <a:bodyPr>
            <a:normAutofit/>
          </a:bodyPr>
          <a:lstStyle/>
          <a:p>
            <a:r>
              <a:rPr lang="ru-RU" sz="2500" dirty="0" smtClean="0">
                <a:solidFill>
                  <a:schemeClr val="bg1"/>
                </a:solidFill>
                <a:latin typeface="Times New Roman" pitchFamily="18" charset="0"/>
                <a:cs typeface="Times New Roman" pitchFamily="18" charset="0"/>
              </a:rPr>
              <a:t>Этот критерий используется для деления на группы детей, только поступивших в школу. Важно учитывать как  предметную готовность, то есть наличие определенных знаний и умений (например, умеет ли ребенок читать), так и психологическую готовность</a:t>
            </a:r>
            <a:endParaRPr lang="ru-RU" sz="2500" dirty="0">
              <a:solidFill>
                <a:schemeClr val="bg1"/>
              </a:solidFill>
              <a:latin typeface="Times New Roman" pitchFamily="18" charset="0"/>
              <a:cs typeface="Times New Roman" pitchFamily="18" charset="0"/>
            </a:endParaRPr>
          </a:p>
        </p:txBody>
      </p:sp>
      <p:pic>
        <p:nvPicPr>
          <p:cNvPr id="8" name="Рисунок 7" descr="96184183_5111852_laksiq10.png"/>
          <p:cNvPicPr>
            <a:picLocks noGrp="1" noChangeAspect="1"/>
          </p:cNvPicPr>
          <p:nvPr>
            <p:ph type="pic" idx="1"/>
          </p:nvPr>
        </p:nvPicPr>
        <p:blipFill>
          <a:blip r:embed="rId2" cstate="print"/>
          <a:srcRect/>
          <a:stretch>
            <a:fillRect/>
          </a:stretch>
        </p:blipFill>
        <p:spPr>
          <a:xfrm>
            <a:off x="571500" y="1071563"/>
            <a:ext cx="4206875" cy="4206875"/>
          </a:xfrm>
        </p:spPr>
      </p:pic>
      <p:sp>
        <p:nvSpPr>
          <p:cNvPr id="5" name="Управляющая кнопка: далее 4">
            <a:hlinkClick r:id="" action="ppaction://hlinkshowjump?jump=nextslide" highlightClick="1"/>
          </p:cNvPr>
          <p:cNvSpPr/>
          <p:nvPr/>
        </p:nvSpPr>
        <p:spPr>
          <a:xfrm>
            <a:off x="8572528" y="6357958"/>
            <a:ext cx="571472" cy="500042"/>
          </a:xfrm>
          <a:prstGeom prst="actionButtonForwardNex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назад 5">
            <a:hlinkClick r:id="" action="ppaction://hlinkshowjump?jump=previousslide" highlightClick="1"/>
          </p:cNvPr>
          <p:cNvSpPr/>
          <p:nvPr/>
        </p:nvSpPr>
        <p:spPr>
          <a:xfrm>
            <a:off x="8001024" y="6357958"/>
            <a:ext cx="571504" cy="500042"/>
          </a:xfrm>
          <a:prstGeom prst="actionButtonBackPreviou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1113</TotalTime>
  <Words>1709</Words>
  <Application>Microsoft Office PowerPoint</Application>
  <PresentationFormat>Экран (4:3)</PresentationFormat>
  <Paragraphs>238</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Изящная</vt:lpstr>
      <vt:lpstr>Слайд 1</vt:lpstr>
      <vt:lpstr>Дифференциация обучения (дифференцированный подход в обучении): </vt:lpstr>
      <vt:lpstr>ВИДЫ ДИФФЕРЕНЦИАЦИИ:</vt:lpstr>
      <vt:lpstr>Внешняя  дифференциация</vt:lpstr>
      <vt:lpstr>Внутренняя  дифференциация</vt:lpstr>
      <vt:lpstr>Психологические концепции</vt:lpstr>
      <vt:lpstr>Слайд 7</vt:lpstr>
      <vt:lpstr>Предлагаются и другие основания дифференциации учащихся:</vt:lpstr>
      <vt:lpstr>Готовность к обучению</vt:lpstr>
      <vt:lpstr>А.К. Маркова: Обученность – это те характеристики психического развития ребенка, которые сложились в результате всего хода обучения… это определенный итог предыдущего обучения… прошлого опыта.  Обученность включает «как наличные, так и сложившиеся способы и приемы их приобретения(умение учится)».</vt:lpstr>
      <vt:lpstr> В практической деятельности удобно ориентироваться на следующие уровни усвоения знаний:     </vt:lpstr>
      <vt:lpstr>Слайд 12</vt:lpstr>
      <vt:lpstr>Слайд 13</vt:lpstr>
      <vt:lpstr>Обучаемость – это восприимчивость школьника к обучению, т.е. «восприимчивость к усвоению новых знаний и новых способов их добывания, а также готовность к переходу на новые уровни умственного развития».  Обучаемость – это ансамбль интеллектуальных свойств человека, от которого при всех прочих равных условиях зависит успешность обучения.  Обучаемость – это те особенности мыслительной деятельности, которые играют определенную роль в успеваемости.</vt:lpstr>
      <vt:lpstr>Сформированность учебной деятельностью</vt:lpstr>
      <vt:lpstr> 1. Усовершенствование и повышение уровня ЗУН    учащихся, углубление и расширение знаний школьников, исходя из их интересов и специальных способностей. 2. Формирование и развитие логического мышления, креативности и умений учебного труда при опоре на зону ближайшего развития ученика. 3. Обеспечение каждому ученику возможностей для развития его способностей, склонностей, удовлетворения познавательных потребностей и  интересов </vt:lpstr>
      <vt:lpstr>Содержание обучения</vt:lpstr>
      <vt:lpstr>Способ дифференциации:</vt:lpstr>
      <vt:lpstr>Слайд 19</vt:lpstr>
      <vt:lpstr>Возможны следующие варианты организации дифференцированной работы:</vt:lpstr>
      <vt:lpstr>Слайд 21</vt:lpstr>
      <vt:lpstr>Слайд 22</vt:lpstr>
      <vt:lpstr>Слайд 23</vt:lpstr>
      <vt:lpstr>Слайд 24</vt:lpstr>
      <vt:lpstr>Слайд 25</vt:lpstr>
      <vt:lpstr>По степени самостоятельности учащихся:</vt:lpstr>
      <vt:lpstr>Такой способ дифференциации, в отличие от дифференциации по степени самостоятельности, не предусматривает организации фронтальной работы под руководством учителя. И.И. Аргинская предлагает 3 вида помощи: стимулирующую, направляющую и обучающую.</vt:lpstr>
      <vt:lpstr>Рассмотрим приемы , которые используют для дифференциации работы при ознакомлении с новым материалом:</vt:lpstr>
      <vt:lpstr> 1. После первого объяснения некоторые ученики приступают к самостоятельной работе – они выполняют для них предназначенное дифференцированное задание.    2. Для тех учеников, которые еще не до конца осмыслили новый материал, учитель еще раз повторяет объяснение, но использует при этом другую наглядность, материалы учебника.    3. Для учащихся с низкой  обучаемостью иногда необходимо третье объяснение, в котором делается акцент на более трудных моментах.</vt:lpstr>
      <vt:lpstr> 1. Первое ознакомление с новым материалом проводится на основе проблемных методов обучения (частично – поисковый метод).    2. Повторное объяснение для детей с низкой обучаемостью проводится объяснительно – иллюстративным методом.</vt:lpstr>
      <vt:lpstr>Такой прием используют для ознакомления с новым материалом невысокого уровня сложности. Дети с высокой обучаемостью работают над новым материалом самостоятельно, а остальные знакомятся с ним под руководством учителя.</vt:lpstr>
      <vt:lpstr>Слайд 32</vt:lpstr>
      <vt:lpstr>     Средства обучения </vt:lpstr>
      <vt:lpstr>Слайд 34</vt:lpstr>
      <vt:lpstr>Организация учителем внутриклассной дифференциации включает несколько этапов:</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Марина</cp:lastModifiedBy>
  <cp:revision>111</cp:revision>
  <dcterms:created xsi:type="dcterms:W3CDTF">2013-06-23T20:09:03Z</dcterms:created>
  <dcterms:modified xsi:type="dcterms:W3CDTF">2014-01-11T19:43:19Z</dcterms:modified>
</cp:coreProperties>
</file>