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  <p:sldMasterId id="2147483924" r:id="rId2"/>
  </p:sldMasterIdLst>
  <p:notesMasterIdLst>
    <p:notesMasterId r:id="rId35"/>
  </p:notesMasterIdLst>
  <p:sldIdLst>
    <p:sldId id="256" r:id="rId3"/>
    <p:sldId id="257" r:id="rId4"/>
    <p:sldId id="258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86" r:id="rId16"/>
    <p:sldId id="289" r:id="rId17"/>
    <p:sldId id="290" r:id="rId18"/>
    <p:sldId id="278" r:id="rId19"/>
    <p:sldId id="279" r:id="rId20"/>
    <p:sldId id="287" r:id="rId21"/>
    <p:sldId id="280" r:id="rId22"/>
    <p:sldId id="260" r:id="rId23"/>
    <p:sldId id="264" r:id="rId24"/>
    <p:sldId id="281" r:id="rId25"/>
    <p:sldId id="259" r:id="rId26"/>
    <p:sldId id="261" r:id="rId27"/>
    <p:sldId id="262" r:id="rId28"/>
    <p:sldId id="263" r:id="rId29"/>
    <p:sldId id="282" r:id="rId30"/>
    <p:sldId id="291" r:id="rId31"/>
    <p:sldId id="284" r:id="rId32"/>
    <p:sldId id="285" r:id="rId33"/>
    <p:sldId id="288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C83660"/>
    <a:srgbClr val="CC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21" autoAdjust="0"/>
    <p:restoredTop sz="94660"/>
  </p:normalViewPr>
  <p:slideViewPr>
    <p:cSldViewPr>
      <p:cViewPr>
        <p:scale>
          <a:sx n="68" d="100"/>
          <a:sy n="68" d="100"/>
        </p:scale>
        <p:origin x="-5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6D5DF5-DA1A-49FA-BDDD-D4E87E7E8A56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626668-99FD-42DF-A4F7-199BAA3DA8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26668-99FD-42DF-A4F7-199BAA3DA83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26668-99FD-42DF-A4F7-199BAA3DA83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bugaga.ru/uploads/posts/2011-05/1304972168_1921.jpg" TargetMode="Externa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bugaga.ru/uploads/posts/2011-05/1304972185_1723.jpg" TargetMode="Externa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.pixs.ru/storage/3/9/2/_6655635_2025392.jpg" TargetMode="Externa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yandex.ru/yandsearch?noreask=1&amp;lr=35&amp;ed=1&amp;text=%D1%80%D0%B8%D1%81%D1%83%D0%BD%D0%BE%D0%BA%20%D0%BD%D0%B5%D0%B7%D0%BD%D0%B0%D0%B9%D0%BA%D0%B8&amp;p=7&amp;img_url=img1.liveinternet.ru/images/attach/c/3/77/864/77864293_7.png&amp;rpt=simage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ages.yandex.ru/yandsearch?noreask=1&amp;lr=35&amp;ed=1&amp;text=%D1%80%D0%B8%D1%81%D1%83%D0%BD%D0%BE%D0%BA%20%D0%BC%D0%B0%D0%B3%D0%B0%20%D1%87%D0%B0%D1%80%D0%BE%D0%B4%D0%B5%D1%8F%20%D0%B2%D0%BE%D0%BB%D1%88%D0%B5%D0%B1%D0%BD%D0%B8%D0%BA%D0%B0&amp;p=24&amp;img_url=i067.radikal.ru/0906/6a/c769b85afbf5.jpg&amp;rpt=simag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ages.yandex.ru/yandsearch?noreask=1&amp;lr=35&amp;ed=1&amp;text=%D1%80%D0%B8%D1%81%D1%83%D0%BD%D0%BE%D0%BA%20%D0%BC%D0%B0%D0%B3%D0%B0%20%D1%87%D0%B0%D1%80%D0%BE%D0%B4%D0%B5%D1%8F%20%D0%B2%D0%BE%D0%BB%D1%88%D0%B5%D0%B1%D0%BD%D0%B8%D0%BA%D0%B0&amp;p=41&amp;img_url=dreamworlds.ru/uploads/posts/2009-10/thumbs/1254557780_magician_girl_by_nevoangelo_arm.jpg&amp;rpt=simage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ages.yandex.ru/yandsearch?noreask=1&amp;lr=35&amp;ed=1&amp;text=%D1%80%D0%B8%D1%81%D1%83%D0%BD%D0%BE%D0%BA%20%D0%BC%D0%B0%D0%B3%D0%B0%20%D1%87%D0%B0%D1%80%D0%BE%D0%B4%D0%B5%D1%8F%20%D0%B2%D0%BE%D0%BB%D1%88%D0%B5%D0%B1%D0%BD%D0%B8%D0%BA%D0%B0&amp;p=67&amp;img_url=us.123rf.com/400wm/400/400/clairev/clairev0812/clairev081200102/4047049-small-magician-on-white-background--vector-illustration.jpg&amp;rpt=simage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kingsnake.com/westindian/mellisugaehelenae1.JPG" TargetMode="Externa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images.yandex.ru/yandsearch?noreask=1&amp;lr=35&amp;ed=1&amp;text=%D1%80%D0%B8%D1%81%D1%83%D0%BD%D0%BE%D0%BA%20%D0%BC%D0%B0%D0%B3%D0%B0%20%D1%87%D0%B0%D1%80%D0%BE%D0%B4%D0%B5%D1%8F%20%D0%B2%D0%BE%D0%BB%D1%88%D0%B5%D0%B1%D0%BD%D0%B8%D0%BA%D0%B0&amp;p=53&amp;img_url=s1.hubimg.com/u/2772108_f260.jpg&amp;rpt=simage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img130.imageshack.us/img130/6070/orlan2nk.jpg" TargetMode="Externa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images.yandex.ru/yandsearch?noreask=1&amp;lr=35&amp;ed=1&amp;text=%D1%80%D0%B8%D1%81%D1%83%D0%BD%D0%BE%D0%BA%20%D0%BC%D0%B0%D0%B3%D0%B0%20%D1%87%D0%B0%D1%80%D0%BE%D0%B4%D0%B5%D1%8F%20%D0%B2%D0%BE%D0%BB%D1%88%D0%B5%D0%B1%D0%BD%D0%B8%D0%BA%D0%B0&amp;p=48&amp;img_url=www.gnurf.net/v3/wp-content/uploads/2008/03/025-magician-01.png&amp;rpt=simage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dic.academic.ru/pictures/enc_biology/animals/klekho_ili_khokhlatyiy_drevesnyiy_strizh.jpg" TargetMode="Externa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images.yandex.ru/yandsearch?noreask=1&amp;lr=35&amp;ed=1&amp;text=%D1%80%D0%B8%D1%81%D1%83%D0%BD%D0%BE%D0%BA%20%D0%BD%D0%B5%D0%B7%D0%BD%D0%B0%D0%B9%D0%BA%D0%B8&amp;p=14&amp;img_url=img1.liveinternet.ru/images/attach/c/2/69/703/69703375_08.png&amp;rpt=simage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bugaga.ru/uploads/posts/2011-05/1304972131_380.jpg" TargetMode="Externa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bugaga.ru/uploads/posts/2011-05/1304972186_1623.jpg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1428736"/>
            <a:ext cx="79296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Тема:</a:t>
            </a:r>
            <a:r>
              <a:rPr lang="ru-RU" sz="60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 </a:t>
            </a:r>
            <a:r>
              <a:rPr lang="ru-RU" sz="6000" b="1" i="1" dirty="0" smtClean="0">
                <a:solidFill>
                  <a:srgbClr val="C00000"/>
                </a:solidFill>
                <a:latin typeface="Monotype Corsiva" pitchFamily="66" charset="0"/>
                <a:ea typeface="Cambria Math" pitchFamily="18" charset="0"/>
              </a:rPr>
              <a:t>Развитие умения распознавать в словах суффиксы.</a:t>
            </a:r>
            <a:endParaRPr lang="ru-RU" sz="6000" b="1" i="1" dirty="0">
              <a:solidFill>
                <a:srgbClr val="C00000"/>
              </a:solidFill>
              <a:latin typeface="Monotype Corsiva" pitchFamily="66" charset="0"/>
              <a:ea typeface="Cambria Math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1604" y="5214950"/>
            <a:ext cx="685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Учитель МБОУ СОШ № 45 ст. Северской</a:t>
            </a:r>
          </a:p>
          <a:p>
            <a:r>
              <a:rPr lang="ru-RU" dirty="0" smtClean="0"/>
              <a:t>                     </a:t>
            </a:r>
            <a:r>
              <a:rPr lang="ru-RU" dirty="0" err="1" smtClean="0"/>
              <a:t>Рользинг</a:t>
            </a:r>
            <a:r>
              <a:rPr lang="ru-RU" dirty="0" smtClean="0"/>
              <a:t> Ольга Валентиновна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Фотографии животных с детенышами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214290"/>
            <a:ext cx="5072098" cy="55007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00166" y="5857892"/>
            <a:ext cx="7286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кенгуру + </a:t>
            </a:r>
            <a:r>
              <a:rPr lang="ru-RU" sz="3600" dirty="0" err="1" smtClean="0"/>
              <a:t>ёнок</a:t>
            </a:r>
            <a:r>
              <a:rPr lang="ru-RU" sz="3600" dirty="0" smtClean="0"/>
              <a:t> =  кенгурёнок</a:t>
            </a:r>
            <a:endParaRPr lang="ru-RU" sz="36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4071934" y="5786454"/>
            <a:ext cx="500066" cy="214314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4572000" y="5786454"/>
            <a:ext cx="500066" cy="214314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Фотографии животных с детенышами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8572560" cy="53578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28794" y="5786454"/>
            <a:ext cx="6715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гусь + </a:t>
            </a:r>
            <a:r>
              <a:rPr lang="ru-RU" sz="4000" dirty="0" err="1" smtClean="0"/>
              <a:t>ёнок</a:t>
            </a:r>
            <a:r>
              <a:rPr lang="ru-RU" sz="4000" dirty="0" smtClean="0"/>
              <a:t> =  гусёнок</a:t>
            </a:r>
            <a:endParaRPr lang="ru-RU" sz="40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3786182" y="5715016"/>
            <a:ext cx="571504" cy="214314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4357686" y="5715016"/>
            <a:ext cx="642942" cy="214314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3042" y="5643578"/>
            <a:ext cx="7215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белка + </a:t>
            </a:r>
            <a:r>
              <a:rPr lang="ru-RU" sz="4000" dirty="0" err="1" smtClean="0"/>
              <a:t>онок</a:t>
            </a:r>
            <a:r>
              <a:rPr lang="ru-RU" sz="4000" dirty="0" smtClean="0"/>
              <a:t> =  бельчонок</a:t>
            </a:r>
            <a:endParaRPr lang="ru-RU" sz="4000" dirty="0"/>
          </a:p>
        </p:txBody>
      </p:sp>
      <p:pic>
        <p:nvPicPr>
          <p:cNvPr id="5" name="i-main-pic" descr="Картинка 157 из 1309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290"/>
            <a:ext cx="842968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единительная линия 9"/>
          <p:cNvCxnSpPr/>
          <p:nvPr/>
        </p:nvCxnSpPr>
        <p:spPr>
          <a:xfrm flipV="1">
            <a:off x="3929058" y="5572140"/>
            <a:ext cx="571504" cy="214314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500562" y="5572140"/>
            <a:ext cx="571504" cy="214314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1428736"/>
            <a:ext cx="84296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u="sng" dirty="0" smtClean="0">
                <a:solidFill>
                  <a:srgbClr val="FF0000"/>
                </a:solidFill>
              </a:rPr>
              <a:t>Вывод:</a:t>
            </a:r>
          </a:p>
          <a:p>
            <a:pPr algn="ctr"/>
            <a:endParaRPr lang="ru-RU" sz="4000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sz="4000" dirty="0" smtClean="0"/>
              <a:t> </a:t>
            </a:r>
            <a:r>
              <a:rPr lang="ru-RU" sz="4000" i="1" dirty="0" smtClean="0"/>
              <a:t>Суффикс   </a:t>
            </a:r>
            <a:r>
              <a:rPr lang="ru-RU" sz="4000" b="1" i="1" u="sng" dirty="0" smtClean="0"/>
              <a:t>-</a:t>
            </a:r>
            <a:r>
              <a:rPr lang="ru-RU" sz="4000" b="1" i="1" u="sng" dirty="0" err="1" smtClean="0"/>
              <a:t>ёнок</a:t>
            </a:r>
            <a:r>
              <a:rPr lang="ru-RU" sz="4000" i="1" dirty="0" smtClean="0"/>
              <a:t>  пишется после </a:t>
            </a:r>
            <a:r>
              <a:rPr lang="ru-RU" sz="4000" i="1" u="sng" dirty="0" smtClean="0"/>
              <a:t>мягких согласных</a:t>
            </a:r>
            <a:r>
              <a:rPr lang="ru-RU" sz="4000" i="1" dirty="0" smtClean="0"/>
              <a:t>, кроме    ч,</a:t>
            </a:r>
          </a:p>
          <a:p>
            <a:pPr algn="ctr"/>
            <a:endParaRPr lang="ru-RU" sz="4000" i="1" dirty="0" smtClean="0"/>
          </a:p>
          <a:p>
            <a:pPr algn="ctr"/>
            <a:r>
              <a:rPr lang="ru-RU" sz="4000" i="1" dirty="0" smtClean="0"/>
              <a:t>суффикс  </a:t>
            </a:r>
            <a:r>
              <a:rPr lang="ru-RU" sz="4000" b="1" i="1" u="sng" dirty="0" smtClean="0"/>
              <a:t>-</a:t>
            </a:r>
            <a:r>
              <a:rPr lang="ru-RU" sz="4000" b="1" i="1" u="sng" dirty="0" err="1" smtClean="0"/>
              <a:t>онок</a:t>
            </a:r>
            <a:r>
              <a:rPr lang="ru-RU" sz="4000" i="1" dirty="0" smtClean="0"/>
              <a:t>  пишется после </a:t>
            </a:r>
            <a:r>
              <a:rPr lang="ru-RU" sz="4000" i="1" u="sng" dirty="0" smtClean="0"/>
              <a:t>твёрдых согласных</a:t>
            </a:r>
            <a:r>
              <a:rPr lang="ru-RU" sz="4000" i="1" dirty="0" smtClean="0"/>
              <a:t> и </a:t>
            </a:r>
            <a:r>
              <a:rPr lang="ru-RU" sz="4000" i="1" u="sng" dirty="0" smtClean="0"/>
              <a:t>ч</a:t>
            </a:r>
            <a:r>
              <a:rPr lang="ru-RU" sz="4000" i="1" dirty="0" smtClean="0"/>
              <a:t>.</a:t>
            </a:r>
            <a:endParaRPr lang="ru-RU" sz="4000" i="1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7500958" y="3571876"/>
            <a:ext cx="500066" cy="428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16200000" flipH="1">
            <a:off x="7536677" y="3607595"/>
            <a:ext cx="428628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3428992" y="2643182"/>
            <a:ext cx="714380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143372" y="2643182"/>
            <a:ext cx="642942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3214678" y="4572008"/>
            <a:ext cx="785818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000496" y="4572008"/>
            <a:ext cx="642942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642918"/>
            <a:ext cx="492922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корова   </a:t>
            </a:r>
          </a:p>
          <a:p>
            <a:endParaRPr lang="ru-RU" sz="4800" dirty="0" smtClean="0"/>
          </a:p>
          <a:p>
            <a:r>
              <a:rPr lang="ru-RU" sz="4800" dirty="0" smtClean="0"/>
              <a:t> коровёнок</a:t>
            </a:r>
          </a:p>
          <a:p>
            <a:endParaRPr lang="ru-RU" sz="4800" dirty="0" smtClean="0"/>
          </a:p>
          <a:p>
            <a:r>
              <a:rPr lang="ru-RU" sz="4800" dirty="0" smtClean="0"/>
              <a:t>лошадь  </a:t>
            </a:r>
          </a:p>
          <a:p>
            <a:endParaRPr lang="ru-RU" sz="4800" dirty="0" smtClean="0"/>
          </a:p>
          <a:p>
            <a:r>
              <a:rPr lang="ru-RU" sz="4800" dirty="0" smtClean="0"/>
              <a:t> лошадёнок</a:t>
            </a:r>
            <a:endParaRPr lang="ru-RU" sz="4800" dirty="0"/>
          </a:p>
        </p:txBody>
      </p:sp>
      <p:pic>
        <p:nvPicPr>
          <p:cNvPr id="3" name="Рисунок 2" descr="http://im8-tub-ru.yandex.net/i?id=296085823-05-72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786446" y="2714620"/>
            <a:ext cx="235745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2428860" y="2143116"/>
            <a:ext cx="571504" cy="2143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000364" y="2143116"/>
            <a:ext cx="571504" cy="2143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2571736" y="5000636"/>
            <a:ext cx="642942" cy="28575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214678" y="5000636"/>
            <a:ext cx="642942" cy="28575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Выгнутая вверх стрелка 20"/>
          <p:cNvSpPr/>
          <p:nvPr/>
        </p:nvSpPr>
        <p:spPr>
          <a:xfrm rot="3410320">
            <a:off x="2575750" y="1245858"/>
            <a:ext cx="2144621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Выгнутая вверх стрелка 26"/>
          <p:cNvSpPr/>
          <p:nvPr/>
        </p:nvSpPr>
        <p:spPr>
          <a:xfrm rot="3410320">
            <a:off x="2749358" y="4232415"/>
            <a:ext cx="2144621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57290" y="2071678"/>
            <a:ext cx="24586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телёнок</a:t>
            </a:r>
            <a:endParaRPr lang="ru-RU" sz="4800" dirty="0"/>
          </a:p>
        </p:txBody>
      </p:sp>
      <p:sp>
        <p:nvSpPr>
          <p:cNvPr id="12" name="TextBox 11"/>
          <p:cNvSpPr txBox="1"/>
          <p:nvPr/>
        </p:nvSpPr>
        <p:spPr>
          <a:xfrm>
            <a:off x="714348" y="5000636"/>
            <a:ext cx="32183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жеребёнок</a:t>
            </a:r>
            <a:endParaRPr lang="ru-RU" sz="48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642910" y="1500174"/>
            <a:ext cx="7786742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Паук, </a:t>
            </a:r>
            <a:r>
              <a:rPr kumimoji="0" lang="ru-RU" sz="66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паучонок</a:t>
            </a:r>
            <a:r>
              <a:rPr kumimoji="0" lang="ru-RU" sz="66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паучище, паучок, </a:t>
            </a:r>
            <a:r>
              <a:rPr kumimoji="0" lang="ru-RU" sz="66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паучишко</a:t>
            </a:r>
            <a:r>
              <a:rPr kumimoji="0" lang="ru-RU" sz="8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8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Дуга 4"/>
          <p:cNvSpPr/>
          <p:nvPr/>
        </p:nvSpPr>
        <p:spPr>
          <a:xfrm rot="18416037">
            <a:off x="1507526" y="1456935"/>
            <a:ext cx="2129296" cy="1975303"/>
          </a:xfrm>
          <a:prstGeom prst="arc">
            <a:avLst>
              <a:gd name="adj1" fmla="val 16039107"/>
              <a:gd name="adj2" fmla="val 1502701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уга 5"/>
          <p:cNvSpPr/>
          <p:nvPr/>
        </p:nvSpPr>
        <p:spPr>
          <a:xfrm rot="18416037">
            <a:off x="3579230" y="1528371"/>
            <a:ext cx="2129296" cy="1975303"/>
          </a:xfrm>
          <a:prstGeom prst="arc">
            <a:avLst>
              <a:gd name="adj1" fmla="val 16039107"/>
              <a:gd name="adj2" fmla="val 1502701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Дуга 6"/>
          <p:cNvSpPr/>
          <p:nvPr/>
        </p:nvSpPr>
        <p:spPr>
          <a:xfrm rot="18416037">
            <a:off x="1150336" y="2528503"/>
            <a:ext cx="2129296" cy="1975303"/>
          </a:xfrm>
          <a:prstGeom prst="arc">
            <a:avLst>
              <a:gd name="adj1" fmla="val 16039107"/>
              <a:gd name="adj2" fmla="val 1502701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уга 7"/>
          <p:cNvSpPr/>
          <p:nvPr/>
        </p:nvSpPr>
        <p:spPr>
          <a:xfrm rot="18416037">
            <a:off x="4650799" y="2528503"/>
            <a:ext cx="2129296" cy="1975303"/>
          </a:xfrm>
          <a:prstGeom prst="arc">
            <a:avLst>
              <a:gd name="adj1" fmla="val 16039107"/>
              <a:gd name="adj2" fmla="val 1502701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уга 12"/>
          <p:cNvSpPr/>
          <p:nvPr/>
        </p:nvSpPr>
        <p:spPr>
          <a:xfrm rot="18416037">
            <a:off x="2364782" y="3671511"/>
            <a:ext cx="2129296" cy="1975303"/>
          </a:xfrm>
          <a:prstGeom prst="arc">
            <a:avLst>
              <a:gd name="adj1" fmla="val 16039107"/>
              <a:gd name="adj2" fmla="val 1502701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5643570" y="1428736"/>
            <a:ext cx="785818" cy="57150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429388" y="1428736"/>
            <a:ext cx="714380" cy="64294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 flipH="1" flipV="1">
            <a:off x="3071802" y="2500306"/>
            <a:ext cx="571504" cy="57150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643306" y="2500306"/>
            <a:ext cx="642942" cy="57150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500042"/>
            <a:ext cx="85011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  <a:latin typeface="Monotype Corsiva" pitchFamily="66" charset="0"/>
              </a:rPr>
              <a:t>Классификация  суффиксов  по их  значениям</a:t>
            </a:r>
            <a:endParaRPr lang="ru-RU" sz="4400" b="1" i="1" u="sng" dirty="0" smtClean="0">
              <a:solidFill>
                <a:srgbClr val="C00000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14348" y="2000240"/>
          <a:ext cx="7858180" cy="40719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0"/>
                <a:gridCol w="3571900"/>
              </a:tblGrid>
              <a:tr h="1140628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1.Названия детёнышей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ru-RU" sz="2800" dirty="0" err="1" smtClean="0">
                          <a:solidFill>
                            <a:schemeClr val="tx1"/>
                          </a:solidFill>
                        </a:rPr>
                        <a:t>онок</a:t>
                      </a:r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,  -</a:t>
                      </a:r>
                      <a:r>
                        <a:rPr lang="ru-RU" sz="2800" dirty="0" err="1" smtClean="0">
                          <a:solidFill>
                            <a:schemeClr val="tx1"/>
                          </a:solidFill>
                        </a:rPr>
                        <a:t>ёнок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066927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2.Увеличительное значение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ru-RU" sz="2800" b="1" dirty="0" err="1" smtClean="0">
                          <a:solidFill>
                            <a:schemeClr val="tx1"/>
                          </a:solidFill>
                        </a:rPr>
                        <a:t>ищ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035274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829138"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5786" y="4286256"/>
            <a:ext cx="4000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3.Уменьшительно-ласкательное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072066" y="4286256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-</a:t>
            </a:r>
            <a:r>
              <a:rPr lang="ru-RU" sz="2800" b="1" dirty="0" err="1" smtClean="0"/>
              <a:t>ок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57224" y="5357826"/>
            <a:ext cx="4214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4.Пренебрежительное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072066" y="5286388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-</a:t>
            </a:r>
            <a:r>
              <a:rPr lang="ru-RU" sz="2800" b="1" dirty="0" err="1" smtClean="0"/>
              <a:t>ишк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14348" y="500042"/>
            <a:ext cx="7572428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Жил на свете паук. Это был не взрослый паук, а ещё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маленький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Шёл он по лесной дороге, а навстречу ему муравей.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Ой, какой паук!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спрятался за листочек.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Вдруг бежит мышь.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Посмотрите, какой паук!</a:t>
            </a:r>
            <a:endParaRPr lang="ru-RU" sz="3200" dirty="0" smtClean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Грустно стало пауку. Почему его не боятся?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А тут дрозд летит. Клюнул он паука и прокричал: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Какой вкусный паук!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1214422"/>
            <a:ext cx="521497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002060"/>
                </a:solidFill>
                <a:latin typeface="Monotype Corsiva" pitchFamily="66" charset="0"/>
              </a:rPr>
              <a:t>Без рук, без топора </a:t>
            </a:r>
          </a:p>
          <a:p>
            <a:pPr algn="ctr"/>
            <a:r>
              <a:rPr lang="ru-RU" sz="5400" dirty="0" smtClean="0">
                <a:solidFill>
                  <a:srgbClr val="002060"/>
                </a:solidFill>
                <a:latin typeface="Monotype Corsiva" pitchFamily="66" charset="0"/>
              </a:rPr>
              <a:t>Построена изба.</a:t>
            </a:r>
          </a:p>
          <a:p>
            <a:pPr algn="ctr"/>
            <a:r>
              <a:rPr lang="ru-RU" sz="4400" dirty="0" smtClean="0"/>
              <a:t>                               </a:t>
            </a:r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3571868" y="3643314"/>
            <a:ext cx="2428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tx2"/>
                </a:solidFill>
              </a:rPr>
              <a:t>(гнездо)</a:t>
            </a:r>
            <a:endParaRPr lang="ru-RU" sz="4000" dirty="0">
              <a:solidFill>
                <a:schemeClr val="tx2"/>
              </a:solidFill>
            </a:endParaRPr>
          </a:p>
        </p:txBody>
      </p:sp>
      <p:pic>
        <p:nvPicPr>
          <p:cNvPr id="4" name="Рисунок 3" descr="http://im3-tub-ru.yandex.net/i?id=513261291-69-72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2143116"/>
            <a:ext cx="2143140" cy="350046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785794"/>
            <a:ext cx="735811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        </a:t>
            </a:r>
            <a:r>
              <a:rPr lang="ru-RU" sz="5400" b="1" i="1" dirty="0" smtClean="0">
                <a:solidFill>
                  <a:srgbClr val="C00000"/>
                </a:solidFill>
              </a:rPr>
              <a:t>Заклинание:</a:t>
            </a:r>
          </a:p>
          <a:p>
            <a:r>
              <a:rPr lang="ru-RU" sz="5400" dirty="0" smtClean="0">
                <a:solidFill>
                  <a:srgbClr val="660033"/>
                </a:solidFill>
              </a:rPr>
              <a:t>-</a:t>
            </a:r>
            <a:r>
              <a:rPr lang="ru-RU" sz="5400" dirty="0" err="1" smtClean="0">
                <a:solidFill>
                  <a:srgbClr val="660033"/>
                </a:solidFill>
              </a:rPr>
              <a:t>онок</a:t>
            </a:r>
            <a:r>
              <a:rPr lang="ru-RU" sz="5400" dirty="0" smtClean="0">
                <a:solidFill>
                  <a:srgbClr val="660033"/>
                </a:solidFill>
              </a:rPr>
              <a:t> ,   -</a:t>
            </a:r>
            <a:r>
              <a:rPr lang="ru-RU" sz="5400" dirty="0" err="1" smtClean="0">
                <a:solidFill>
                  <a:srgbClr val="660033"/>
                </a:solidFill>
              </a:rPr>
              <a:t>ёнок</a:t>
            </a:r>
            <a:r>
              <a:rPr lang="ru-RU" sz="5400" dirty="0" smtClean="0">
                <a:solidFill>
                  <a:srgbClr val="660033"/>
                </a:solidFill>
              </a:rPr>
              <a:t>,   -</a:t>
            </a:r>
            <a:r>
              <a:rPr lang="ru-RU" sz="5400" dirty="0" err="1" smtClean="0">
                <a:solidFill>
                  <a:srgbClr val="660033"/>
                </a:solidFill>
              </a:rPr>
              <a:t>ушк</a:t>
            </a:r>
            <a:r>
              <a:rPr lang="ru-RU" sz="5400" dirty="0" smtClean="0">
                <a:solidFill>
                  <a:srgbClr val="660033"/>
                </a:solidFill>
              </a:rPr>
              <a:t>,</a:t>
            </a:r>
          </a:p>
          <a:p>
            <a:r>
              <a:rPr lang="ru-RU" sz="5400" dirty="0" smtClean="0">
                <a:solidFill>
                  <a:srgbClr val="660033"/>
                </a:solidFill>
              </a:rPr>
              <a:t>-</a:t>
            </a:r>
            <a:r>
              <a:rPr lang="ru-RU" sz="5400" dirty="0" err="1" smtClean="0">
                <a:solidFill>
                  <a:srgbClr val="660033"/>
                </a:solidFill>
              </a:rPr>
              <a:t>оват</a:t>
            </a:r>
            <a:r>
              <a:rPr lang="ru-RU" sz="5400" dirty="0" smtClean="0">
                <a:solidFill>
                  <a:srgbClr val="660033"/>
                </a:solidFill>
              </a:rPr>
              <a:t>,    -</a:t>
            </a:r>
            <a:r>
              <a:rPr lang="ru-RU" sz="5400" dirty="0" err="1" smtClean="0">
                <a:solidFill>
                  <a:srgbClr val="660033"/>
                </a:solidFill>
              </a:rPr>
              <a:t>еват</a:t>
            </a:r>
            <a:r>
              <a:rPr lang="ru-RU" sz="5400" dirty="0" smtClean="0">
                <a:solidFill>
                  <a:srgbClr val="660033"/>
                </a:solidFill>
              </a:rPr>
              <a:t>,    -</a:t>
            </a:r>
            <a:r>
              <a:rPr lang="ru-RU" sz="5400" dirty="0" err="1" smtClean="0">
                <a:solidFill>
                  <a:srgbClr val="660033"/>
                </a:solidFill>
              </a:rPr>
              <a:t>щик</a:t>
            </a:r>
            <a:r>
              <a:rPr lang="ru-RU" sz="5400" dirty="0" smtClean="0">
                <a:solidFill>
                  <a:srgbClr val="660033"/>
                </a:solidFill>
              </a:rPr>
              <a:t>,</a:t>
            </a:r>
          </a:p>
          <a:p>
            <a:r>
              <a:rPr lang="ru-RU" sz="5400" dirty="0" smtClean="0">
                <a:solidFill>
                  <a:srgbClr val="660033"/>
                </a:solidFill>
              </a:rPr>
              <a:t>-</a:t>
            </a:r>
            <a:r>
              <a:rPr lang="ru-RU" sz="5400" dirty="0" err="1" smtClean="0">
                <a:solidFill>
                  <a:srgbClr val="660033"/>
                </a:solidFill>
              </a:rPr>
              <a:t>ёныш</a:t>
            </a:r>
            <a:r>
              <a:rPr lang="ru-RU" sz="5400" dirty="0" smtClean="0">
                <a:solidFill>
                  <a:srgbClr val="660033"/>
                </a:solidFill>
              </a:rPr>
              <a:t>,   -</a:t>
            </a:r>
            <a:r>
              <a:rPr lang="ru-RU" sz="5400" dirty="0" err="1" smtClean="0">
                <a:solidFill>
                  <a:srgbClr val="660033"/>
                </a:solidFill>
              </a:rPr>
              <a:t>тель</a:t>
            </a:r>
            <a:r>
              <a:rPr lang="ru-RU" sz="5400" dirty="0" smtClean="0">
                <a:solidFill>
                  <a:srgbClr val="660033"/>
                </a:solidFill>
              </a:rPr>
              <a:t>,   -</a:t>
            </a:r>
            <a:r>
              <a:rPr lang="ru-RU" sz="5400" dirty="0" err="1" smtClean="0">
                <a:solidFill>
                  <a:srgbClr val="660033"/>
                </a:solidFill>
              </a:rPr>
              <a:t>ач</a:t>
            </a:r>
            <a:r>
              <a:rPr lang="ru-RU" sz="5400" dirty="0" smtClean="0">
                <a:solidFill>
                  <a:srgbClr val="660033"/>
                </a:solidFill>
              </a:rPr>
              <a:t>,    </a:t>
            </a:r>
          </a:p>
          <a:p>
            <a:r>
              <a:rPr lang="ru-RU" sz="5400" dirty="0" smtClean="0">
                <a:solidFill>
                  <a:srgbClr val="660033"/>
                </a:solidFill>
              </a:rPr>
              <a:t>-ник!</a:t>
            </a:r>
            <a:endParaRPr lang="ru-RU" sz="5400" dirty="0">
              <a:solidFill>
                <a:srgbClr val="660033"/>
              </a:solidFill>
            </a:endParaRPr>
          </a:p>
        </p:txBody>
      </p:sp>
      <p:pic>
        <p:nvPicPr>
          <p:cNvPr id="3" name="Рисунок 2" descr="http://im3-tub-ru.yandex.net/i?id=59877289-65-72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3214686"/>
            <a:ext cx="1928794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85786" y="1000108"/>
            <a:ext cx="7572428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Жил на свете паук. Это был не взрослый паук, а ещё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паучонок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Шёл он по лесной дороге, а навстречу ему муравей.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Ой, какой паучище!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спрятался за листочек.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Вдруг бежит мышь.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Посмотрите, какой паучок!</a:t>
            </a:r>
            <a:endParaRPr lang="ru-RU" sz="2800" b="1" i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Грустно стало паучку. Почему его не боятся?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А тут дрозд летит. Клюнул он паучка и прокричал: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Какой вкусный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паучишко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357554" y="1500174"/>
            <a:ext cx="785818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714612" y="1928802"/>
            <a:ext cx="1500198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643174" y="2786058"/>
            <a:ext cx="142876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214810" y="4071942"/>
            <a:ext cx="1143008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286380" y="5357826"/>
            <a:ext cx="1714512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928670"/>
            <a:ext cx="67151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002060"/>
                </a:solidFill>
                <a:latin typeface="Monotype Corsiva" pitchFamily="66" charset="0"/>
              </a:rPr>
              <a:t>Без рук, без </a:t>
            </a:r>
            <a:r>
              <a:rPr lang="ru-RU" sz="4800" dirty="0" err="1" smtClean="0">
                <a:solidFill>
                  <a:srgbClr val="002060"/>
                </a:solidFill>
                <a:latin typeface="Monotype Corsiva" pitchFamily="66" charset="0"/>
              </a:rPr>
              <a:t>топорёнка</a:t>
            </a:r>
            <a:endParaRPr lang="ru-RU" sz="48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r>
              <a:rPr lang="ru-RU" sz="4800" dirty="0" smtClean="0">
                <a:solidFill>
                  <a:srgbClr val="002060"/>
                </a:solidFill>
                <a:latin typeface="Monotype Corsiva" pitchFamily="66" charset="0"/>
              </a:rPr>
              <a:t>Построена избёнка.</a:t>
            </a:r>
            <a:endParaRPr lang="ru-RU" sz="48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http://im6-tub-ru.yandex.net/i?id=511360767-53-72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2571744"/>
            <a:ext cx="200026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85786" y="214290"/>
            <a:ext cx="5000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Вы   согласны?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714348" y="3214686"/>
            <a:ext cx="56436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Monotype Corsiva" pitchFamily="66" charset="0"/>
              </a:rPr>
              <a:t>Без рук, без </a:t>
            </a:r>
            <a:r>
              <a:rPr lang="ru-RU" sz="4400" dirty="0" err="1" smtClean="0">
                <a:latin typeface="Monotype Corsiva" pitchFamily="66" charset="0"/>
              </a:rPr>
              <a:t>топорёночка</a:t>
            </a:r>
            <a:endParaRPr lang="ru-RU" sz="4400" dirty="0" smtClean="0">
              <a:latin typeface="Monotype Corsiva" pitchFamily="66" charset="0"/>
            </a:endParaRPr>
          </a:p>
          <a:p>
            <a:r>
              <a:rPr lang="ru-RU" sz="4400" dirty="0" smtClean="0">
                <a:latin typeface="Monotype Corsiva" pitchFamily="66" charset="0"/>
              </a:rPr>
              <a:t>Построена избёночка</a:t>
            </a:r>
            <a:endParaRPr lang="ru-RU" sz="4400" dirty="0"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85918" y="5072074"/>
            <a:ext cx="3643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(гнёздышко)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kingsnake.com/westindian/mellisugaehelenae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8715436" cy="557216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14678" y="5929330"/>
            <a:ext cx="5500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колибри</a:t>
            </a:r>
            <a:endParaRPr lang="ru-RU" sz="40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sinizi.narod.ru/ptenc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557216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5984" y="5929330"/>
            <a:ext cx="6572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гнездо королька</a:t>
            </a:r>
            <a:endParaRPr lang="ru-RU" sz="40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08" y="1214422"/>
            <a:ext cx="68580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Без ручищ, без топорища</a:t>
            </a:r>
          </a:p>
          <a:p>
            <a:pPr algn="ctr"/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Построена избища.</a:t>
            </a:r>
            <a:endParaRPr lang="ru-RU" sz="5400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29256" y="3500438"/>
            <a:ext cx="3000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tx2"/>
                </a:solidFill>
              </a:rPr>
              <a:t>(</a:t>
            </a:r>
            <a:r>
              <a:rPr lang="ru-RU" sz="4000" dirty="0" err="1" smtClean="0">
                <a:solidFill>
                  <a:schemeClr val="tx2"/>
                </a:solidFill>
              </a:rPr>
              <a:t>гнездище</a:t>
            </a:r>
            <a:r>
              <a:rPr lang="ru-RU" sz="4000" dirty="0" smtClean="0">
                <a:solidFill>
                  <a:schemeClr val="tx2"/>
                </a:solidFill>
              </a:rPr>
              <a:t>)</a:t>
            </a:r>
            <a:endParaRPr lang="ru-RU" sz="4000" dirty="0">
              <a:solidFill>
                <a:schemeClr val="tx2"/>
              </a:solidFill>
            </a:endParaRPr>
          </a:p>
        </p:txBody>
      </p:sp>
      <p:pic>
        <p:nvPicPr>
          <p:cNvPr id="4" name="Рисунок 3" descr="http://im7-tub-ru.yandex.net/i?id=318522894-00-72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3116"/>
            <a:ext cx="2357454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otvetin.ru/uploads/posts/1299234958_samoe-bolshoe-gnezd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557216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00298" y="6000768"/>
            <a:ext cx="6215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глазчатая курица</a:t>
            </a:r>
            <a:endParaRPr lang="ru-RU" sz="40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артинка 34 из 11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8643998" cy="564360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28794" y="6000768"/>
            <a:ext cx="6357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белоголовый орлан</a:t>
            </a:r>
            <a:endParaRPr lang="ru-RU" sz="40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43042" y="571480"/>
            <a:ext cx="6572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Без рук, без </a:t>
            </a:r>
            <a:r>
              <a:rPr lang="ru-RU" sz="4000" dirty="0" err="1" smtClean="0"/>
              <a:t>топоришка</a:t>
            </a:r>
            <a:endParaRPr lang="ru-RU" sz="4000" dirty="0" smtClean="0"/>
          </a:p>
          <a:p>
            <a:r>
              <a:rPr lang="ru-RU" sz="4000" dirty="0" smtClean="0"/>
              <a:t>Построена избишка.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357554" y="2143116"/>
            <a:ext cx="4857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         (</a:t>
            </a:r>
            <a:r>
              <a:rPr lang="ru-RU" sz="4000" dirty="0" err="1" smtClean="0"/>
              <a:t>гнездишко</a:t>
            </a:r>
            <a:r>
              <a:rPr lang="ru-RU" sz="4000" dirty="0" smtClean="0"/>
              <a:t>)</a:t>
            </a:r>
            <a:endParaRPr lang="ru-RU" sz="4000" dirty="0"/>
          </a:p>
        </p:txBody>
      </p:sp>
      <p:pic>
        <p:nvPicPr>
          <p:cNvPr id="5" name="Рисунок 4" descr="http://im7-tub-ru.yandex.net/i?id=11298616-08-16f-35744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00306"/>
            <a:ext cx="3428992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Картинка 2 из 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14290"/>
            <a:ext cx="6143668" cy="578647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71736" y="6072206"/>
            <a:ext cx="5572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хохлатый стриж</a:t>
            </a:r>
            <a:endParaRPr lang="ru-RU" sz="40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785794"/>
            <a:ext cx="72866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мячик</a:t>
            </a:r>
          </a:p>
          <a:p>
            <a:pPr algn="ctr"/>
            <a:r>
              <a:rPr lang="ru-RU" sz="4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доченька</a:t>
            </a:r>
          </a:p>
          <a:p>
            <a:pPr algn="ctr"/>
            <a:r>
              <a:rPr lang="ru-RU" sz="4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книжечка</a:t>
            </a:r>
          </a:p>
          <a:p>
            <a:pPr algn="ctr"/>
            <a:r>
              <a:rPr lang="ru-RU" sz="4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булавочка</a:t>
            </a:r>
          </a:p>
          <a:p>
            <a:pPr algn="ctr"/>
            <a:r>
              <a:rPr lang="ru-RU" sz="4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лапонька</a:t>
            </a:r>
          </a:p>
          <a:p>
            <a:pPr algn="ctr"/>
            <a:r>
              <a:rPr lang="ru-RU" sz="4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огонёк</a:t>
            </a:r>
            <a:endParaRPr lang="ru-RU" sz="48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rot="5400000" flipH="1" flipV="1">
            <a:off x="4929190" y="714356"/>
            <a:ext cx="357190" cy="35719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16200000" flipH="1">
            <a:off x="5250661" y="750075"/>
            <a:ext cx="428628" cy="35719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4500562" y="1500174"/>
            <a:ext cx="642942" cy="35719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143504" y="1500174"/>
            <a:ext cx="500066" cy="35719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4929190" y="2214554"/>
            <a:ext cx="428628" cy="35719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357818" y="2214554"/>
            <a:ext cx="428628" cy="35719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 flipH="1" flipV="1">
            <a:off x="4857752" y="2928934"/>
            <a:ext cx="428628" cy="42862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286380" y="2928934"/>
            <a:ext cx="500066" cy="42862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4500562" y="3643314"/>
            <a:ext cx="642942" cy="42862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143504" y="3643314"/>
            <a:ext cx="500066" cy="42862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 flipH="1" flipV="1">
            <a:off x="5000628" y="4429132"/>
            <a:ext cx="357190" cy="35719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16200000" flipH="1">
            <a:off x="5357818" y="4429132"/>
            <a:ext cx="357190" cy="35719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500042"/>
            <a:ext cx="85011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  <a:latin typeface="Monotype Corsiva" pitchFamily="66" charset="0"/>
              </a:rPr>
              <a:t>Классификация  суффиксов  по их  значениям</a:t>
            </a:r>
            <a:endParaRPr lang="ru-RU" sz="4400" b="1" i="1" u="sng" dirty="0" smtClean="0">
              <a:solidFill>
                <a:srgbClr val="C00000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71472" y="2071678"/>
          <a:ext cx="7929618" cy="3875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6152"/>
                <a:gridCol w="3783466"/>
              </a:tblGrid>
              <a:tr h="1135197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1.Названия детёнышей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ru-RU" sz="2800" b="1" dirty="0" err="1" smtClean="0">
                          <a:solidFill>
                            <a:schemeClr val="tx1"/>
                          </a:solidFill>
                        </a:rPr>
                        <a:t>онок</a:t>
                      </a:r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,  -</a:t>
                      </a:r>
                      <a:r>
                        <a:rPr lang="ru-RU" sz="2800" b="1" dirty="0" err="1" smtClean="0">
                          <a:solidFill>
                            <a:schemeClr val="tx1"/>
                          </a:solidFill>
                        </a:rPr>
                        <a:t>ёнок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997401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2.Увеличительное значение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ru-RU" sz="2800" b="1" dirty="0" err="1" smtClean="0">
                          <a:solidFill>
                            <a:schemeClr val="tx1"/>
                          </a:solidFill>
                        </a:rPr>
                        <a:t>ищ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96781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775108"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8596" y="4214818"/>
            <a:ext cx="371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3.Уменьшительно-ласкательное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43438" y="4214818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-</a:t>
            </a:r>
            <a:r>
              <a:rPr lang="ru-RU" sz="2800" b="1" dirty="0" err="1" smtClean="0"/>
              <a:t>ок</a:t>
            </a:r>
            <a:r>
              <a:rPr lang="ru-RU" sz="2800" dirty="0" smtClean="0"/>
              <a:t>,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5214950"/>
            <a:ext cx="4143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4.Пренебрежительное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714876" y="5214950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-</a:t>
            </a:r>
            <a:r>
              <a:rPr lang="ru-RU" sz="2800" b="1" dirty="0" err="1" smtClean="0"/>
              <a:t>ишк</a:t>
            </a:r>
            <a:r>
              <a:rPr lang="ru-RU" sz="2800" b="1" dirty="0" smtClean="0"/>
              <a:t>, -</a:t>
            </a:r>
            <a:r>
              <a:rPr lang="ru-RU" sz="2800" b="1" dirty="0" err="1" smtClean="0"/>
              <a:t>ёнк</a:t>
            </a:r>
            <a:endParaRPr lang="ru-RU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286380" y="4214818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-</a:t>
            </a:r>
            <a:r>
              <a:rPr lang="ru-RU" sz="2800" b="1" dirty="0" err="1" smtClean="0"/>
              <a:t>ик</a:t>
            </a:r>
            <a:r>
              <a:rPr lang="ru-RU" sz="2800" dirty="0" smtClean="0"/>
              <a:t>,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6000760" y="4214818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-</a:t>
            </a:r>
            <a:r>
              <a:rPr lang="ru-RU" sz="2800" b="1" dirty="0" err="1" smtClean="0"/>
              <a:t>еньк</a:t>
            </a:r>
            <a:r>
              <a:rPr lang="ru-RU" sz="2800" dirty="0" smtClean="0"/>
              <a:t>,</a:t>
            </a:r>
            <a:endParaRPr lang="ru-RU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7072330" y="4214818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-</a:t>
            </a:r>
            <a:r>
              <a:rPr lang="ru-RU" sz="2800" b="1" dirty="0" err="1" smtClean="0"/>
              <a:t>ечк</a:t>
            </a:r>
            <a:r>
              <a:rPr lang="ru-RU" sz="2800" b="1" dirty="0" smtClean="0"/>
              <a:t>,</a:t>
            </a:r>
            <a:endParaRPr lang="ru-RU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643438" y="4714884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-</a:t>
            </a:r>
            <a:r>
              <a:rPr lang="ru-RU" sz="2800" b="1" dirty="0" err="1" smtClean="0"/>
              <a:t>очк</a:t>
            </a:r>
            <a:r>
              <a:rPr lang="ru-RU" sz="2800" dirty="0" smtClean="0"/>
              <a:t>,</a:t>
            </a:r>
            <a:endParaRPr lang="ru-RU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5572132" y="471488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-</a:t>
            </a:r>
            <a:r>
              <a:rPr lang="ru-RU" sz="2800" b="1" dirty="0" err="1" smtClean="0"/>
              <a:t>оньк</a:t>
            </a:r>
            <a:r>
              <a:rPr lang="ru-RU" sz="2800" dirty="0" smtClean="0"/>
              <a:t>,</a:t>
            </a:r>
            <a:endParaRPr lang="ru-RU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6929454" y="4714884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-</a:t>
            </a:r>
            <a:r>
              <a:rPr lang="ru-RU" sz="2800" b="1" dirty="0" err="1" smtClean="0"/>
              <a:t>ёк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642910" y="1142984"/>
            <a:ext cx="7786742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Паук, </a:t>
            </a:r>
            <a:r>
              <a:rPr kumimoji="0" lang="ru-RU" sz="66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паучонок</a:t>
            </a:r>
            <a:r>
              <a:rPr kumimoji="0" lang="ru-RU" sz="66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паучище, паучок,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400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66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паучишко</a:t>
            </a:r>
            <a:r>
              <a:rPr kumimoji="0" lang="ru-RU" sz="8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8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Дуга 4"/>
          <p:cNvSpPr/>
          <p:nvPr/>
        </p:nvSpPr>
        <p:spPr>
          <a:xfrm rot="18416037">
            <a:off x="1507527" y="1028305"/>
            <a:ext cx="2129296" cy="1975303"/>
          </a:xfrm>
          <a:prstGeom prst="arc">
            <a:avLst>
              <a:gd name="adj1" fmla="val 16039107"/>
              <a:gd name="adj2" fmla="val 1502701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уга 5"/>
          <p:cNvSpPr/>
          <p:nvPr/>
        </p:nvSpPr>
        <p:spPr>
          <a:xfrm rot="18416037">
            <a:off x="3579229" y="1171182"/>
            <a:ext cx="2129296" cy="1975303"/>
          </a:xfrm>
          <a:prstGeom prst="arc">
            <a:avLst>
              <a:gd name="adj1" fmla="val 16039107"/>
              <a:gd name="adj2" fmla="val 1502701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Дуга 6"/>
          <p:cNvSpPr/>
          <p:nvPr/>
        </p:nvSpPr>
        <p:spPr>
          <a:xfrm rot="18416037">
            <a:off x="1293213" y="2814256"/>
            <a:ext cx="2129296" cy="1975303"/>
          </a:xfrm>
          <a:prstGeom prst="arc">
            <a:avLst>
              <a:gd name="adj1" fmla="val 16039107"/>
              <a:gd name="adj2" fmla="val 1297254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уга 7"/>
          <p:cNvSpPr/>
          <p:nvPr/>
        </p:nvSpPr>
        <p:spPr>
          <a:xfrm rot="18416037">
            <a:off x="4722237" y="2885693"/>
            <a:ext cx="2129296" cy="1975303"/>
          </a:xfrm>
          <a:prstGeom prst="arc">
            <a:avLst>
              <a:gd name="adj1" fmla="val 16039107"/>
              <a:gd name="adj2" fmla="val 1273016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уга 10"/>
          <p:cNvSpPr/>
          <p:nvPr/>
        </p:nvSpPr>
        <p:spPr>
          <a:xfrm rot="18416037">
            <a:off x="2507658" y="4743083"/>
            <a:ext cx="2129296" cy="1975303"/>
          </a:xfrm>
          <a:prstGeom prst="arc">
            <a:avLst>
              <a:gd name="adj1" fmla="val 16039107"/>
              <a:gd name="adj2" fmla="val 1233839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уга 11"/>
          <p:cNvSpPr/>
          <p:nvPr/>
        </p:nvSpPr>
        <p:spPr>
          <a:xfrm rot="18416037">
            <a:off x="3579228" y="1171181"/>
            <a:ext cx="2129296" cy="1975303"/>
          </a:xfrm>
          <a:prstGeom prst="arc">
            <a:avLst>
              <a:gd name="adj1" fmla="val 16039107"/>
              <a:gd name="adj2" fmla="val 1502701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5643570" y="1000108"/>
            <a:ext cx="785818" cy="57150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429388" y="1000108"/>
            <a:ext cx="714380" cy="64294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3372" y="1714488"/>
            <a:ext cx="34290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tx2"/>
                </a:solidFill>
              </a:rPr>
              <a:t>петушок</a:t>
            </a:r>
          </a:p>
          <a:p>
            <a:pPr algn="ctr"/>
            <a:r>
              <a:rPr lang="ru-RU" sz="4800" dirty="0" smtClean="0">
                <a:solidFill>
                  <a:schemeClr val="tx2"/>
                </a:solidFill>
              </a:rPr>
              <a:t>молоко</a:t>
            </a:r>
          </a:p>
          <a:p>
            <a:pPr algn="ctr"/>
            <a:r>
              <a:rPr lang="ru-RU" sz="4800" dirty="0" smtClean="0">
                <a:solidFill>
                  <a:schemeClr val="tx2"/>
                </a:solidFill>
              </a:rPr>
              <a:t>носик</a:t>
            </a:r>
          </a:p>
          <a:p>
            <a:pPr algn="ctr"/>
            <a:r>
              <a:rPr lang="ru-RU" sz="4800" dirty="0" smtClean="0">
                <a:solidFill>
                  <a:schemeClr val="tx2"/>
                </a:solidFill>
              </a:rPr>
              <a:t>дикий</a:t>
            </a:r>
          </a:p>
          <a:p>
            <a:pPr algn="ctr"/>
            <a:r>
              <a:rPr lang="ru-RU" sz="4800" dirty="0" smtClean="0">
                <a:solidFill>
                  <a:schemeClr val="tx2"/>
                </a:solidFill>
              </a:rPr>
              <a:t>щека</a:t>
            </a:r>
          </a:p>
          <a:p>
            <a:pPr algn="ctr"/>
            <a:r>
              <a:rPr lang="ru-RU" sz="4800" dirty="0" smtClean="0">
                <a:solidFill>
                  <a:schemeClr val="tx2"/>
                </a:solidFill>
              </a:rPr>
              <a:t>кусочек</a:t>
            </a:r>
            <a:endParaRPr lang="ru-RU" sz="4800" dirty="0">
              <a:solidFill>
                <a:schemeClr val="tx2"/>
              </a:solidFill>
            </a:endParaRPr>
          </a:p>
        </p:txBody>
      </p:sp>
      <p:pic>
        <p:nvPicPr>
          <p:cNvPr id="34818" name="Picture 2" descr="http://im4-tub-ru.yandex.net/i?id=193591304-70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285992"/>
            <a:ext cx="2357454" cy="4071966"/>
          </a:xfrm>
          <a:prstGeom prst="rect">
            <a:avLst/>
          </a:prstGeom>
          <a:noFill/>
        </p:spPr>
      </p:pic>
      <p:sp>
        <p:nvSpPr>
          <p:cNvPr id="58" name="TextBox 57"/>
          <p:cNvSpPr txBox="1"/>
          <p:nvPr/>
        </p:nvSpPr>
        <p:spPr>
          <a:xfrm>
            <a:off x="928662" y="785794"/>
            <a:ext cx="6643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Согласны ли вы с Незнайкой?</a:t>
            </a:r>
            <a:endParaRPr lang="ru-RU" sz="4400" b="1" i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6429388" y="1785926"/>
            <a:ext cx="357190" cy="2143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786578" y="1785926"/>
            <a:ext cx="285752" cy="2143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5857884" y="2571744"/>
            <a:ext cx="357190" cy="2143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6143636" y="2571744"/>
            <a:ext cx="285752" cy="2143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6000760" y="3286124"/>
            <a:ext cx="357190" cy="2143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6357950" y="3286124"/>
            <a:ext cx="285752" cy="2143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5286380" y="4000504"/>
            <a:ext cx="357190" cy="2143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5643570" y="4000504"/>
            <a:ext cx="285752" cy="2143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5643570" y="4714884"/>
            <a:ext cx="357190" cy="2143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6000760" y="4714884"/>
            <a:ext cx="285752" cy="2143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6286512" y="5500702"/>
            <a:ext cx="357190" cy="2143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6643702" y="5500702"/>
            <a:ext cx="285752" cy="2143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642918"/>
            <a:ext cx="75009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C00000"/>
                </a:solidFill>
                <a:latin typeface="Monotype Corsiva" pitchFamily="66" charset="0"/>
              </a:rPr>
              <a:t>Алгоритм: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7224" y="1714488"/>
            <a:ext cx="72152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1. Изменяем слово, находим окончание.</a:t>
            </a:r>
          </a:p>
          <a:p>
            <a:endParaRPr lang="ru-RU" sz="3600" dirty="0" smtClean="0"/>
          </a:p>
          <a:p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857224" y="2857496"/>
            <a:ext cx="6500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2. Подбираем однокоренные слова, выделяем корень.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857224" y="4143380"/>
            <a:ext cx="7500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3. Часть слова между корнем и окончанием  -  это суффикс.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1428736"/>
            <a:ext cx="79296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Я сегодня  вспомнил</a:t>
            </a:r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714348" y="2714620"/>
            <a:ext cx="79296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Я сегодня узнал</a:t>
            </a:r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785786" y="4143380"/>
            <a:ext cx="77867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Я сегодня научился</a:t>
            </a:r>
            <a:endParaRPr lang="ru-RU" sz="4400" dirty="0"/>
          </a:p>
        </p:txBody>
      </p:sp>
      <p:pic>
        <p:nvPicPr>
          <p:cNvPr id="5" name="Рисунок 4" descr="http://im5-tub-ru.yandex.net/i?id=162393571-11-72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143636" y="1571612"/>
            <a:ext cx="257176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785794"/>
            <a:ext cx="85011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  <a:latin typeface="Monotype Corsiva" pitchFamily="66" charset="0"/>
              </a:rPr>
              <a:t>Классификация  суффиксов  по их  значениям</a:t>
            </a:r>
            <a:endParaRPr lang="ru-RU" sz="4400" b="1" i="1" u="sng" dirty="0" smtClean="0">
              <a:solidFill>
                <a:srgbClr val="C00000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500166" y="2428868"/>
          <a:ext cx="6096000" cy="31951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6562"/>
                <a:gridCol w="3119438"/>
              </a:tblGrid>
              <a:tr h="750099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1.Названия детёнышей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ru-RU" sz="2800" dirty="0" err="1" smtClean="0">
                          <a:solidFill>
                            <a:schemeClr val="tx1"/>
                          </a:solidFill>
                        </a:rPr>
                        <a:t>онок</a:t>
                      </a:r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,  -</a:t>
                      </a:r>
                      <a:r>
                        <a:rPr lang="ru-RU" sz="2800" dirty="0" err="1" smtClean="0">
                          <a:solidFill>
                            <a:schemeClr val="tx1"/>
                          </a:solidFill>
                        </a:rPr>
                        <a:t>ёнок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75009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75009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75009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ru.fishki.net/picsw/112011/08/post/zhivotnie/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8715436" cy="550072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43042" y="5857892"/>
            <a:ext cx="6858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слон+ёнок</a:t>
            </a:r>
            <a:r>
              <a:rPr lang="ru-RU" sz="4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=  слонёнок</a:t>
            </a:r>
            <a:endParaRPr lang="ru-RU" sz="4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571868" y="5857892"/>
            <a:ext cx="571504" cy="214314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3428992" y="5715016"/>
            <a:ext cx="428628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143372" y="5857892"/>
            <a:ext cx="642942" cy="214314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ru.fishki.net/picsw/112011/08/post/zhivotnie/2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8786874" cy="557216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71538" y="5857892"/>
            <a:ext cx="8072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верблюд + </a:t>
            </a:r>
            <a:r>
              <a:rPr lang="ru-RU" sz="3600" dirty="0" err="1" smtClean="0"/>
              <a:t>онок</a:t>
            </a:r>
            <a:r>
              <a:rPr lang="ru-RU" sz="3600" dirty="0" smtClean="0"/>
              <a:t> =  верблюжонок</a:t>
            </a:r>
            <a:endParaRPr lang="ru-RU" sz="36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3857620" y="5857892"/>
            <a:ext cx="500066" cy="14287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357686" y="5857892"/>
            <a:ext cx="500066" cy="14287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ru.fishki.net/picsw/112011/08/post/zhivotnie/1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290"/>
            <a:ext cx="8001056" cy="55007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85852" y="5786454"/>
            <a:ext cx="764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дельфин + </a:t>
            </a:r>
            <a:r>
              <a:rPr lang="ru-RU" sz="3600" dirty="0" err="1" smtClean="0"/>
              <a:t>ёнок=</a:t>
            </a:r>
            <a:r>
              <a:rPr lang="ru-RU" sz="3600" dirty="0" smtClean="0"/>
              <a:t>  </a:t>
            </a:r>
            <a:r>
              <a:rPr lang="ru-RU" sz="3600" dirty="0" err="1" smtClean="0"/>
              <a:t>дельфинёнок</a:t>
            </a:r>
            <a:endParaRPr lang="ru-RU" sz="36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4000496" y="5786454"/>
            <a:ext cx="571504" cy="14287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4572000" y="5786454"/>
            <a:ext cx="500066" cy="14287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Фотографии животных с детенышами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14290"/>
            <a:ext cx="6286544" cy="55007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71538" y="5786454"/>
            <a:ext cx="764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медведь + </a:t>
            </a:r>
            <a:r>
              <a:rPr lang="ru-RU" sz="3600" dirty="0" err="1" smtClean="0"/>
              <a:t>онок</a:t>
            </a:r>
            <a:r>
              <a:rPr lang="ru-RU" sz="3600" dirty="0" smtClean="0"/>
              <a:t> = медвежонок</a:t>
            </a:r>
            <a:endParaRPr lang="ru-RU" sz="36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3714744" y="5786454"/>
            <a:ext cx="571504" cy="14287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4286248" y="5786454"/>
            <a:ext cx="500066" cy="14287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Фотографии животных с детенышами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8572560" cy="53578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57290" y="5857892"/>
            <a:ext cx="7500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лев + </a:t>
            </a:r>
            <a:r>
              <a:rPr lang="ru-RU" sz="4000" dirty="0" err="1" smtClean="0"/>
              <a:t>ёнок</a:t>
            </a:r>
            <a:r>
              <a:rPr lang="ru-RU" sz="4000" dirty="0" smtClean="0"/>
              <a:t> =  львёнок</a:t>
            </a:r>
            <a:endParaRPr lang="ru-RU" sz="40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3071802" y="5786454"/>
            <a:ext cx="571504" cy="214314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643306" y="5786454"/>
            <a:ext cx="500066" cy="21272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ткрыт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2109</TotalTime>
  <Words>495</Words>
  <PresentationFormat>Экран (4:3)</PresentationFormat>
  <Paragraphs>120</Paragraphs>
  <Slides>32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Поток</vt:lpstr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Светик</cp:lastModifiedBy>
  <cp:revision>137</cp:revision>
  <dcterms:modified xsi:type="dcterms:W3CDTF">2013-02-19T19:39:07Z</dcterms:modified>
</cp:coreProperties>
</file>