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6" autoAdjust="0"/>
  </p:normalViewPr>
  <p:slideViewPr>
    <p:cSldViewPr>
      <p:cViewPr varScale="1">
        <p:scale>
          <a:sx n="63" d="100"/>
          <a:sy n="63" d="100"/>
        </p:scale>
        <p:origin x="-8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2C6F4-9A88-4243-A9B4-36C69C43FD2B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F9D6D-66D3-40FE-B861-F021C08043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9D6D-66D3-40FE-B861-F021C08043E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Психолого-физиологические особенности развития ребенка младшего школьного возраста</a:t>
            </a:r>
            <a:endParaRPr lang="ru-RU" sz="3200" dirty="0"/>
          </a:p>
        </p:txBody>
      </p:sp>
      <p:pic>
        <p:nvPicPr>
          <p:cNvPr id="2050" name="Picture 2" descr="C:\Users\григорий\Pictures\фото\IMG046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764" y="1772816"/>
            <a:ext cx="3929484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Младший </a:t>
            </a:r>
            <a:r>
              <a:rPr lang="ru-RU" sz="3100" dirty="0" smtClean="0"/>
              <a:t>школьный возраст (с 6,5-7 лет до 10-11лет)  определяется важным внешним обстоятельством в жизни ребёнка– поступлением в школу.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16024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новое место в системе отношений людей: появляются постоянные обязанности, связанные с учебной деятельностью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происходит перестройка всех систем отношений с действительностью.</a:t>
            </a:r>
            <a:endParaRPr lang="ru-RU" sz="24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83968" y="25649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Новая социальная ситуация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132856"/>
            <a:ext cx="6984776" cy="35059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ужесточает условия жизни ребёнка и выступает для </a:t>
            </a:r>
            <a:r>
              <a:rPr lang="ru-RU" sz="2800" dirty="0" smtClean="0">
                <a:solidFill>
                  <a:schemeClr val="tx1"/>
                </a:solidFill>
              </a:rPr>
              <a:t>него </a:t>
            </a:r>
            <a:r>
              <a:rPr lang="ru-RU" sz="2800" dirty="0" smtClean="0">
                <a:solidFill>
                  <a:schemeClr val="tx1"/>
                </a:solidFill>
              </a:rPr>
              <a:t>как </a:t>
            </a:r>
            <a:r>
              <a:rPr lang="ru-RU" sz="2800" dirty="0" smtClean="0">
                <a:solidFill>
                  <a:schemeClr val="tx1"/>
                </a:solidFill>
              </a:rPr>
              <a:t>стрессогенная.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изменяется </a:t>
            </a:r>
            <a:r>
              <a:rPr lang="ru-RU" sz="2800" dirty="0" smtClean="0">
                <a:solidFill>
                  <a:schemeClr val="tx1"/>
                </a:solidFill>
              </a:rPr>
              <a:t>эмоциональное </a:t>
            </a:r>
            <a:r>
              <a:rPr lang="ru-RU" sz="2800" dirty="0" smtClean="0">
                <a:solidFill>
                  <a:schemeClr val="tx1"/>
                </a:solidFill>
              </a:rPr>
              <a:t>состояние</a:t>
            </a:r>
            <a:r>
              <a:rPr lang="ru-RU" sz="2800" dirty="0" smtClean="0">
                <a:solidFill>
                  <a:schemeClr val="tx1"/>
                </a:solidFill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повышается психическая </a:t>
            </a:r>
            <a:r>
              <a:rPr lang="ru-RU" sz="2800" dirty="0" smtClean="0">
                <a:solidFill>
                  <a:schemeClr val="tx1"/>
                </a:solidFill>
              </a:rPr>
              <a:t>напряжённость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tx1"/>
                </a:solidFill>
              </a:rPr>
              <a:t>отражается </a:t>
            </a:r>
            <a:r>
              <a:rPr lang="ru-RU" sz="2800" dirty="0" smtClean="0">
                <a:solidFill>
                  <a:schemeClr val="tx1"/>
                </a:solidFill>
              </a:rPr>
              <a:t>как на физическом здоровье, так и на поведении.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572000" y="1484784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572000" y="2924944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716016" y="4221088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Характер адаптации ребёнка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644008" y="9807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16016" y="26369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способствуют развитию чувства личности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появляется новый статус</a:t>
            </a:r>
            <a:r>
              <a:rPr lang="ru-RU" sz="2800" dirty="0" smtClean="0">
                <a:solidFill>
                  <a:schemeClr val="tx1"/>
                </a:solidFill>
              </a:rPr>
              <a:t>: он </a:t>
            </a:r>
            <a:r>
              <a:rPr lang="ru-RU" sz="2800" dirty="0" smtClean="0">
                <a:solidFill>
                  <a:schemeClr val="tx1"/>
                </a:solidFill>
              </a:rPr>
              <a:t>ученик и ответственный человек. </a:t>
            </a:r>
            <a:endParaRPr lang="ru-RU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новая социальная роль требует </a:t>
            </a:r>
            <a:r>
              <a:rPr lang="ru-RU" sz="2800" dirty="0" smtClean="0">
                <a:solidFill>
                  <a:schemeClr val="tx1"/>
                </a:solidFill>
              </a:rPr>
              <a:t>развития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определённых психических свойств 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Мышление,</a:t>
            </a:r>
          </a:p>
          <a:p>
            <a:pPr lvl="2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внимание,</a:t>
            </a:r>
          </a:p>
          <a:p>
            <a:pPr lvl="2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память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</a:p>
          <a:p>
            <a:pPr lvl="2"/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 smtClean="0">
                <a:solidFill>
                  <a:schemeClr val="tx1"/>
                </a:solidFill>
              </a:rPr>
              <a:t>определённые морально-волевые </a:t>
            </a:r>
            <a:r>
              <a:rPr lang="ru-RU" sz="2000" dirty="0" smtClean="0">
                <a:solidFill>
                  <a:schemeClr val="tx1"/>
                </a:solidFill>
              </a:rPr>
              <a:t>качества</a:t>
            </a:r>
          </a:p>
          <a:p>
            <a:pPr lvl="2"/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 smtClean="0">
                <a:solidFill>
                  <a:schemeClr val="tx1"/>
                </a:solidFill>
              </a:rPr>
              <a:t>усидчивость</a:t>
            </a:r>
            <a:r>
              <a:rPr lang="ru-RU" sz="2000" dirty="0" smtClean="0">
                <a:solidFill>
                  <a:schemeClr val="tx1"/>
                </a:solidFill>
              </a:rPr>
              <a:t>, исполнительность, добросовестность</a:t>
            </a:r>
            <a:r>
              <a:rPr lang="ru-RU" sz="2000" dirty="0" smtClean="0">
                <a:solidFill>
                  <a:schemeClr val="tx1"/>
                </a:solidFill>
              </a:rPr>
              <a:t>).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Возрастные особенности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3468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1800" b="1" u="sng" dirty="0" smtClean="0"/>
              <a:t>1 класс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Первичное осознание позиции школьника через новые обязанности (учится выполнять).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Быть хорошим и любимым.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Учебная деятельность осуществляется через игры( наличие элементов соревновательности).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Внимание и </a:t>
            </a:r>
            <a:r>
              <a:rPr lang="ru-RU" sz="1800" dirty="0" smtClean="0"/>
              <a:t>п</a:t>
            </a:r>
            <a:r>
              <a:rPr lang="ru-RU" sz="1800" dirty="0" smtClean="0"/>
              <a:t>амять  в основном непроизвольны.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Внимание определяется темпераментом.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1600200"/>
            <a:ext cx="4978896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1800" b="1" u="sng" dirty="0" smtClean="0"/>
              <a:t>2 класс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Активное освоение учебной деятельности.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Учится оценивать причины своих достижений и неудач.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Острое желание быть успешным в учебе.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Появляется тенденция к снижению самооценки.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Активно развивается воля ребенка.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Развивается произвольное внимание и память.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Стремление к лидерству, появляется соперничество.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Учатся договариваться, уступать друг другу.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Осознает  свою роль в семье.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3106688" cy="478539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1800" b="1" u="sng" dirty="0" smtClean="0"/>
              <a:t>3 класс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Развивает познавательных рефлексию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Существенное снижение творческих способностей.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Острое желание быть успешным в учебе « быть хорошим и любимым»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Социальные страхи ( допустить ошибку, сделать что-то не так).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Учится преодолевать трудности.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Становится критичнее к педагогу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Появляется желание иметь больше свободы.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1340768"/>
            <a:ext cx="4978896" cy="47853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1800" b="1" u="sng" dirty="0" smtClean="0"/>
              <a:t>4 класс- «завершение детства- перехода ко взрослости»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Заканчивается формирование фундаментальных характеристик ребенка.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Формирование произвольности познавательных процессов: внимание , памяти, восприятия.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Познавательная рефлексия.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Личностная рефлексия.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Первичное осознание потребности в саморазвитии, между  «хочу» и «могу».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Устойчива самооценка ребенка.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«Я» – «умелость, компетентность».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Сверстники становятся более значимыми.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Мнение превалирует над мнением значимых взрослых.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Развивается сотрудничество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Активизируется межполовое общение.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Усваивают разницу в социальных статусах.</a:t>
            </a:r>
            <a:endParaRPr lang="ru-RU" sz="1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Возрастные особенности учащихся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345</Words>
  <Application>Microsoft Office PowerPoint</Application>
  <PresentationFormat>Экран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Психолого-физиологические особенности развития ребенка младшего школьного возраста</vt:lpstr>
      <vt:lpstr>  Младший школьный возраст (с 6,5-7 лет до 10-11лет)  определяется важным внешним обстоятельством в жизни ребёнка– поступлением в школу.  </vt:lpstr>
      <vt:lpstr>Новая социальная ситуация </vt:lpstr>
      <vt:lpstr>Характер адаптации ребёнка</vt:lpstr>
      <vt:lpstr>Возрастные особенности учащихся</vt:lpstr>
      <vt:lpstr>Возрастные особенности учащихся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Психолого-физиологические особенности развития ребенка младшего школьного возраста.</dc:title>
  <dc:creator>григорий</dc:creator>
  <cp:lastModifiedBy>григорий</cp:lastModifiedBy>
  <cp:revision>26</cp:revision>
  <dcterms:created xsi:type="dcterms:W3CDTF">2012-10-24T13:50:40Z</dcterms:created>
  <dcterms:modified xsi:type="dcterms:W3CDTF">2012-10-24T18:06:48Z</dcterms:modified>
</cp:coreProperties>
</file>