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24135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Восприятие, внимание, память и ее виды.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2204864"/>
            <a:ext cx="5400600" cy="432048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григорий\Pictures\фото\ю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204864"/>
            <a:ext cx="5400600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i="1" u="sng" dirty="0" smtClean="0"/>
              <a:t>Восприятие</a:t>
            </a:r>
            <a:r>
              <a:rPr lang="ru-RU" sz="2400" dirty="0" smtClean="0"/>
              <a:t> - </a:t>
            </a:r>
            <a:r>
              <a:rPr lang="ru-RU" sz="2000" dirty="0" smtClean="0"/>
              <a:t>субъективное (психическое) отражение предметов и явлений объективной действительности, как результат их непосредственного воздействия на органы чувств.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9552" y="1916832"/>
            <a:ext cx="8208912" cy="93610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b="1" i="1" u="sng" dirty="0" smtClean="0"/>
              <a:t>Внимание</a:t>
            </a:r>
            <a:r>
              <a:rPr lang="ru-RU" sz="2400" dirty="0" smtClean="0"/>
              <a:t>-</a:t>
            </a:r>
            <a:r>
              <a:rPr lang="ru-RU" sz="2000" dirty="0" smtClean="0"/>
              <a:t>направленность и сосредоточенность психической деятельности человека. 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1560" y="3140968"/>
            <a:ext cx="8075240" cy="2232249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i="1" dirty="0" smtClean="0"/>
              <a:t>Внимание несет регулирующую функцию.</a:t>
            </a:r>
          </a:p>
          <a:p>
            <a:pPr>
              <a:buNone/>
            </a:pPr>
            <a:r>
              <a:rPr lang="ru-RU" sz="2400" i="1" dirty="0" smtClean="0"/>
              <a:t>Классификация: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непроизвольное, 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произвольное, 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err="1" smtClean="0"/>
              <a:t>послепроизвольное</a:t>
            </a:r>
            <a:r>
              <a:rPr lang="ru-RU" sz="2400" dirty="0" smtClean="0"/>
              <a:t>.</a:t>
            </a:r>
            <a:endParaRPr lang="ru-RU" sz="24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i="1" dirty="0" smtClean="0"/>
              <a:t>Основные характеристики внимания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55576" y="1916831"/>
            <a:ext cx="7920880" cy="1800201"/>
          </a:xfr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b="1" u="sng" dirty="0" smtClean="0"/>
              <a:t>Объем</a:t>
            </a:r>
            <a:r>
              <a:rPr lang="ru-RU" sz="1800" dirty="0" smtClean="0"/>
              <a:t> - количество объектов, которые могут быть отчетливо восприняты в относительно короткий период времени.</a:t>
            </a:r>
          </a:p>
          <a:p>
            <a:r>
              <a:rPr lang="ru-RU" sz="1800" b="1" u="sng" dirty="0" smtClean="0"/>
              <a:t>Избирательность</a:t>
            </a:r>
            <a:r>
              <a:rPr lang="ru-RU" sz="1800" dirty="0" smtClean="0"/>
              <a:t> - выбор из множества сигналов только некоторых.</a:t>
            </a:r>
          </a:p>
          <a:p>
            <a:r>
              <a:rPr lang="ru-RU" sz="1800" b="1" u="sng" dirty="0" smtClean="0"/>
              <a:t>Устойчивость</a:t>
            </a:r>
            <a:r>
              <a:rPr lang="ru-RU" sz="1800" dirty="0" smtClean="0"/>
              <a:t> - это способность субъекта не отклоняться от направленности психической активности и сохранять сосредоточенность на объекте внимания. </a:t>
            </a:r>
          </a:p>
          <a:p>
            <a:pPr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55576" y="4005064"/>
            <a:ext cx="7931224" cy="2121099"/>
          </a:xfr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b="1" u="sng" dirty="0" smtClean="0"/>
              <a:t>Концентрация</a:t>
            </a:r>
            <a:r>
              <a:rPr lang="ru-RU" sz="1800" dirty="0" smtClean="0"/>
              <a:t> - способность субъекта сохранять сосредоточенность на объекте внимания при наличии помех.</a:t>
            </a:r>
          </a:p>
          <a:p>
            <a:r>
              <a:rPr lang="ru-RU" sz="1800" b="1" u="sng" dirty="0" smtClean="0"/>
              <a:t>Распределение </a:t>
            </a:r>
            <a:r>
              <a:rPr lang="ru-RU" sz="1800" dirty="0" smtClean="0"/>
              <a:t>- возможность субъекта направлять и сосредотачивать внимание на нескольких независимых переменных одновременно.</a:t>
            </a:r>
          </a:p>
          <a:p>
            <a:r>
              <a:rPr lang="ru-RU" sz="1800" b="1" u="sng" dirty="0" smtClean="0"/>
              <a:t>Переключение </a:t>
            </a:r>
            <a:r>
              <a:rPr lang="ru-RU" sz="1800" dirty="0" smtClean="0"/>
              <a:t>- перемещение его направленности и сосредоточенности с одного объекта на другой или с одного вида деятельности на другую. </a:t>
            </a:r>
            <a:endParaRPr lang="ru-RU" sz="18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283968" y="1412776"/>
            <a:ext cx="7200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В зависимости от деятельности хранения материала выделяют 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97152"/>
          </a:xfr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b="1" i="1" dirty="0" smtClean="0"/>
              <a:t>Мгновенную (</a:t>
            </a:r>
            <a:r>
              <a:rPr lang="ru-RU" sz="1400" b="1" i="1" dirty="0" err="1" smtClean="0"/>
              <a:t>иконическая</a:t>
            </a:r>
            <a:r>
              <a:rPr lang="ru-RU" sz="1400" b="1" i="1" dirty="0" smtClean="0"/>
              <a:t>) - </a:t>
            </a:r>
            <a:r>
              <a:rPr lang="ru-RU" sz="1400" dirty="0" smtClean="0"/>
              <a:t>представляет собой непосредственное отражение образа информации, воспринятого органами чувств. Ее длительность от 0.1 до 0.5 с.</a:t>
            </a:r>
          </a:p>
          <a:p>
            <a:r>
              <a:rPr lang="ru-RU" sz="1400" b="1" i="1" dirty="0" smtClean="0"/>
              <a:t> Кратковременную </a:t>
            </a:r>
            <a:r>
              <a:rPr lang="ru-RU" sz="1400" b="1" dirty="0" smtClean="0"/>
              <a:t>- </a:t>
            </a:r>
            <a:r>
              <a:rPr lang="ru-RU" sz="1400" dirty="0" smtClean="0"/>
              <a:t>сохраняет в течение короткого промежутка времени (в среднем около 20 с.) обобщенный образ воспринятой информации, ее наиболее существенные элементы. Объем кратковременной памяти составляет 5 - 9 единиц информации и определяется по количеством информации, которую человек способен точно воспроизвести после однократного предъявления. Важнейшей особенностью кратковременной памяти является ее избирательность. Из мгновенной памяти в нее попадает только та информация, которая соответствует актуальным потребностям и интересам человека, привлекает к себе его повышенное внимание. " Мозг среднего человека, - говорил Эдисон, - не воспринимает и тысячной доли того, что видит глаз".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97152"/>
          </a:xfrm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400" dirty="0" smtClean="0"/>
              <a:t> </a:t>
            </a:r>
            <a:r>
              <a:rPr lang="ru-RU" sz="1400" b="1" i="1" dirty="0" smtClean="0"/>
              <a:t>оперативную</a:t>
            </a:r>
            <a:r>
              <a:rPr lang="ru-RU" sz="1400" dirty="0" smtClean="0"/>
              <a:t> -рассчитана на сохранение информации в течение определенного, заранее заданного срока, необходимого для выполнения некоторого действия или операции. Длительность оперативной памяти от нескольких секунд до нескольких дней. </a:t>
            </a:r>
          </a:p>
          <a:p>
            <a:r>
              <a:rPr lang="ru-RU" sz="1400" b="1" i="1" dirty="0" smtClean="0"/>
              <a:t> долговременную </a:t>
            </a:r>
            <a:r>
              <a:rPr lang="ru-RU" sz="1400" dirty="0" smtClean="0"/>
              <a:t>- способна хранить информацию в течение практически неограниченного срока, при этом существует (но не всегда) возможность ее многократного воспроизведения. На практике функционирование долговременной памяти обычно связано с мышлением и волевыми усилиями. </a:t>
            </a:r>
          </a:p>
          <a:p>
            <a:r>
              <a:rPr lang="ru-RU" sz="1400" b="1" i="1" dirty="0" smtClean="0"/>
              <a:t> генетическую память </a:t>
            </a:r>
            <a:r>
              <a:rPr lang="ru-RU" sz="1400" dirty="0" smtClean="0"/>
              <a:t>- обусловлена генотипом и передается из поколения в поколение.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00811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/>
              <a:t>В зависимости от преобладающего в процессе функционирования памяти анализатора выделяют 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44823"/>
            <a:ext cx="3394720" cy="2016225"/>
          </a:xfr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ru-RU" sz="2900" i="1" dirty="0" smtClean="0"/>
              <a:t>Слуховая память </a:t>
            </a:r>
            <a:r>
              <a:rPr lang="ru-RU" sz="2900" dirty="0" smtClean="0"/>
              <a:t>- это хорошее запоминание и точное воспроизведение разнообразных звуков, например, музыкальных, речевых. Особую разновидность речевой памяти составляет словесно-логическая, которая тесным образом связана со словом, мыслью и логикой.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4008" y="3933057"/>
            <a:ext cx="4042792" cy="1872208"/>
          </a:xfr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ru-RU" i="1" dirty="0" smtClean="0"/>
              <a:t>Двигательная память </a:t>
            </a:r>
            <a:r>
              <a:rPr lang="ru-RU" dirty="0" smtClean="0"/>
              <a:t>представляет собой запоминание и сохранение, а при необходимости и воспроизведение с достаточной точностью многообразных сложных движений. Она участвует в формировании двигательных умений и навыков. Ярким примером двигательной памяти является рукописное воспроизведение текста, подразумевающее, как правило, автоматическое написание когда-то изученных символов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267744" y="1340768"/>
            <a:ext cx="79208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8388424" y="1556792"/>
            <a:ext cx="0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539552" y="4365104"/>
            <a:ext cx="3456384" cy="165618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i="1" dirty="0" smtClean="0"/>
              <a:t>Эмоциональная память </a:t>
            </a:r>
            <a:r>
              <a:rPr lang="ru-RU" sz="1200" dirty="0" smtClean="0"/>
              <a:t>- это память на переживания. Она участвует в работе всех видов памяти, но особенно проявляется в человеческих отношениях. На эмоциональной памяти основана прочность запоминания материала: то, что у человека вызывает эмоции, запоминается без особого труда и на более долгий срок. </a:t>
            </a:r>
          </a:p>
          <a:p>
            <a:pPr algn="ctr"/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3995936" y="1412776"/>
            <a:ext cx="864096" cy="3024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860032" y="1916832"/>
            <a:ext cx="3384376" cy="15841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 сохранение и воспроизведение зрительных образов отвечает </a:t>
            </a:r>
            <a:r>
              <a:rPr lang="ru-RU" sz="1400" i="1" dirty="0" smtClean="0"/>
              <a:t>зрительная память </a:t>
            </a:r>
            <a:r>
              <a:rPr lang="ru-RU" sz="1400" dirty="0" smtClean="0"/>
              <a:t>. Она напрямую связана с развитым воображением: то, что человек зрительно может себе представить, он, как правило, легче запоминает и воспроизводит.</a:t>
            </a:r>
            <a:endParaRPr lang="ru-RU" sz="1400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5868144" y="1412776"/>
            <a:ext cx="9361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65618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dirty="0" smtClean="0"/>
              <a:t>По характеру участия воли в процессе запоминания и воспроизведения материала память делят 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996952"/>
            <a:ext cx="4038600" cy="3129211"/>
          </a:xfr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i="1" u="sng" dirty="0" smtClean="0"/>
              <a:t>Произвольная </a:t>
            </a:r>
            <a:r>
              <a:rPr lang="ru-RU" i="1" dirty="0" smtClean="0"/>
              <a:t>(</a:t>
            </a:r>
            <a:r>
              <a:rPr lang="ru-RU" dirty="0" smtClean="0"/>
              <a:t>перед человеком ставится специальная мнемоническая задача (на запоминание, узнавание, сохранение и воспроизведение) , осуществляемая благодаря волевым усилиям.)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996952"/>
            <a:ext cx="4038600" cy="3129211"/>
          </a:xfr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i="1" u="sng" dirty="0" smtClean="0"/>
              <a:t>Непроизвольная </a:t>
            </a:r>
            <a:r>
              <a:rPr lang="ru-RU" i="1" dirty="0" smtClean="0"/>
              <a:t>(</a:t>
            </a:r>
            <a:r>
              <a:rPr lang="ru-RU" dirty="0" smtClean="0"/>
              <a:t>функционирует автоматически, без особых на то усилий со стороны человека.)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499992" y="2060848"/>
            <a:ext cx="194421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195736" y="292494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2555776" y="2060848"/>
            <a:ext cx="172819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4882554"/>
          </a:xfr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ContrastingRightFacing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Общение в жизни человека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979762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i="1" dirty="0" err="1" smtClean="0"/>
              <a:t>Общение</a:t>
            </a:r>
            <a:r>
              <a:rPr lang="en-US" sz="3200" dirty="0" smtClean="0"/>
              <a:t> – </a:t>
            </a:r>
            <a:r>
              <a:rPr lang="en-US" sz="3200" dirty="0" err="1" smtClean="0"/>
              <a:t>сложный</a:t>
            </a:r>
            <a:r>
              <a:rPr lang="en-US" sz="3200" dirty="0" smtClean="0"/>
              <a:t> </a:t>
            </a:r>
            <a:r>
              <a:rPr lang="en-US" sz="3200" dirty="0" err="1" smtClean="0"/>
              <a:t>процесс</a:t>
            </a:r>
            <a:r>
              <a:rPr lang="en-US" sz="3200" dirty="0" smtClean="0"/>
              <a:t> </a:t>
            </a:r>
            <a:r>
              <a:rPr lang="en-US" sz="3200" dirty="0" err="1" smtClean="0"/>
              <a:t>взаимодействия</a:t>
            </a:r>
            <a:r>
              <a:rPr lang="en-US" sz="3200" dirty="0" smtClean="0"/>
              <a:t> </a:t>
            </a:r>
            <a:r>
              <a:rPr lang="en-US" sz="3200" dirty="0" err="1" smtClean="0"/>
              <a:t>между</a:t>
            </a:r>
            <a:r>
              <a:rPr lang="en-US" sz="3200" dirty="0" smtClean="0"/>
              <a:t> </a:t>
            </a:r>
            <a:r>
              <a:rPr lang="en-US" sz="3200" dirty="0" err="1" smtClean="0"/>
              <a:t>людьми</a:t>
            </a:r>
            <a:r>
              <a:rPr lang="en-US" sz="3200" dirty="0" smtClean="0"/>
              <a:t>, </a:t>
            </a:r>
            <a:r>
              <a:rPr lang="en-US" sz="3200" dirty="0" err="1" smtClean="0"/>
              <a:t>заключающийся</a:t>
            </a:r>
            <a:r>
              <a:rPr lang="en-US" sz="3200" dirty="0" smtClean="0"/>
              <a:t> в </a:t>
            </a:r>
            <a:r>
              <a:rPr lang="en-US" sz="3200" dirty="0" err="1" smtClean="0"/>
              <a:t>обмене</a:t>
            </a:r>
            <a:r>
              <a:rPr lang="en-US" sz="3200" dirty="0" smtClean="0"/>
              <a:t> </a:t>
            </a:r>
            <a:r>
              <a:rPr lang="en-US" sz="3200" dirty="0" err="1" smtClean="0"/>
              <a:t>информацией</a:t>
            </a:r>
            <a:r>
              <a:rPr lang="en-US" sz="3200" dirty="0" smtClean="0"/>
              <a:t>, а </a:t>
            </a:r>
            <a:r>
              <a:rPr lang="en-US" sz="3200" dirty="0" err="1" smtClean="0"/>
              <a:t>также</a:t>
            </a:r>
            <a:r>
              <a:rPr lang="en-US" sz="3200" dirty="0" smtClean="0"/>
              <a:t> в </a:t>
            </a:r>
            <a:r>
              <a:rPr lang="en-US" sz="3200" dirty="0" err="1" smtClean="0"/>
              <a:t>восприятии</a:t>
            </a:r>
            <a:r>
              <a:rPr lang="en-US" sz="3200" dirty="0" smtClean="0"/>
              <a:t> и </a:t>
            </a:r>
            <a:r>
              <a:rPr lang="en-US" sz="3200" dirty="0" err="1" smtClean="0"/>
              <a:t>понимании</a:t>
            </a:r>
            <a:r>
              <a:rPr lang="en-US" sz="3200" dirty="0" smtClean="0"/>
              <a:t> </a:t>
            </a:r>
            <a:r>
              <a:rPr lang="en-US" sz="3200" dirty="0" err="1" smtClean="0"/>
              <a:t>партнерами</a:t>
            </a:r>
            <a:r>
              <a:rPr lang="en-US" sz="3200" dirty="0" smtClean="0"/>
              <a:t> </a:t>
            </a:r>
            <a:r>
              <a:rPr lang="en-US" sz="3200" dirty="0" err="1" smtClean="0"/>
              <a:t>друг</a:t>
            </a:r>
            <a:r>
              <a:rPr lang="en-US" sz="3200" dirty="0" smtClean="0"/>
              <a:t> </a:t>
            </a:r>
            <a:r>
              <a:rPr lang="en-US" sz="3200" dirty="0" err="1" smtClean="0"/>
              <a:t>друга</a:t>
            </a:r>
            <a:r>
              <a:rPr lang="en-US" sz="3200" dirty="0" smtClean="0"/>
              <a:t>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41771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Субъектами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общения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являются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живые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существа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люди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355976" y="3717032"/>
            <a:ext cx="7200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/>
              <a:t>Человек, передающий информацию, называется коммуникатором, получающий ее – реципиентом.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Общение основная функция между взрослым и ребенком.</a:t>
            </a:r>
          </a:p>
          <a:p>
            <a:r>
              <a:rPr lang="ru-RU" dirty="0" smtClean="0"/>
              <a:t>Учитель- ребенок</a:t>
            </a:r>
          </a:p>
          <a:p>
            <a:r>
              <a:rPr lang="ru-RU" dirty="0" smtClean="0"/>
              <a:t>Ребенок- ребенок</a:t>
            </a:r>
          </a:p>
          <a:p>
            <a:r>
              <a:rPr lang="ru-RU" dirty="0" smtClean="0"/>
              <a:t>Учитель- родитель</a:t>
            </a:r>
          </a:p>
          <a:p>
            <a:r>
              <a:rPr lang="ru-RU" dirty="0" smtClean="0"/>
              <a:t>Основной тезис работы учителя : «Не делай как Я» , «Не надо» «Не рядом , а вместе»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499992" y="1772816"/>
            <a:ext cx="4571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660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Восприятие, внимание, память и ее виды.</vt:lpstr>
      <vt:lpstr> Восприятие - субъективное (психическое) отражение предметов и явлений объективной действительности, как результат их непосредственного воздействия на органы чувств. </vt:lpstr>
      <vt:lpstr>Основные характеристики внимания </vt:lpstr>
      <vt:lpstr>В зависимости от деятельности хранения материала выделяют :</vt:lpstr>
      <vt:lpstr>В зависимости от преобладающего в процессе функционирования памяти анализатора выделяют :</vt:lpstr>
      <vt:lpstr>По характеру участия воли в процессе запоминания и воспроизведения материала память делят :</vt:lpstr>
      <vt:lpstr>Общение в жизни человека</vt:lpstr>
      <vt:lpstr>Общение – сложный процесс взаимодействия между людьми, заключающийся в обмене информацией, а также в восприятии и понимании партнерами друг друга.</vt:lpstr>
      <vt:lpstr>Человек, передающий информацию, называется коммуникатором, получающий ее – реципиентом.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Восприятие, внимание, память и ее виды.</dc:title>
  <dc:creator>григорий</dc:creator>
  <cp:lastModifiedBy>григорий</cp:lastModifiedBy>
  <cp:revision>11</cp:revision>
  <dcterms:created xsi:type="dcterms:W3CDTF">2012-10-24T18:12:27Z</dcterms:created>
  <dcterms:modified xsi:type="dcterms:W3CDTF">2012-10-25T20:04:08Z</dcterms:modified>
</cp:coreProperties>
</file>