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7" r:id="rId4"/>
    <p:sldId id="258" r:id="rId5"/>
    <p:sldId id="259" r:id="rId6"/>
    <p:sldId id="260" r:id="rId7"/>
    <p:sldId id="261" r:id="rId8"/>
    <p:sldId id="262" r:id="rId9"/>
    <p:sldId id="263" r:id="rId10"/>
    <p:sldId id="264" r:id="rId11"/>
    <p:sldId id="265" r:id="rId12"/>
    <p:sldId id="267" r:id="rId13"/>
    <p:sldId id="268" r:id="rId14"/>
    <p:sldId id="270" r:id="rId15"/>
    <p:sldId id="271" r:id="rId16"/>
    <p:sldId id="272" r:id="rId17"/>
    <p:sldId id="275" r:id="rId18"/>
    <p:sldId id="273" r:id="rId19"/>
    <p:sldId id="274" r:id="rId20"/>
    <p:sldId id="276" r:id="rId21"/>
    <p:sldId id="278" r:id="rId22"/>
    <p:sldId id="277" r:id="rId23"/>
    <p:sldId id="279" r:id="rId24"/>
    <p:sldId id="280" r:id="rId25"/>
    <p:sldId id="281" r:id="rId26"/>
    <p:sldId id="282" r:id="rId27"/>
    <p:sldId id="283"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158"/>
          <p:cNvSpPr>
            <a:spLocks/>
          </p:cNvSpPr>
          <p:nvPr/>
        </p:nvSpPr>
        <p:spPr bwMode="gray">
          <a:xfrm>
            <a:off x="5321300" y="115888"/>
            <a:ext cx="3822700" cy="6765925"/>
          </a:xfrm>
          <a:custGeom>
            <a:avLst/>
            <a:gdLst/>
            <a:ahLst/>
            <a:cxnLst>
              <a:cxn ang="0">
                <a:pos x="882" y="17"/>
              </a:cxn>
              <a:cxn ang="0">
                <a:pos x="2105" y="2560"/>
              </a:cxn>
              <a:cxn ang="0">
                <a:pos x="0" y="4344"/>
              </a:cxn>
              <a:cxn ang="0">
                <a:pos x="1242" y="4352"/>
              </a:cxn>
              <a:cxn ang="0">
                <a:pos x="2336" y="2584"/>
              </a:cxn>
              <a:cxn ang="0">
                <a:pos x="1186" y="0"/>
              </a:cxn>
              <a:cxn ang="0">
                <a:pos x="882" y="17"/>
              </a:cxn>
            </a:cxnLst>
            <a:rect l="0" t="0" r="r" b="b"/>
            <a:pathLst>
              <a:path w="2502" h="4352">
                <a:moveTo>
                  <a:pt x="882" y="17"/>
                </a:moveTo>
                <a:cubicBezTo>
                  <a:pt x="2077" y="287"/>
                  <a:pt x="2361" y="1554"/>
                  <a:pt x="2105" y="2560"/>
                </a:cubicBezTo>
                <a:cubicBezTo>
                  <a:pt x="1849" y="3566"/>
                  <a:pt x="905" y="3993"/>
                  <a:pt x="0" y="4344"/>
                </a:cubicBezTo>
                <a:lnTo>
                  <a:pt x="1242" y="4352"/>
                </a:lnTo>
                <a:cubicBezTo>
                  <a:pt x="1563" y="4096"/>
                  <a:pt x="2205" y="3360"/>
                  <a:pt x="2336" y="2584"/>
                </a:cubicBezTo>
                <a:cubicBezTo>
                  <a:pt x="2468" y="1808"/>
                  <a:pt x="2502" y="416"/>
                  <a:pt x="1186" y="0"/>
                </a:cubicBezTo>
                <a:lnTo>
                  <a:pt x="882" y="17"/>
                </a:lnTo>
                <a:close/>
              </a:path>
            </a:pathLst>
          </a:custGeom>
          <a:gradFill rotWithShape="1">
            <a:gsLst>
              <a:gs pos="0">
                <a:srgbClr val="99FA72">
                  <a:gamma/>
                  <a:tint val="27451"/>
                  <a:invGamma/>
                </a:srgbClr>
              </a:gs>
              <a:gs pos="100000">
                <a:srgbClr val="99FA72"/>
              </a:gs>
            </a:gsLst>
            <a:lin ang="5400000" scaled="1"/>
          </a:gradFill>
          <a:ln w="9525">
            <a:noFill/>
            <a:round/>
            <a:headEnd/>
            <a:tailEnd/>
          </a:ln>
          <a:effectLst/>
          <a:scene3d>
            <a:camera prst="legacyPerspectiveTopRight"/>
            <a:lightRig rig="legacyFlat4" dir="b"/>
          </a:scene3d>
          <a:sp3d extrusionH="354000" prstMaterial="legacyMetal">
            <a:bevelT w="13500" h="13500" prst="angle"/>
            <a:bevelB w="13500" h="13500" prst="angle"/>
            <a:extrusionClr>
              <a:srgbClr val="258F39"/>
            </a:extrusionClr>
          </a:sp3d>
        </p:spPr>
        <p:txBody>
          <a:bodyPr>
            <a:flatTx/>
          </a:bodyPr>
          <a:lstStyle/>
          <a:p>
            <a:pPr>
              <a:defRPr/>
            </a:pPr>
            <a:endParaRPr lang="ru-RU"/>
          </a:p>
        </p:txBody>
      </p:sp>
      <p:grpSp>
        <p:nvGrpSpPr>
          <p:cNvPr id="2" name="Group 79"/>
          <p:cNvGrpSpPr>
            <a:grpSpLocks/>
          </p:cNvGrpSpPr>
          <p:nvPr/>
        </p:nvGrpSpPr>
        <p:grpSpPr bwMode="auto">
          <a:xfrm>
            <a:off x="755650" y="1196975"/>
            <a:ext cx="7848600" cy="4859338"/>
            <a:chOff x="96" y="509"/>
            <a:chExt cx="5328" cy="3567"/>
          </a:xfrm>
        </p:grpSpPr>
        <p:grpSp>
          <p:nvGrpSpPr>
            <p:cNvPr id="3" name="Group 80"/>
            <p:cNvGrpSpPr>
              <a:grpSpLocks/>
            </p:cNvGrpSpPr>
            <p:nvPr/>
          </p:nvGrpSpPr>
          <p:grpSpPr bwMode="auto">
            <a:xfrm>
              <a:off x="252" y="509"/>
              <a:ext cx="630" cy="3550"/>
              <a:chOff x="252" y="509"/>
              <a:chExt cx="630" cy="3550"/>
            </a:xfrm>
          </p:grpSpPr>
          <p:sp>
            <p:nvSpPr>
              <p:cNvPr id="53" name="Line 81"/>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54" name="Line 82"/>
              <p:cNvSpPr>
                <a:spLocks noChangeShapeType="1"/>
              </p:cNvSpPr>
              <p:nvPr/>
            </p:nvSpPr>
            <p:spPr bwMode="auto">
              <a:xfrm flipV="1">
                <a:off x="455" y="509"/>
                <a:ext cx="0" cy="3530"/>
              </a:xfrm>
              <a:prstGeom prst="line">
                <a:avLst/>
              </a:prstGeom>
              <a:noFill/>
              <a:ln w="12700">
                <a:solidFill>
                  <a:srgbClr val="C0C0C0"/>
                </a:solidFill>
                <a:round/>
                <a:headEnd/>
                <a:tailEnd/>
              </a:ln>
              <a:effectLst/>
            </p:spPr>
            <p:txBody>
              <a:bodyPr/>
              <a:lstStyle/>
              <a:p>
                <a:pPr>
                  <a:defRPr/>
                </a:pPr>
                <a:endParaRPr lang="ru-RU"/>
              </a:p>
            </p:txBody>
          </p:sp>
          <p:sp>
            <p:nvSpPr>
              <p:cNvPr id="55" name="Line 83"/>
              <p:cNvSpPr>
                <a:spLocks noChangeShapeType="1"/>
              </p:cNvSpPr>
              <p:nvPr/>
            </p:nvSpPr>
            <p:spPr bwMode="auto">
              <a:xfrm flipV="1">
                <a:off x="669" y="528"/>
                <a:ext cx="0" cy="3531"/>
              </a:xfrm>
              <a:prstGeom prst="line">
                <a:avLst/>
              </a:prstGeom>
              <a:noFill/>
              <a:ln w="12700">
                <a:solidFill>
                  <a:srgbClr val="C0C0C0"/>
                </a:solidFill>
                <a:round/>
                <a:headEnd/>
                <a:tailEnd/>
              </a:ln>
              <a:effectLst/>
            </p:spPr>
            <p:txBody>
              <a:bodyPr/>
              <a:lstStyle/>
              <a:p>
                <a:pPr>
                  <a:defRPr/>
                </a:pPr>
                <a:endParaRPr lang="ru-RU"/>
              </a:p>
            </p:txBody>
          </p:sp>
          <p:sp>
            <p:nvSpPr>
              <p:cNvPr id="56" name="Line 84"/>
              <p:cNvSpPr>
                <a:spLocks noChangeShapeType="1"/>
              </p:cNvSpPr>
              <p:nvPr/>
            </p:nvSpPr>
            <p:spPr bwMode="auto">
              <a:xfrm flipV="1">
                <a:off x="882" y="528"/>
                <a:ext cx="0" cy="3530"/>
              </a:xfrm>
              <a:prstGeom prst="line">
                <a:avLst/>
              </a:prstGeom>
              <a:noFill/>
              <a:ln w="12700">
                <a:solidFill>
                  <a:srgbClr val="C0C0C0"/>
                </a:solidFill>
                <a:round/>
                <a:headEnd/>
                <a:tailEnd/>
              </a:ln>
              <a:effectLst/>
            </p:spPr>
            <p:txBody>
              <a:bodyPr/>
              <a:lstStyle/>
              <a:p>
                <a:pPr>
                  <a:defRPr/>
                </a:pPr>
                <a:endParaRPr lang="ru-RU"/>
              </a:p>
            </p:txBody>
          </p:sp>
        </p:grpSp>
        <p:grpSp>
          <p:nvGrpSpPr>
            <p:cNvPr id="5" name="Group 85"/>
            <p:cNvGrpSpPr>
              <a:grpSpLocks/>
            </p:cNvGrpSpPr>
            <p:nvPr/>
          </p:nvGrpSpPr>
          <p:grpSpPr bwMode="auto">
            <a:xfrm rot="5400000">
              <a:off x="1171" y="-390"/>
              <a:ext cx="3191" cy="5328"/>
              <a:chOff x="1635" y="771"/>
              <a:chExt cx="3663" cy="4098"/>
            </a:xfrm>
          </p:grpSpPr>
          <p:grpSp>
            <p:nvGrpSpPr>
              <p:cNvPr id="6" name="Group 86"/>
              <p:cNvGrpSpPr>
                <a:grpSpLocks/>
              </p:cNvGrpSpPr>
              <p:nvPr/>
            </p:nvGrpSpPr>
            <p:grpSpPr bwMode="auto">
              <a:xfrm>
                <a:off x="1635" y="781"/>
                <a:ext cx="733" cy="4088"/>
                <a:chOff x="1635" y="781"/>
                <a:chExt cx="733" cy="4088"/>
              </a:xfrm>
            </p:grpSpPr>
            <p:sp>
              <p:nvSpPr>
                <p:cNvPr id="49" name="Line 87"/>
                <p:cNvSpPr>
                  <a:spLocks noChangeShapeType="1"/>
                </p:cNvSpPr>
                <p:nvPr/>
              </p:nvSpPr>
              <p:spPr bwMode="auto">
                <a:xfrm flipV="1">
                  <a:off x="1634" y="824"/>
                  <a:ext cx="0" cy="4045"/>
                </a:xfrm>
                <a:prstGeom prst="line">
                  <a:avLst/>
                </a:prstGeom>
                <a:noFill/>
                <a:ln w="12700">
                  <a:solidFill>
                    <a:srgbClr val="C0C0C0"/>
                  </a:solidFill>
                  <a:round/>
                  <a:headEnd/>
                  <a:tailEnd/>
                </a:ln>
                <a:effectLst/>
              </p:spPr>
              <p:txBody>
                <a:bodyPr/>
                <a:lstStyle/>
                <a:p>
                  <a:pPr>
                    <a:defRPr/>
                  </a:pPr>
                  <a:endParaRPr lang="ru-RU"/>
                </a:p>
              </p:txBody>
            </p:sp>
            <p:sp>
              <p:nvSpPr>
                <p:cNvPr id="50" name="Line 88"/>
                <p:cNvSpPr>
                  <a:spLocks noChangeShapeType="1"/>
                </p:cNvSpPr>
                <p:nvPr/>
              </p:nvSpPr>
              <p:spPr bwMode="auto">
                <a:xfrm flipV="1">
                  <a:off x="1879" y="781"/>
                  <a:ext cx="0" cy="4045"/>
                </a:xfrm>
                <a:prstGeom prst="line">
                  <a:avLst/>
                </a:prstGeom>
                <a:noFill/>
                <a:ln w="12700">
                  <a:solidFill>
                    <a:srgbClr val="C0C0C0"/>
                  </a:solidFill>
                  <a:round/>
                  <a:headEnd/>
                  <a:tailEnd/>
                </a:ln>
                <a:effectLst/>
              </p:spPr>
              <p:txBody>
                <a:bodyPr/>
                <a:lstStyle/>
                <a:p>
                  <a:pPr>
                    <a:defRPr/>
                  </a:pPr>
                  <a:endParaRPr lang="ru-RU"/>
                </a:p>
              </p:txBody>
            </p:sp>
            <p:sp>
              <p:nvSpPr>
                <p:cNvPr id="51" name="Line 89"/>
                <p:cNvSpPr>
                  <a:spLocks noChangeShapeType="1"/>
                </p:cNvSpPr>
                <p:nvPr/>
              </p:nvSpPr>
              <p:spPr bwMode="auto">
                <a:xfrm flipV="1">
                  <a:off x="2121" y="805"/>
                  <a:ext cx="0" cy="4045"/>
                </a:xfrm>
                <a:prstGeom prst="line">
                  <a:avLst/>
                </a:prstGeom>
                <a:noFill/>
                <a:ln w="12700">
                  <a:solidFill>
                    <a:srgbClr val="C0C0C0"/>
                  </a:solidFill>
                  <a:round/>
                  <a:headEnd/>
                  <a:tailEnd/>
                </a:ln>
                <a:effectLst/>
              </p:spPr>
              <p:txBody>
                <a:bodyPr/>
                <a:lstStyle/>
                <a:p>
                  <a:pPr>
                    <a:defRPr/>
                  </a:pPr>
                  <a:endParaRPr lang="ru-RU"/>
                </a:p>
              </p:txBody>
            </p:sp>
            <p:sp>
              <p:nvSpPr>
                <p:cNvPr id="52" name="Line 90"/>
                <p:cNvSpPr>
                  <a:spLocks noChangeShapeType="1"/>
                </p:cNvSpPr>
                <p:nvPr/>
              </p:nvSpPr>
              <p:spPr bwMode="auto">
                <a:xfrm flipV="1">
                  <a:off x="2367" y="817"/>
                  <a:ext cx="0" cy="4047"/>
                </a:xfrm>
                <a:prstGeom prst="line">
                  <a:avLst/>
                </a:prstGeom>
                <a:noFill/>
                <a:ln w="12700">
                  <a:solidFill>
                    <a:srgbClr val="C0C0C0"/>
                  </a:solidFill>
                  <a:round/>
                  <a:headEnd/>
                  <a:tailEnd/>
                </a:ln>
                <a:effectLst/>
              </p:spPr>
              <p:txBody>
                <a:bodyPr/>
                <a:lstStyle/>
                <a:p>
                  <a:pPr>
                    <a:defRPr/>
                  </a:pPr>
                  <a:endParaRPr lang="ru-RU"/>
                </a:p>
              </p:txBody>
            </p:sp>
          </p:grpSp>
          <p:grpSp>
            <p:nvGrpSpPr>
              <p:cNvPr id="7" name="Group 91"/>
              <p:cNvGrpSpPr>
                <a:grpSpLocks/>
              </p:cNvGrpSpPr>
              <p:nvPr/>
            </p:nvGrpSpPr>
            <p:grpSpPr bwMode="auto">
              <a:xfrm>
                <a:off x="2605" y="771"/>
                <a:ext cx="735" cy="4088"/>
                <a:chOff x="1635" y="782"/>
                <a:chExt cx="735" cy="4088"/>
              </a:xfrm>
            </p:grpSpPr>
            <p:sp>
              <p:nvSpPr>
                <p:cNvPr id="45" name="Line 92"/>
                <p:cNvSpPr>
                  <a:spLocks noChangeShapeType="1"/>
                </p:cNvSpPr>
                <p:nvPr/>
              </p:nvSpPr>
              <p:spPr bwMode="auto">
                <a:xfrm flipV="1">
                  <a:off x="1634" y="825"/>
                  <a:ext cx="0" cy="4045"/>
                </a:xfrm>
                <a:prstGeom prst="line">
                  <a:avLst/>
                </a:prstGeom>
                <a:noFill/>
                <a:ln w="12700">
                  <a:solidFill>
                    <a:srgbClr val="C0C0C0"/>
                  </a:solidFill>
                  <a:round/>
                  <a:headEnd/>
                  <a:tailEnd/>
                </a:ln>
                <a:effectLst/>
              </p:spPr>
              <p:txBody>
                <a:bodyPr/>
                <a:lstStyle/>
                <a:p>
                  <a:pPr>
                    <a:defRPr/>
                  </a:pPr>
                  <a:endParaRPr lang="ru-RU"/>
                </a:p>
              </p:txBody>
            </p:sp>
            <p:sp>
              <p:nvSpPr>
                <p:cNvPr id="46" name="Line 93"/>
                <p:cNvSpPr>
                  <a:spLocks noChangeShapeType="1"/>
                </p:cNvSpPr>
                <p:nvPr/>
              </p:nvSpPr>
              <p:spPr bwMode="auto">
                <a:xfrm flipV="1">
                  <a:off x="1879" y="782"/>
                  <a:ext cx="0" cy="4045"/>
                </a:xfrm>
                <a:prstGeom prst="line">
                  <a:avLst/>
                </a:prstGeom>
                <a:noFill/>
                <a:ln w="12700">
                  <a:solidFill>
                    <a:srgbClr val="C0C0C0"/>
                  </a:solidFill>
                  <a:round/>
                  <a:headEnd/>
                  <a:tailEnd/>
                </a:ln>
                <a:effectLst/>
              </p:spPr>
              <p:txBody>
                <a:bodyPr/>
                <a:lstStyle/>
                <a:p>
                  <a:pPr>
                    <a:defRPr/>
                  </a:pPr>
                  <a:endParaRPr lang="ru-RU"/>
                </a:p>
              </p:txBody>
            </p:sp>
            <p:sp>
              <p:nvSpPr>
                <p:cNvPr id="47" name="Line 94"/>
                <p:cNvSpPr>
                  <a:spLocks noChangeShapeType="1"/>
                </p:cNvSpPr>
                <p:nvPr/>
              </p:nvSpPr>
              <p:spPr bwMode="auto">
                <a:xfrm flipV="1">
                  <a:off x="2122" y="805"/>
                  <a:ext cx="0" cy="4045"/>
                </a:xfrm>
                <a:prstGeom prst="line">
                  <a:avLst/>
                </a:prstGeom>
                <a:noFill/>
                <a:ln w="12700">
                  <a:solidFill>
                    <a:srgbClr val="C0C0C0"/>
                  </a:solidFill>
                  <a:round/>
                  <a:headEnd/>
                  <a:tailEnd/>
                </a:ln>
                <a:effectLst/>
              </p:spPr>
              <p:txBody>
                <a:bodyPr/>
                <a:lstStyle/>
                <a:p>
                  <a:pPr>
                    <a:defRPr/>
                  </a:pPr>
                  <a:endParaRPr lang="ru-RU"/>
                </a:p>
              </p:txBody>
            </p:sp>
            <p:sp>
              <p:nvSpPr>
                <p:cNvPr id="48" name="Line 95"/>
                <p:cNvSpPr>
                  <a:spLocks noChangeShapeType="1"/>
                </p:cNvSpPr>
                <p:nvPr/>
              </p:nvSpPr>
              <p:spPr bwMode="auto">
                <a:xfrm flipV="1">
                  <a:off x="2369" y="818"/>
                  <a:ext cx="0" cy="4047"/>
                </a:xfrm>
                <a:prstGeom prst="line">
                  <a:avLst/>
                </a:prstGeom>
                <a:noFill/>
                <a:ln w="12700">
                  <a:solidFill>
                    <a:srgbClr val="C0C0C0"/>
                  </a:solidFill>
                  <a:round/>
                  <a:headEnd/>
                  <a:tailEnd/>
                </a:ln>
                <a:effectLst/>
              </p:spPr>
              <p:txBody>
                <a:bodyPr/>
                <a:lstStyle/>
                <a:p>
                  <a:pPr>
                    <a:defRPr/>
                  </a:pPr>
                  <a:endParaRPr lang="ru-RU"/>
                </a:p>
              </p:txBody>
            </p:sp>
          </p:grpSp>
          <p:grpSp>
            <p:nvGrpSpPr>
              <p:cNvPr id="8" name="Group 96"/>
              <p:cNvGrpSpPr>
                <a:grpSpLocks/>
              </p:cNvGrpSpPr>
              <p:nvPr/>
            </p:nvGrpSpPr>
            <p:grpSpPr bwMode="auto">
              <a:xfrm>
                <a:off x="3594" y="781"/>
                <a:ext cx="734" cy="4088"/>
                <a:chOff x="1635" y="781"/>
                <a:chExt cx="734" cy="4088"/>
              </a:xfrm>
            </p:grpSpPr>
            <p:sp>
              <p:nvSpPr>
                <p:cNvPr id="41" name="Line 97"/>
                <p:cNvSpPr>
                  <a:spLocks noChangeShapeType="1"/>
                </p:cNvSpPr>
                <p:nvPr/>
              </p:nvSpPr>
              <p:spPr bwMode="auto">
                <a:xfrm flipV="1">
                  <a:off x="1634" y="824"/>
                  <a:ext cx="0" cy="4045"/>
                </a:xfrm>
                <a:prstGeom prst="line">
                  <a:avLst/>
                </a:prstGeom>
                <a:noFill/>
                <a:ln w="12700">
                  <a:solidFill>
                    <a:srgbClr val="C0C0C0"/>
                  </a:solidFill>
                  <a:round/>
                  <a:headEnd/>
                  <a:tailEnd/>
                </a:ln>
                <a:effectLst/>
              </p:spPr>
              <p:txBody>
                <a:bodyPr/>
                <a:lstStyle/>
                <a:p>
                  <a:pPr>
                    <a:defRPr/>
                  </a:pPr>
                  <a:endParaRPr lang="ru-RU"/>
                </a:p>
              </p:txBody>
            </p:sp>
            <p:sp>
              <p:nvSpPr>
                <p:cNvPr id="42" name="Line 98"/>
                <p:cNvSpPr>
                  <a:spLocks noChangeShapeType="1"/>
                </p:cNvSpPr>
                <p:nvPr/>
              </p:nvSpPr>
              <p:spPr bwMode="auto">
                <a:xfrm flipV="1">
                  <a:off x="1880" y="781"/>
                  <a:ext cx="0" cy="4045"/>
                </a:xfrm>
                <a:prstGeom prst="line">
                  <a:avLst/>
                </a:prstGeom>
                <a:noFill/>
                <a:ln w="12700">
                  <a:solidFill>
                    <a:srgbClr val="C0C0C0"/>
                  </a:solidFill>
                  <a:round/>
                  <a:headEnd/>
                  <a:tailEnd/>
                </a:ln>
                <a:effectLst/>
              </p:spPr>
              <p:txBody>
                <a:bodyPr/>
                <a:lstStyle/>
                <a:p>
                  <a:pPr>
                    <a:defRPr/>
                  </a:pPr>
                  <a:endParaRPr lang="ru-RU"/>
                </a:p>
              </p:txBody>
            </p:sp>
            <p:sp>
              <p:nvSpPr>
                <p:cNvPr id="43" name="Line 99"/>
                <p:cNvSpPr>
                  <a:spLocks noChangeShapeType="1"/>
                </p:cNvSpPr>
                <p:nvPr/>
              </p:nvSpPr>
              <p:spPr bwMode="auto">
                <a:xfrm flipV="1">
                  <a:off x="2122" y="805"/>
                  <a:ext cx="0" cy="4045"/>
                </a:xfrm>
                <a:prstGeom prst="line">
                  <a:avLst/>
                </a:prstGeom>
                <a:noFill/>
                <a:ln w="12700">
                  <a:solidFill>
                    <a:srgbClr val="C0C0C0"/>
                  </a:solidFill>
                  <a:round/>
                  <a:headEnd/>
                  <a:tailEnd/>
                </a:ln>
                <a:effectLst/>
              </p:spPr>
              <p:txBody>
                <a:bodyPr/>
                <a:lstStyle/>
                <a:p>
                  <a:pPr>
                    <a:defRPr/>
                  </a:pPr>
                  <a:endParaRPr lang="ru-RU"/>
                </a:p>
              </p:txBody>
            </p:sp>
            <p:sp>
              <p:nvSpPr>
                <p:cNvPr id="44" name="Line 100"/>
                <p:cNvSpPr>
                  <a:spLocks noChangeShapeType="1"/>
                </p:cNvSpPr>
                <p:nvPr/>
              </p:nvSpPr>
              <p:spPr bwMode="auto">
                <a:xfrm flipV="1">
                  <a:off x="2368" y="817"/>
                  <a:ext cx="0" cy="4047"/>
                </a:xfrm>
                <a:prstGeom prst="line">
                  <a:avLst/>
                </a:prstGeom>
                <a:noFill/>
                <a:ln w="12700">
                  <a:solidFill>
                    <a:srgbClr val="C0C0C0"/>
                  </a:solidFill>
                  <a:round/>
                  <a:headEnd/>
                  <a:tailEnd/>
                </a:ln>
                <a:effectLst/>
              </p:spPr>
              <p:txBody>
                <a:bodyPr/>
                <a:lstStyle/>
                <a:p>
                  <a:pPr>
                    <a:defRPr/>
                  </a:pPr>
                  <a:endParaRPr lang="ru-RU"/>
                </a:p>
              </p:txBody>
            </p:sp>
          </p:grpSp>
          <p:grpSp>
            <p:nvGrpSpPr>
              <p:cNvPr id="9" name="Group 101"/>
              <p:cNvGrpSpPr>
                <a:grpSpLocks/>
              </p:cNvGrpSpPr>
              <p:nvPr/>
            </p:nvGrpSpPr>
            <p:grpSpPr bwMode="auto">
              <a:xfrm>
                <a:off x="4564" y="771"/>
                <a:ext cx="734" cy="4088"/>
                <a:chOff x="1635" y="782"/>
                <a:chExt cx="734" cy="4088"/>
              </a:xfrm>
            </p:grpSpPr>
            <p:sp>
              <p:nvSpPr>
                <p:cNvPr id="37" name="Line 102"/>
                <p:cNvSpPr>
                  <a:spLocks noChangeShapeType="1"/>
                </p:cNvSpPr>
                <p:nvPr/>
              </p:nvSpPr>
              <p:spPr bwMode="auto">
                <a:xfrm flipV="1">
                  <a:off x="1634" y="825"/>
                  <a:ext cx="0" cy="4045"/>
                </a:xfrm>
                <a:prstGeom prst="line">
                  <a:avLst/>
                </a:prstGeom>
                <a:noFill/>
                <a:ln w="12700">
                  <a:solidFill>
                    <a:srgbClr val="C0C0C0"/>
                  </a:solidFill>
                  <a:round/>
                  <a:headEnd/>
                  <a:tailEnd/>
                </a:ln>
                <a:effectLst/>
              </p:spPr>
              <p:txBody>
                <a:bodyPr/>
                <a:lstStyle/>
                <a:p>
                  <a:pPr>
                    <a:defRPr/>
                  </a:pPr>
                  <a:endParaRPr lang="ru-RU"/>
                </a:p>
              </p:txBody>
            </p:sp>
            <p:sp>
              <p:nvSpPr>
                <p:cNvPr id="38" name="Line 103"/>
                <p:cNvSpPr>
                  <a:spLocks noChangeShapeType="1"/>
                </p:cNvSpPr>
                <p:nvPr/>
              </p:nvSpPr>
              <p:spPr bwMode="auto">
                <a:xfrm flipV="1">
                  <a:off x="1880" y="782"/>
                  <a:ext cx="0" cy="4045"/>
                </a:xfrm>
                <a:prstGeom prst="line">
                  <a:avLst/>
                </a:prstGeom>
                <a:noFill/>
                <a:ln w="12700">
                  <a:solidFill>
                    <a:srgbClr val="C0C0C0"/>
                  </a:solidFill>
                  <a:round/>
                  <a:headEnd/>
                  <a:tailEnd/>
                </a:ln>
                <a:effectLst/>
              </p:spPr>
              <p:txBody>
                <a:bodyPr/>
                <a:lstStyle/>
                <a:p>
                  <a:pPr>
                    <a:defRPr/>
                  </a:pPr>
                  <a:endParaRPr lang="ru-RU"/>
                </a:p>
              </p:txBody>
            </p:sp>
            <p:sp>
              <p:nvSpPr>
                <p:cNvPr id="39" name="Line 104"/>
                <p:cNvSpPr>
                  <a:spLocks noChangeShapeType="1"/>
                </p:cNvSpPr>
                <p:nvPr/>
              </p:nvSpPr>
              <p:spPr bwMode="auto">
                <a:xfrm flipV="1">
                  <a:off x="2122" y="805"/>
                  <a:ext cx="0" cy="4045"/>
                </a:xfrm>
                <a:prstGeom prst="line">
                  <a:avLst/>
                </a:prstGeom>
                <a:noFill/>
                <a:ln w="12700">
                  <a:solidFill>
                    <a:srgbClr val="C0C0C0"/>
                  </a:solidFill>
                  <a:round/>
                  <a:headEnd/>
                  <a:tailEnd/>
                </a:ln>
                <a:effectLst/>
              </p:spPr>
              <p:txBody>
                <a:bodyPr/>
                <a:lstStyle/>
                <a:p>
                  <a:pPr>
                    <a:defRPr/>
                  </a:pPr>
                  <a:endParaRPr lang="ru-RU"/>
                </a:p>
              </p:txBody>
            </p:sp>
            <p:sp>
              <p:nvSpPr>
                <p:cNvPr id="40" name="Line 105"/>
                <p:cNvSpPr>
                  <a:spLocks noChangeShapeType="1"/>
                </p:cNvSpPr>
                <p:nvPr/>
              </p:nvSpPr>
              <p:spPr bwMode="auto">
                <a:xfrm flipV="1">
                  <a:off x="2368" y="818"/>
                  <a:ext cx="0" cy="4047"/>
                </a:xfrm>
                <a:prstGeom prst="line">
                  <a:avLst/>
                </a:prstGeom>
                <a:noFill/>
                <a:ln w="12700">
                  <a:solidFill>
                    <a:srgbClr val="C0C0C0"/>
                  </a:solidFill>
                  <a:round/>
                  <a:headEnd/>
                  <a:tailEnd/>
                </a:ln>
                <a:effectLst/>
              </p:spPr>
              <p:txBody>
                <a:bodyPr/>
                <a:lstStyle/>
                <a:p>
                  <a:pPr>
                    <a:defRPr/>
                  </a:pPr>
                  <a:endParaRPr lang="ru-RU"/>
                </a:p>
              </p:txBody>
            </p:sp>
          </p:grpSp>
        </p:grpSp>
        <p:grpSp>
          <p:nvGrpSpPr>
            <p:cNvPr id="10" name="Group 106"/>
            <p:cNvGrpSpPr>
              <a:grpSpLocks/>
            </p:cNvGrpSpPr>
            <p:nvPr/>
          </p:nvGrpSpPr>
          <p:grpSpPr bwMode="auto">
            <a:xfrm>
              <a:off x="1104" y="528"/>
              <a:ext cx="630" cy="3548"/>
              <a:chOff x="252" y="509"/>
              <a:chExt cx="630" cy="3548"/>
            </a:xfrm>
          </p:grpSpPr>
          <p:sp>
            <p:nvSpPr>
              <p:cNvPr id="29" name="Line 107"/>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30" name="Line 108"/>
              <p:cNvSpPr>
                <a:spLocks noChangeShapeType="1"/>
              </p:cNvSpPr>
              <p:nvPr/>
            </p:nvSpPr>
            <p:spPr bwMode="auto">
              <a:xfrm flipV="1">
                <a:off x="455" y="509"/>
                <a:ext cx="0" cy="3531"/>
              </a:xfrm>
              <a:prstGeom prst="line">
                <a:avLst/>
              </a:prstGeom>
              <a:noFill/>
              <a:ln w="12700">
                <a:solidFill>
                  <a:srgbClr val="C0C0C0"/>
                </a:solidFill>
                <a:round/>
                <a:headEnd/>
                <a:tailEnd/>
              </a:ln>
              <a:effectLst/>
            </p:spPr>
            <p:txBody>
              <a:bodyPr/>
              <a:lstStyle/>
              <a:p>
                <a:pPr>
                  <a:defRPr/>
                </a:pPr>
                <a:endParaRPr lang="ru-RU"/>
              </a:p>
            </p:txBody>
          </p:sp>
          <p:sp>
            <p:nvSpPr>
              <p:cNvPr id="31" name="Line 109"/>
              <p:cNvSpPr>
                <a:spLocks noChangeShapeType="1"/>
              </p:cNvSpPr>
              <p:nvPr/>
            </p:nvSpPr>
            <p:spPr bwMode="auto">
              <a:xfrm flipV="1">
                <a:off x="672" y="526"/>
                <a:ext cx="0" cy="3531"/>
              </a:xfrm>
              <a:prstGeom prst="line">
                <a:avLst/>
              </a:prstGeom>
              <a:noFill/>
              <a:ln w="12700">
                <a:solidFill>
                  <a:srgbClr val="C0C0C0"/>
                </a:solidFill>
                <a:round/>
                <a:headEnd/>
                <a:tailEnd/>
              </a:ln>
              <a:effectLst/>
            </p:spPr>
            <p:txBody>
              <a:bodyPr/>
              <a:lstStyle/>
              <a:p>
                <a:pPr>
                  <a:defRPr/>
                </a:pPr>
                <a:endParaRPr lang="ru-RU"/>
              </a:p>
            </p:txBody>
          </p:sp>
          <p:sp>
            <p:nvSpPr>
              <p:cNvPr id="32" name="Line 110"/>
              <p:cNvSpPr>
                <a:spLocks noChangeShapeType="1"/>
              </p:cNvSpPr>
              <p:nvPr/>
            </p:nvSpPr>
            <p:spPr bwMode="auto">
              <a:xfrm flipV="1">
                <a:off x="882" y="526"/>
                <a:ext cx="0" cy="3530"/>
              </a:xfrm>
              <a:prstGeom prst="line">
                <a:avLst/>
              </a:prstGeom>
              <a:noFill/>
              <a:ln w="12700">
                <a:solidFill>
                  <a:srgbClr val="C0C0C0"/>
                </a:solidFill>
                <a:round/>
                <a:headEnd/>
                <a:tailEnd/>
              </a:ln>
              <a:effectLst/>
            </p:spPr>
            <p:txBody>
              <a:bodyPr/>
              <a:lstStyle/>
              <a:p>
                <a:pPr>
                  <a:defRPr/>
                </a:pPr>
                <a:endParaRPr lang="ru-RU"/>
              </a:p>
            </p:txBody>
          </p:sp>
        </p:grpSp>
        <p:grpSp>
          <p:nvGrpSpPr>
            <p:cNvPr id="11" name="Group 111"/>
            <p:cNvGrpSpPr>
              <a:grpSpLocks/>
            </p:cNvGrpSpPr>
            <p:nvPr/>
          </p:nvGrpSpPr>
          <p:grpSpPr bwMode="auto">
            <a:xfrm>
              <a:off x="1968" y="528"/>
              <a:ext cx="630" cy="3548"/>
              <a:chOff x="252" y="509"/>
              <a:chExt cx="630" cy="3548"/>
            </a:xfrm>
          </p:grpSpPr>
          <p:sp>
            <p:nvSpPr>
              <p:cNvPr id="25" name="Line 112"/>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26" name="Line 113"/>
              <p:cNvSpPr>
                <a:spLocks noChangeShapeType="1"/>
              </p:cNvSpPr>
              <p:nvPr/>
            </p:nvSpPr>
            <p:spPr bwMode="auto">
              <a:xfrm flipV="1">
                <a:off x="456" y="509"/>
                <a:ext cx="0" cy="3531"/>
              </a:xfrm>
              <a:prstGeom prst="line">
                <a:avLst/>
              </a:prstGeom>
              <a:noFill/>
              <a:ln w="12700">
                <a:solidFill>
                  <a:srgbClr val="C0C0C0"/>
                </a:solidFill>
                <a:round/>
                <a:headEnd/>
                <a:tailEnd/>
              </a:ln>
              <a:effectLst/>
            </p:spPr>
            <p:txBody>
              <a:bodyPr/>
              <a:lstStyle/>
              <a:p>
                <a:pPr>
                  <a:defRPr/>
                </a:pPr>
                <a:endParaRPr lang="ru-RU"/>
              </a:p>
            </p:txBody>
          </p:sp>
          <p:sp>
            <p:nvSpPr>
              <p:cNvPr id="27" name="Line 114"/>
              <p:cNvSpPr>
                <a:spLocks noChangeShapeType="1"/>
              </p:cNvSpPr>
              <p:nvPr/>
            </p:nvSpPr>
            <p:spPr bwMode="auto">
              <a:xfrm flipV="1">
                <a:off x="672" y="526"/>
                <a:ext cx="0" cy="3531"/>
              </a:xfrm>
              <a:prstGeom prst="line">
                <a:avLst/>
              </a:prstGeom>
              <a:noFill/>
              <a:ln w="12700">
                <a:solidFill>
                  <a:srgbClr val="C0C0C0"/>
                </a:solidFill>
                <a:round/>
                <a:headEnd/>
                <a:tailEnd/>
              </a:ln>
              <a:effectLst/>
            </p:spPr>
            <p:txBody>
              <a:bodyPr/>
              <a:lstStyle/>
              <a:p>
                <a:pPr>
                  <a:defRPr/>
                </a:pPr>
                <a:endParaRPr lang="ru-RU"/>
              </a:p>
            </p:txBody>
          </p:sp>
          <p:sp>
            <p:nvSpPr>
              <p:cNvPr id="28" name="Line 115"/>
              <p:cNvSpPr>
                <a:spLocks noChangeShapeType="1"/>
              </p:cNvSpPr>
              <p:nvPr/>
            </p:nvSpPr>
            <p:spPr bwMode="auto">
              <a:xfrm flipV="1">
                <a:off x="882" y="526"/>
                <a:ext cx="0" cy="3530"/>
              </a:xfrm>
              <a:prstGeom prst="line">
                <a:avLst/>
              </a:prstGeom>
              <a:noFill/>
              <a:ln w="12700">
                <a:solidFill>
                  <a:srgbClr val="C0C0C0"/>
                </a:solidFill>
                <a:round/>
                <a:headEnd/>
                <a:tailEnd/>
              </a:ln>
              <a:effectLst/>
            </p:spPr>
            <p:txBody>
              <a:bodyPr/>
              <a:lstStyle/>
              <a:p>
                <a:pPr>
                  <a:defRPr/>
                </a:pPr>
                <a:endParaRPr lang="ru-RU"/>
              </a:p>
            </p:txBody>
          </p:sp>
        </p:grpSp>
        <p:grpSp>
          <p:nvGrpSpPr>
            <p:cNvPr id="12" name="Group 116"/>
            <p:cNvGrpSpPr>
              <a:grpSpLocks/>
            </p:cNvGrpSpPr>
            <p:nvPr/>
          </p:nvGrpSpPr>
          <p:grpSpPr bwMode="auto">
            <a:xfrm>
              <a:off x="2832" y="528"/>
              <a:ext cx="630" cy="3548"/>
              <a:chOff x="252" y="509"/>
              <a:chExt cx="630" cy="3548"/>
            </a:xfrm>
          </p:grpSpPr>
          <p:sp>
            <p:nvSpPr>
              <p:cNvPr id="21" name="Line 117"/>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22" name="Line 118"/>
              <p:cNvSpPr>
                <a:spLocks noChangeShapeType="1"/>
              </p:cNvSpPr>
              <p:nvPr/>
            </p:nvSpPr>
            <p:spPr bwMode="auto">
              <a:xfrm flipV="1">
                <a:off x="455" y="509"/>
                <a:ext cx="0" cy="3531"/>
              </a:xfrm>
              <a:prstGeom prst="line">
                <a:avLst/>
              </a:prstGeom>
              <a:noFill/>
              <a:ln w="12700">
                <a:solidFill>
                  <a:srgbClr val="C0C0C0"/>
                </a:solidFill>
                <a:round/>
                <a:headEnd/>
                <a:tailEnd/>
              </a:ln>
              <a:effectLst/>
            </p:spPr>
            <p:txBody>
              <a:bodyPr/>
              <a:lstStyle/>
              <a:p>
                <a:pPr>
                  <a:defRPr/>
                </a:pPr>
                <a:endParaRPr lang="ru-RU"/>
              </a:p>
            </p:txBody>
          </p:sp>
          <p:sp>
            <p:nvSpPr>
              <p:cNvPr id="23" name="Line 119"/>
              <p:cNvSpPr>
                <a:spLocks noChangeShapeType="1"/>
              </p:cNvSpPr>
              <p:nvPr/>
            </p:nvSpPr>
            <p:spPr bwMode="auto">
              <a:xfrm flipV="1">
                <a:off x="669" y="526"/>
                <a:ext cx="0" cy="3531"/>
              </a:xfrm>
              <a:prstGeom prst="line">
                <a:avLst/>
              </a:prstGeom>
              <a:noFill/>
              <a:ln w="12700">
                <a:solidFill>
                  <a:srgbClr val="C0C0C0"/>
                </a:solidFill>
                <a:round/>
                <a:headEnd/>
                <a:tailEnd/>
              </a:ln>
              <a:effectLst/>
            </p:spPr>
            <p:txBody>
              <a:bodyPr/>
              <a:lstStyle/>
              <a:p>
                <a:pPr>
                  <a:defRPr/>
                </a:pPr>
                <a:endParaRPr lang="ru-RU"/>
              </a:p>
            </p:txBody>
          </p:sp>
          <p:sp>
            <p:nvSpPr>
              <p:cNvPr id="24" name="Line 120"/>
              <p:cNvSpPr>
                <a:spLocks noChangeShapeType="1"/>
              </p:cNvSpPr>
              <p:nvPr/>
            </p:nvSpPr>
            <p:spPr bwMode="auto">
              <a:xfrm flipV="1">
                <a:off x="882" y="526"/>
                <a:ext cx="0" cy="3530"/>
              </a:xfrm>
              <a:prstGeom prst="line">
                <a:avLst/>
              </a:prstGeom>
              <a:noFill/>
              <a:ln w="12700">
                <a:solidFill>
                  <a:srgbClr val="C0C0C0"/>
                </a:solidFill>
                <a:round/>
                <a:headEnd/>
                <a:tailEnd/>
              </a:ln>
              <a:effectLst/>
            </p:spPr>
            <p:txBody>
              <a:bodyPr/>
              <a:lstStyle/>
              <a:p>
                <a:pPr>
                  <a:defRPr/>
                </a:pPr>
                <a:endParaRPr lang="ru-RU"/>
              </a:p>
            </p:txBody>
          </p:sp>
        </p:grpSp>
        <p:grpSp>
          <p:nvGrpSpPr>
            <p:cNvPr id="33" name="Group 121"/>
            <p:cNvGrpSpPr>
              <a:grpSpLocks/>
            </p:cNvGrpSpPr>
            <p:nvPr/>
          </p:nvGrpSpPr>
          <p:grpSpPr bwMode="auto">
            <a:xfrm>
              <a:off x="3659" y="528"/>
              <a:ext cx="630" cy="3548"/>
              <a:chOff x="252" y="509"/>
              <a:chExt cx="630" cy="3548"/>
            </a:xfrm>
          </p:grpSpPr>
          <p:sp>
            <p:nvSpPr>
              <p:cNvPr id="17" name="Line 122"/>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18" name="Line 123"/>
              <p:cNvSpPr>
                <a:spLocks noChangeShapeType="1"/>
              </p:cNvSpPr>
              <p:nvPr/>
            </p:nvSpPr>
            <p:spPr bwMode="auto">
              <a:xfrm flipV="1">
                <a:off x="455" y="509"/>
                <a:ext cx="0" cy="3531"/>
              </a:xfrm>
              <a:prstGeom prst="line">
                <a:avLst/>
              </a:prstGeom>
              <a:noFill/>
              <a:ln w="12700">
                <a:solidFill>
                  <a:srgbClr val="C0C0C0"/>
                </a:solidFill>
                <a:round/>
                <a:headEnd/>
                <a:tailEnd/>
              </a:ln>
              <a:effectLst/>
            </p:spPr>
            <p:txBody>
              <a:bodyPr/>
              <a:lstStyle/>
              <a:p>
                <a:pPr>
                  <a:defRPr/>
                </a:pPr>
                <a:endParaRPr lang="ru-RU"/>
              </a:p>
            </p:txBody>
          </p:sp>
          <p:sp>
            <p:nvSpPr>
              <p:cNvPr id="19" name="Line 124"/>
              <p:cNvSpPr>
                <a:spLocks noChangeShapeType="1"/>
              </p:cNvSpPr>
              <p:nvPr/>
            </p:nvSpPr>
            <p:spPr bwMode="auto">
              <a:xfrm flipV="1">
                <a:off x="672" y="526"/>
                <a:ext cx="0" cy="3531"/>
              </a:xfrm>
              <a:prstGeom prst="line">
                <a:avLst/>
              </a:prstGeom>
              <a:noFill/>
              <a:ln w="12700">
                <a:solidFill>
                  <a:srgbClr val="C0C0C0"/>
                </a:solidFill>
                <a:round/>
                <a:headEnd/>
                <a:tailEnd/>
              </a:ln>
              <a:effectLst/>
            </p:spPr>
            <p:txBody>
              <a:bodyPr/>
              <a:lstStyle/>
              <a:p>
                <a:pPr>
                  <a:defRPr/>
                </a:pPr>
                <a:endParaRPr lang="ru-RU"/>
              </a:p>
            </p:txBody>
          </p:sp>
          <p:sp>
            <p:nvSpPr>
              <p:cNvPr id="20" name="Line 125"/>
              <p:cNvSpPr>
                <a:spLocks noChangeShapeType="1"/>
              </p:cNvSpPr>
              <p:nvPr/>
            </p:nvSpPr>
            <p:spPr bwMode="auto">
              <a:xfrm flipV="1">
                <a:off x="882" y="526"/>
                <a:ext cx="0" cy="3530"/>
              </a:xfrm>
              <a:prstGeom prst="line">
                <a:avLst/>
              </a:prstGeom>
              <a:noFill/>
              <a:ln w="12700">
                <a:solidFill>
                  <a:srgbClr val="C0C0C0"/>
                </a:solidFill>
                <a:round/>
                <a:headEnd/>
                <a:tailEnd/>
              </a:ln>
              <a:effectLst/>
            </p:spPr>
            <p:txBody>
              <a:bodyPr/>
              <a:lstStyle/>
              <a:p>
                <a:pPr>
                  <a:defRPr/>
                </a:pPr>
                <a:endParaRPr lang="ru-RU"/>
              </a:p>
            </p:txBody>
          </p:sp>
        </p:grpSp>
        <p:grpSp>
          <p:nvGrpSpPr>
            <p:cNvPr id="34" name="Group 126"/>
            <p:cNvGrpSpPr>
              <a:grpSpLocks/>
            </p:cNvGrpSpPr>
            <p:nvPr/>
          </p:nvGrpSpPr>
          <p:grpSpPr bwMode="auto">
            <a:xfrm>
              <a:off x="4505" y="528"/>
              <a:ext cx="630" cy="3548"/>
              <a:chOff x="252" y="509"/>
              <a:chExt cx="630" cy="3548"/>
            </a:xfrm>
          </p:grpSpPr>
          <p:sp>
            <p:nvSpPr>
              <p:cNvPr id="13" name="Line 127"/>
              <p:cNvSpPr>
                <a:spLocks noChangeShapeType="1"/>
              </p:cNvSpPr>
              <p:nvPr/>
            </p:nvSpPr>
            <p:spPr bwMode="auto">
              <a:xfrm flipV="1">
                <a:off x="252" y="517"/>
                <a:ext cx="0" cy="3530"/>
              </a:xfrm>
              <a:prstGeom prst="line">
                <a:avLst/>
              </a:prstGeom>
              <a:noFill/>
              <a:ln w="12700">
                <a:solidFill>
                  <a:srgbClr val="C0C0C0"/>
                </a:solidFill>
                <a:round/>
                <a:headEnd/>
                <a:tailEnd/>
              </a:ln>
              <a:effectLst/>
            </p:spPr>
            <p:txBody>
              <a:bodyPr/>
              <a:lstStyle/>
              <a:p>
                <a:pPr>
                  <a:defRPr/>
                </a:pPr>
                <a:endParaRPr lang="ru-RU"/>
              </a:p>
            </p:txBody>
          </p:sp>
          <p:sp>
            <p:nvSpPr>
              <p:cNvPr id="14" name="Line 128"/>
              <p:cNvSpPr>
                <a:spLocks noChangeShapeType="1"/>
              </p:cNvSpPr>
              <p:nvPr/>
            </p:nvSpPr>
            <p:spPr bwMode="auto">
              <a:xfrm flipV="1">
                <a:off x="455" y="509"/>
                <a:ext cx="0" cy="3531"/>
              </a:xfrm>
              <a:prstGeom prst="line">
                <a:avLst/>
              </a:prstGeom>
              <a:noFill/>
              <a:ln w="12700">
                <a:solidFill>
                  <a:srgbClr val="C0C0C0"/>
                </a:solidFill>
                <a:round/>
                <a:headEnd/>
                <a:tailEnd/>
              </a:ln>
              <a:effectLst/>
            </p:spPr>
            <p:txBody>
              <a:bodyPr/>
              <a:lstStyle/>
              <a:p>
                <a:pPr>
                  <a:defRPr/>
                </a:pPr>
                <a:endParaRPr lang="ru-RU"/>
              </a:p>
            </p:txBody>
          </p:sp>
          <p:sp>
            <p:nvSpPr>
              <p:cNvPr id="15" name="Line 129"/>
              <p:cNvSpPr>
                <a:spLocks noChangeShapeType="1"/>
              </p:cNvSpPr>
              <p:nvPr/>
            </p:nvSpPr>
            <p:spPr bwMode="auto">
              <a:xfrm flipV="1">
                <a:off x="672" y="526"/>
                <a:ext cx="0" cy="3531"/>
              </a:xfrm>
              <a:prstGeom prst="line">
                <a:avLst/>
              </a:prstGeom>
              <a:noFill/>
              <a:ln w="12700">
                <a:solidFill>
                  <a:srgbClr val="C0C0C0"/>
                </a:solidFill>
                <a:round/>
                <a:headEnd/>
                <a:tailEnd/>
              </a:ln>
              <a:effectLst/>
            </p:spPr>
            <p:txBody>
              <a:bodyPr/>
              <a:lstStyle/>
              <a:p>
                <a:pPr>
                  <a:defRPr/>
                </a:pPr>
                <a:endParaRPr lang="ru-RU"/>
              </a:p>
            </p:txBody>
          </p:sp>
          <p:sp>
            <p:nvSpPr>
              <p:cNvPr id="16" name="Line 130"/>
              <p:cNvSpPr>
                <a:spLocks noChangeShapeType="1"/>
              </p:cNvSpPr>
              <p:nvPr/>
            </p:nvSpPr>
            <p:spPr bwMode="auto">
              <a:xfrm flipV="1">
                <a:off x="882" y="526"/>
                <a:ext cx="0" cy="3530"/>
              </a:xfrm>
              <a:prstGeom prst="line">
                <a:avLst/>
              </a:prstGeom>
              <a:noFill/>
              <a:ln w="12700">
                <a:solidFill>
                  <a:srgbClr val="C0C0C0"/>
                </a:solidFill>
                <a:round/>
                <a:headEnd/>
                <a:tailEnd/>
              </a:ln>
              <a:effectLst/>
            </p:spPr>
            <p:txBody>
              <a:bodyPr/>
              <a:lstStyle/>
              <a:p>
                <a:pPr>
                  <a:defRPr/>
                </a:pPr>
                <a:endParaRPr lang="ru-RU"/>
              </a:p>
            </p:txBody>
          </p:sp>
        </p:grpSp>
      </p:grpSp>
      <p:sp>
        <p:nvSpPr>
          <p:cNvPr id="57" name="Rectangle 54"/>
          <p:cNvSpPr>
            <a:spLocks noChangeArrowheads="1"/>
          </p:cNvSpPr>
          <p:nvPr/>
        </p:nvSpPr>
        <p:spPr bwMode="gray">
          <a:xfrm>
            <a:off x="1187450" y="5516563"/>
            <a:ext cx="742950" cy="742950"/>
          </a:xfrm>
          <a:prstGeom prst="rect">
            <a:avLst/>
          </a:prstGeom>
          <a:gradFill rotWithShape="1">
            <a:gsLst>
              <a:gs pos="0">
                <a:srgbClr val="99FA72"/>
              </a:gs>
              <a:gs pos="100000">
                <a:srgbClr val="99FA72">
                  <a:gamma/>
                  <a:shade val="46275"/>
                  <a:invGamma/>
                </a:srgb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58" name="Freeform 27"/>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gradFill rotWithShape="0">
            <a:gsLst>
              <a:gs pos="0">
                <a:schemeClr val="bg1"/>
              </a:gs>
              <a:gs pos="100000">
                <a:schemeClr val="bg1">
                  <a:gamma/>
                  <a:shade val="29804"/>
                  <a:invGamma/>
                  <a:alpha val="77000"/>
                </a:schemeClr>
              </a:gs>
            </a:gsLst>
            <a:path path="rect">
              <a:fillToRect l="50000" t="50000" r="50000" b="50000"/>
            </a:path>
          </a:gradFill>
          <a:ln w="9525">
            <a:noFill/>
            <a:round/>
            <a:headEnd/>
            <a:tailEnd/>
          </a:ln>
          <a:effectLst>
            <a:outerShdw dist="107763" dir="8100000" algn="ctr" rotWithShape="0">
              <a:schemeClr val="bg2">
                <a:alpha val="50000"/>
              </a:schemeClr>
            </a:outerShdw>
          </a:effectLst>
        </p:spPr>
        <p:txBody>
          <a:bodyPr/>
          <a:lstStyle/>
          <a:p>
            <a:pPr>
              <a:defRPr/>
            </a:pPr>
            <a:endParaRPr lang="ru-RU"/>
          </a:p>
        </p:txBody>
      </p:sp>
      <p:sp>
        <p:nvSpPr>
          <p:cNvPr id="59" name="Rectangle 28"/>
          <p:cNvSpPr>
            <a:spLocks noChangeArrowheads="1"/>
          </p:cNvSpPr>
          <p:nvPr/>
        </p:nvSpPr>
        <p:spPr bwMode="gray">
          <a:xfrm>
            <a:off x="114300" y="6610350"/>
            <a:ext cx="8931275" cy="16351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0" name="Rectangle 33"/>
          <p:cNvSpPr>
            <a:spLocks noChangeArrowheads="1"/>
          </p:cNvSpPr>
          <p:nvPr/>
        </p:nvSpPr>
        <p:spPr bwMode="gray">
          <a:xfrm>
            <a:off x="85725" y="609600"/>
            <a:ext cx="8982075" cy="185738"/>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1" name="Rectangle 49"/>
          <p:cNvSpPr>
            <a:spLocks noChangeArrowheads="1"/>
          </p:cNvSpPr>
          <p:nvPr/>
        </p:nvSpPr>
        <p:spPr bwMode="gray">
          <a:xfrm>
            <a:off x="323850" y="5516563"/>
            <a:ext cx="742950" cy="742950"/>
          </a:xfrm>
          <a:prstGeom prst="rect">
            <a:avLst/>
          </a:prstGeom>
          <a:gradFill rotWithShape="1">
            <a:gsLst>
              <a:gs pos="0">
                <a:schemeClr val="accent1">
                  <a:alpha val="50000"/>
                </a:schemeClr>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2" name="Rectangle 50"/>
          <p:cNvSpPr>
            <a:spLocks noChangeArrowheads="1"/>
          </p:cNvSpPr>
          <p:nvPr/>
        </p:nvSpPr>
        <p:spPr bwMode="gray">
          <a:xfrm>
            <a:off x="323850" y="4652963"/>
            <a:ext cx="741363" cy="742950"/>
          </a:xfrm>
          <a:prstGeom prst="rect">
            <a:avLst/>
          </a:prstGeom>
          <a:gradFill rotWithShape="1">
            <a:gsLst>
              <a:gs pos="0">
                <a:schemeClr val="bg1">
                  <a:alpha val="50000"/>
                </a:schemeClr>
              </a:gs>
              <a:gs pos="100000">
                <a:schemeClr val="bg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pic>
        <p:nvPicPr>
          <p:cNvPr id="63" name="Picture 77" descr="b699cfd5b71900647f3ef56417be1aa7"/>
          <p:cNvPicPr>
            <a:picLocks noChangeAspect="1" noChangeArrowheads="1" noCrop="1"/>
          </p:cNvPicPr>
          <p:nvPr/>
        </p:nvPicPr>
        <p:blipFill>
          <a:blip r:embed="rId2" cstate="print"/>
          <a:srcRect/>
          <a:stretch>
            <a:fillRect/>
          </a:stretch>
        </p:blipFill>
        <p:spPr bwMode="auto">
          <a:xfrm>
            <a:off x="250825" y="5461000"/>
            <a:ext cx="865188" cy="865188"/>
          </a:xfrm>
          <a:prstGeom prst="rect">
            <a:avLst/>
          </a:prstGeom>
          <a:noFill/>
          <a:ln w="9525">
            <a:noFill/>
            <a:miter lim="800000"/>
            <a:headEnd/>
            <a:tailEnd/>
          </a:ln>
        </p:spPr>
      </p:pic>
      <p:pic>
        <p:nvPicPr>
          <p:cNvPr id="64" name="Picture 153" descr="j0152694"/>
          <p:cNvPicPr preferRelativeResize="0">
            <a:picLocks noChangeArrowheads="1" noChangeShapeType="1"/>
          </p:cNvPicPr>
          <p:nvPr/>
        </p:nvPicPr>
        <p:blipFill>
          <a:blip r:embed="rId3" cstate="print"/>
          <a:srcRect/>
          <a:stretch>
            <a:fillRect/>
          </a:stretch>
        </p:blipFill>
        <p:spPr bwMode="auto">
          <a:xfrm>
            <a:off x="7885113" y="115888"/>
            <a:ext cx="720725" cy="720725"/>
          </a:xfrm>
          <a:prstGeom prst="rect">
            <a:avLst/>
          </a:prstGeom>
          <a:noFill/>
          <a:ln w="9525" algn="in">
            <a:noFill/>
            <a:miter lim="800000"/>
            <a:headEnd/>
            <a:tailEnd/>
          </a:ln>
        </p:spPr>
      </p:pic>
      <p:sp>
        <p:nvSpPr>
          <p:cNvPr id="3075" name="Rectangle 3"/>
          <p:cNvSpPr>
            <a:spLocks noGrp="1" noChangeArrowheads="1"/>
          </p:cNvSpPr>
          <p:nvPr>
            <p:ph type="subTitle" idx="1"/>
          </p:nvPr>
        </p:nvSpPr>
        <p:spPr>
          <a:xfrm>
            <a:off x="2051050" y="3500438"/>
            <a:ext cx="4811713" cy="576262"/>
          </a:xfrm>
        </p:spPr>
        <p:txBody>
          <a:bodyPr/>
          <a:lstStyle>
            <a:lvl1pPr marL="0" indent="0" algn="r">
              <a:buFontTx/>
              <a:buNone/>
              <a:defRPr sz="1600" i="1">
                <a:solidFill>
                  <a:schemeClr val="tx2"/>
                </a:solidFill>
                <a:latin typeface="Times New Roman" pitchFamily="18" charset="0"/>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a:xfrm>
            <a:off x="1619250" y="1700213"/>
            <a:ext cx="6019800" cy="1470025"/>
          </a:xfrm>
        </p:spPr>
        <p:txBody>
          <a:bodyPr/>
          <a:lstStyle>
            <a:lvl1pPr algn="r">
              <a:defRPr sz="4800">
                <a:solidFill>
                  <a:schemeClr val="tx2"/>
                </a:solidFill>
                <a:effectLst>
                  <a:outerShdw blurRad="38100" dist="38100" dir="2700000" algn="tl">
                    <a:srgbClr val="C0C0C0"/>
                  </a:outerShdw>
                </a:effectLst>
              </a:defRPr>
            </a:lvl1pPr>
          </a:lstStyle>
          <a:p>
            <a:r>
              <a:rPr lang="ru-RU" smtClean="0"/>
              <a:t>Образец заголовка</a:t>
            </a:r>
            <a:endParaRPr lang="en-US"/>
          </a:p>
        </p:txBody>
      </p:sp>
      <p:sp>
        <p:nvSpPr>
          <p:cNvPr id="65" name="Rectangle 4"/>
          <p:cNvSpPr>
            <a:spLocks noGrp="1" noChangeArrowheads="1"/>
          </p:cNvSpPr>
          <p:nvPr>
            <p:ph type="dt" sz="half" idx="10"/>
          </p:nvPr>
        </p:nvSpPr>
        <p:spPr>
          <a:xfrm>
            <a:off x="231775" y="6445250"/>
            <a:ext cx="2205038" cy="317500"/>
          </a:xfrm>
        </p:spPr>
        <p:txBody>
          <a:bodyPr/>
          <a:lstStyle>
            <a:lvl1pPr>
              <a:defRPr/>
            </a:lvl1pPr>
          </a:lstStyle>
          <a:p>
            <a:fld id="{5B106E36-FD25-4E2D-B0AA-010F637433A0}" type="datetimeFigureOut">
              <a:rPr lang="ru-RU" smtClean="0"/>
              <a:pPr/>
              <a:t>20.01.2014</a:t>
            </a:fld>
            <a:endParaRPr lang="ru-RU"/>
          </a:p>
        </p:txBody>
      </p:sp>
      <p:sp>
        <p:nvSpPr>
          <p:cNvPr id="66" name="Rectangle 5"/>
          <p:cNvSpPr>
            <a:spLocks noGrp="1" noChangeArrowheads="1"/>
          </p:cNvSpPr>
          <p:nvPr>
            <p:ph type="ftr" sz="quarter" idx="11"/>
          </p:nvPr>
        </p:nvSpPr>
        <p:spPr>
          <a:xfrm>
            <a:off x="2574925" y="6445250"/>
            <a:ext cx="2990850" cy="317500"/>
          </a:xfrm>
        </p:spPr>
        <p:txBody>
          <a:bodyPr/>
          <a:lstStyle>
            <a:lvl1pPr>
              <a:defRPr smtClean="0"/>
            </a:lvl1pPr>
          </a:lstStyle>
          <a:p>
            <a:endParaRPr lang="ru-RU"/>
          </a:p>
        </p:txBody>
      </p:sp>
      <p:sp>
        <p:nvSpPr>
          <p:cNvPr id="67" name="Rectangle 6"/>
          <p:cNvSpPr>
            <a:spLocks noGrp="1" noChangeArrowheads="1"/>
          </p:cNvSpPr>
          <p:nvPr>
            <p:ph type="sldNum" sz="quarter" idx="12"/>
          </p:nvPr>
        </p:nvSpPr>
        <p:spPr>
          <a:xfrm>
            <a:off x="5700713" y="6445250"/>
            <a:ext cx="2205037" cy="317500"/>
          </a:xfrm>
        </p:spPr>
        <p:txBody>
          <a:bodyPr/>
          <a:lstStyle>
            <a:lvl1pPr>
              <a:defRPr/>
            </a:lvl1pPr>
          </a:lstStyle>
          <a:p>
            <a:fld id="{725C68B6-61C2-468F-89AB-4B9F7531AA68}" type="slidenum">
              <a:rPr lang="ru-RU" smtClean="0"/>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ppt_x</p:attrName>
                                        </p:attrNameLst>
                                      </p:cBhvr>
                                      <p:tavLst>
                                        <p:tav tm="0">
                                          <p:val>
                                            <p:strVal val="#ppt_x-.2"/>
                                          </p:val>
                                        </p:tav>
                                        <p:tav tm="100000">
                                          <p:val>
                                            <p:strVal val="#ppt_x"/>
                                          </p:val>
                                        </p:tav>
                                      </p:tavLst>
                                    </p:anim>
                                    <p:anim calcmode="lin" valueType="num">
                                      <p:cBhvr>
                                        <p:cTn id="8"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right)">
                                      <p:cBhvr>
                                        <p:cTn id="13" dur="500"/>
                                        <p:tgtEl>
                                          <p:spTgt spid="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1000"/>
                                        <p:tgtEl>
                                          <p:spTgt spid="59"/>
                                        </p:tgtEl>
                                      </p:cBhvr>
                                    </p:animEffect>
                                  </p:childTnLst>
                                </p:cTn>
                              </p:par>
                              <p:par>
                                <p:cTn id="17" presetID="9"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dissolv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8925" y="238125"/>
            <a:ext cx="2058988" cy="58372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8125"/>
            <a:ext cx="6029325" cy="58372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3414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9313" y="13414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20.01.2014</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 name="Freeform 25"/>
          <p:cNvSpPr>
            <a:spLocks/>
          </p:cNvSpPr>
          <p:nvPr/>
        </p:nvSpPr>
        <p:spPr bwMode="gray">
          <a:xfrm>
            <a:off x="96838" y="6381750"/>
            <a:ext cx="8970962"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pPr>
              <a:defRPr/>
            </a:pPr>
            <a:endParaRPr lang="ru-RU"/>
          </a:p>
        </p:txBody>
      </p:sp>
      <p:sp>
        <p:nvSpPr>
          <p:cNvPr id="1050" name="Freeform 26"/>
          <p:cNvSpPr>
            <a:spLocks/>
          </p:cNvSpPr>
          <p:nvPr/>
        </p:nvSpPr>
        <p:spPr bwMode="gray">
          <a:xfrm>
            <a:off x="103188" y="64531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gradFill rotWithShape="1">
            <a:gsLst>
              <a:gs pos="0">
                <a:schemeClr val="bg1"/>
              </a:gs>
              <a:gs pos="100000">
                <a:schemeClr val="bg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1" name="Freeform 27"/>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1">
            <a:gsLst>
              <a:gs pos="0">
                <a:schemeClr val="tx1"/>
              </a:gs>
              <a:gs pos="100000">
                <a:schemeClr val="tx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pPr>
              <a:defRPr/>
            </a:pPr>
            <a:endParaRPr lang="ru-RU"/>
          </a:p>
        </p:txBody>
      </p:sp>
      <p:sp>
        <p:nvSpPr>
          <p:cNvPr id="1056" name="Rectangle 32"/>
          <p:cNvSpPr>
            <a:spLocks noChangeArrowheads="1"/>
          </p:cNvSpPr>
          <p:nvPr/>
        </p:nvSpPr>
        <p:spPr bwMode="gray">
          <a:xfrm flipV="1">
            <a:off x="95250" y="6723063"/>
            <a:ext cx="8977313" cy="55562"/>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wrap="none" anchor="ctr"/>
          <a:lstStyle/>
          <a:p>
            <a:pPr>
              <a:defRPr/>
            </a:pPr>
            <a:endParaRPr lang="ru-RU"/>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pPr>
              <a:defRPr/>
            </a:pPr>
            <a:endParaRPr lang="ru-RU"/>
          </a:p>
        </p:txBody>
      </p:sp>
      <p:sp>
        <p:nvSpPr>
          <p:cNvPr id="1033" name="Rectangle 2"/>
          <p:cNvSpPr>
            <a:spLocks noGrp="1" noChangeArrowheads="1"/>
          </p:cNvSpPr>
          <p:nvPr>
            <p:ph type="title"/>
          </p:nvPr>
        </p:nvSpPr>
        <p:spPr bwMode="gray">
          <a:xfrm>
            <a:off x="457200" y="238125"/>
            <a:ext cx="7643813"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4" name="Rectangle 3"/>
          <p:cNvSpPr>
            <a:spLocks noGrp="1" noChangeArrowheads="1"/>
          </p:cNvSpPr>
          <p:nvPr>
            <p:ph type="body" idx="1"/>
          </p:nvPr>
        </p:nvSpPr>
        <p:spPr bwMode="gray">
          <a:xfrm>
            <a:off x="468313" y="1341438"/>
            <a:ext cx="8229600" cy="473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fld id="{5B106E36-FD25-4E2D-B0AA-010F637433A0}" type="datetimeFigureOut">
              <a:rPr lang="ru-RU" smtClean="0"/>
              <a:pPr/>
              <a:t>20.01.2014</a:t>
            </a:fld>
            <a:endParaRPr lang="ru-RU"/>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rgbClr val="000000"/>
                </a:solidFill>
              </a:defRPr>
            </a:lvl1pPr>
          </a:lstStyle>
          <a:p>
            <a:endParaRPr lang="ru-RU"/>
          </a:p>
        </p:txBody>
      </p:sp>
      <p:sp>
        <p:nvSpPr>
          <p:cNvPr id="1030" name="Rectangle 6"/>
          <p:cNvSpPr>
            <a:spLocks noGrp="1" noChangeArrowheads="1"/>
          </p:cNvSpPr>
          <p:nvPr>
            <p:ph type="sldNum" sz="quarter" idx="4"/>
          </p:nvPr>
        </p:nvSpPr>
        <p:spPr bwMode="gray">
          <a:xfrm>
            <a:off x="7092950" y="5445125"/>
            <a:ext cx="1616075"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725C68B6-61C2-468F-89AB-4B9F7531AA68}" type="slidenum">
              <a:rPr lang="ru-RU" smtClean="0"/>
              <a:pPr/>
              <a:t>‹#›</a:t>
            </a:fld>
            <a:endParaRPr lang="ru-RU"/>
          </a:p>
        </p:txBody>
      </p:sp>
      <p:pic>
        <p:nvPicPr>
          <p:cNvPr id="1038" name="Picture 40" descr="j0152694"/>
          <p:cNvPicPr preferRelativeResize="0">
            <a:picLocks noChangeArrowheads="1" noChangeShapeType="1"/>
          </p:cNvPicPr>
          <p:nvPr/>
        </p:nvPicPr>
        <p:blipFill>
          <a:blip r:embed="rId13" cstate="print"/>
          <a:srcRect/>
          <a:stretch>
            <a:fillRect/>
          </a:stretch>
        </p:blipFill>
        <p:spPr bwMode="auto">
          <a:xfrm>
            <a:off x="8243888" y="188913"/>
            <a:ext cx="720725" cy="720725"/>
          </a:xfrm>
          <a:prstGeom prst="rect">
            <a:avLst/>
          </a:prstGeom>
          <a:noFill/>
          <a:ln w="9525" algn="in">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8.gif"/><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8.gif"/><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indigo-papa.ru/" TargetMode="External"/><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9"/>
          <p:cNvSpPr>
            <a:spLocks noChangeArrowheads="1" noChangeShapeType="1" noTextEdit="1"/>
          </p:cNvSpPr>
          <p:nvPr/>
        </p:nvSpPr>
        <p:spPr bwMode="auto">
          <a:xfrm>
            <a:off x="3347864" y="2060848"/>
            <a:ext cx="4536504" cy="864096"/>
          </a:xfrm>
          <a:prstGeom prst="rect">
            <a:avLst/>
          </a:prstGeom>
        </p:spPr>
        <p:txBody>
          <a:bodyPr wrap="none" fromWordArt="1">
            <a:prstTxWarp prst="textPlain">
              <a:avLst>
                <a:gd name="adj" fmla="val 50000"/>
              </a:avLst>
            </a:prstTxWarp>
          </a:bodyPr>
          <a:lstStyle/>
          <a:p>
            <a:r>
              <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ookman Old Style"/>
              </a:rPr>
              <a:t> </a:t>
            </a:r>
            <a:r>
              <a:rPr lang="ru-RU"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Segoe Print" pitchFamily="2" charset="0"/>
              </a:rPr>
              <a:t>Современные дети.</a:t>
            </a:r>
            <a:endPar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Segoe Print" pitchFamily="2" charset="0"/>
            </a:endParaRPr>
          </a:p>
        </p:txBody>
      </p:sp>
      <p:sp>
        <p:nvSpPr>
          <p:cNvPr id="6" name="WordArt 19"/>
          <p:cNvSpPr>
            <a:spLocks noChangeArrowheads="1" noChangeShapeType="1" noTextEdit="1"/>
          </p:cNvSpPr>
          <p:nvPr/>
        </p:nvSpPr>
        <p:spPr bwMode="auto">
          <a:xfrm>
            <a:off x="2123728" y="3717032"/>
            <a:ext cx="5040560" cy="618728"/>
          </a:xfrm>
          <a:prstGeom prst="rect">
            <a:avLst/>
          </a:prstGeom>
        </p:spPr>
        <p:txBody>
          <a:bodyPr wrap="none" fromWordArt="1">
            <a:prstTxWarp prst="textPlain">
              <a:avLst>
                <a:gd name="adj" fmla="val 50000"/>
              </a:avLst>
            </a:prstTxWarp>
          </a:bodyPr>
          <a:lstStyle/>
          <a:p>
            <a:r>
              <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ookman Old Style"/>
              </a:rPr>
              <a:t> </a:t>
            </a:r>
            <a:r>
              <a:rPr lang="ru-RU"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Segoe Print" pitchFamily="2" charset="0"/>
              </a:rPr>
              <a:t>Взгляд в будущее...</a:t>
            </a:r>
            <a:endPar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Segoe Print" pitchFamily="2" charset="0"/>
            </a:endParaRPr>
          </a:p>
        </p:txBody>
      </p:sp>
      <p:pic>
        <p:nvPicPr>
          <p:cNvPr id="7" name="Рисунок 6" descr="Вот суть работы психолога (шутка)"/>
          <p:cNvPicPr/>
          <p:nvPr/>
        </p:nvPicPr>
        <p:blipFill>
          <a:blip r:embed="rId2" cstate="print"/>
          <a:srcRect r="9281"/>
          <a:stretch>
            <a:fillRect/>
          </a:stretch>
        </p:blipFill>
        <p:spPr bwMode="auto">
          <a:xfrm>
            <a:off x="899592" y="1412776"/>
            <a:ext cx="2088232" cy="1728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4941168"/>
            <a:ext cx="8280151" cy="1511498"/>
          </a:xfrm>
        </p:spPr>
        <p:txBody>
          <a:bodyPr/>
          <a:lstStyle/>
          <a:p>
            <a:pPr algn="ctr">
              <a:buBlip>
                <a:blip r:embed="rId2"/>
              </a:buBlip>
            </a:pPr>
            <a:r>
              <a:rPr lang="ru-RU" sz="1800" dirty="0" smtClean="0">
                <a:latin typeface="Arial Black" pitchFamily="34" charset="0"/>
              </a:rPr>
              <a:t>Ручка лежит на суставе 3-4 фаланги указательного пальца правой руки. Характерный изгиб кисти руки внутрь (флексия). Почерк у </a:t>
            </a:r>
            <a:r>
              <a:rPr lang="ru-RU" sz="1800" dirty="0" err="1" smtClean="0">
                <a:latin typeface="Arial Black" pitchFamily="34" charset="0"/>
              </a:rPr>
              <a:t>амбидекстров</a:t>
            </a:r>
            <a:r>
              <a:rPr lang="ru-RU" sz="1800" dirty="0" smtClean="0">
                <a:latin typeface="Arial Black" pitchFamily="34" charset="0"/>
              </a:rPr>
              <a:t>: на одной странице один абзац словно написан одним ребёнком, другой абзац - иным.</a:t>
            </a:r>
            <a:endParaRPr lang="ru-RU" sz="1800" dirty="0">
              <a:latin typeface="Arial Black" pitchFamily="34" charset="0"/>
            </a:endParaRPr>
          </a:p>
        </p:txBody>
      </p:sp>
      <p:pic>
        <p:nvPicPr>
          <p:cNvPr id="5" name="Рисунок 4" descr="http://img-fotki.yandex.ru/get/3807/v-pougatch.1/0_43bcf_55b332e5_M"/>
          <p:cNvPicPr/>
          <p:nvPr/>
        </p:nvPicPr>
        <p:blipFill>
          <a:blip r:embed="rId3" cstate="print"/>
          <a:srcRect/>
          <a:stretch>
            <a:fillRect/>
          </a:stretch>
        </p:blipFill>
        <p:spPr bwMode="auto">
          <a:xfrm>
            <a:off x="683568" y="1340768"/>
            <a:ext cx="3672408" cy="3009761"/>
          </a:xfrm>
          <a:prstGeom prst="rect">
            <a:avLst/>
          </a:prstGeom>
          <a:noFill/>
          <a:ln w="9525">
            <a:noFill/>
            <a:miter lim="800000"/>
            <a:headEnd/>
            <a:tailEnd/>
          </a:ln>
        </p:spPr>
      </p:pic>
      <p:pic>
        <p:nvPicPr>
          <p:cNvPr id="6" name="Рисунок 5" descr="http://img-fotki.yandex.ru/get/3812/v-pougatch.1/0_43bce_34462cdb_M"/>
          <p:cNvPicPr/>
          <p:nvPr/>
        </p:nvPicPr>
        <p:blipFill>
          <a:blip r:embed="rId4" cstate="print"/>
          <a:srcRect/>
          <a:stretch>
            <a:fillRect/>
          </a:stretch>
        </p:blipFill>
        <p:spPr bwMode="auto">
          <a:xfrm>
            <a:off x="4716016" y="1340768"/>
            <a:ext cx="3508747" cy="3009761"/>
          </a:xfrm>
          <a:prstGeom prst="rect">
            <a:avLst/>
          </a:prstGeom>
          <a:noFill/>
          <a:ln w="9525">
            <a:noFill/>
            <a:miter lim="800000"/>
            <a:headEnd/>
            <a:tailEnd/>
          </a:ln>
        </p:spPr>
      </p:pic>
      <p:sp>
        <p:nvSpPr>
          <p:cNvPr id="7" name="Содержимое 2"/>
          <p:cNvSpPr>
            <a:spLocks noGrp="1"/>
          </p:cNvSpPr>
          <p:nvPr>
            <p:ph sz="half" idx="1"/>
          </p:nvPr>
        </p:nvSpPr>
        <p:spPr>
          <a:xfrm>
            <a:off x="1835696" y="4437112"/>
            <a:ext cx="5760640" cy="648072"/>
          </a:xfrm>
        </p:spPr>
        <p:txBody>
          <a:bodyPr/>
          <a:lstStyle/>
          <a:p>
            <a:pPr>
              <a:buClr>
                <a:schemeClr val="tx1">
                  <a:lumMod val="20000"/>
                  <a:lumOff val="80000"/>
                </a:schemeClr>
              </a:buClr>
            </a:pPr>
            <a:r>
              <a:rPr lang="ru-RU" sz="2000" i="1" dirty="0" smtClean="0">
                <a:latin typeface="Arial Black" pitchFamily="34" charset="0"/>
              </a:rPr>
              <a:t>У ребёнка</a:t>
            </a:r>
            <a:r>
              <a:rPr lang="ru-RU" sz="2000" i="1" dirty="0" smtClean="0">
                <a:solidFill>
                  <a:srgbClr val="FFFF00"/>
                </a:solidFill>
                <a:latin typeface="Arial Black" pitchFamily="34" charset="0"/>
              </a:rPr>
              <a:t>  </a:t>
            </a:r>
            <a:r>
              <a:rPr lang="ru-RU" sz="2000" i="1" dirty="0" err="1" smtClean="0">
                <a:solidFill>
                  <a:srgbClr val="C00000"/>
                </a:solidFill>
                <a:latin typeface="Arial Black" pitchFamily="34" charset="0"/>
              </a:rPr>
              <a:t>амбидекстрия</a:t>
            </a:r>
            <a:r>
              <a:rPr lang="ru-RU" sz="2000" i="1" dirty="0" smtClean="0">
                <a:solidFill>
                  <a:srgbClr val="C00000"/>
                </a:solidFill>
                <a:latin typeface="Arial Black" pitchFamily="34" charset="0"/>
              </a:rPr>
              <a:t>.</a:t>
            </a:r>
            <a:r>
              <a:rPr lang="ru-RU" sz="2000" dirty="0" smtClean="0">
                <a:solidFill>
                  <a:srgbClr val="C00000"/>
                </a:solidFill>
                <a:latin typeface="Arial Black" pitchFamily="34" charset="0"/>
              </a:rPr>
              <a:t>  </a:t>
            </a:r>
            <a:endParaRPr lang="ru-RU" sz="2000" dirty="0">
              <a:latin typeface="Arial Black" pitchFamily="34" charset="0"/>
            </a:endParaRPr>
          </a:p>
        </p:txBody>
      </p:sp>
      <p:sp>
        <p:nvSpPr>
          <p:cNvPr id="8" name="Прямоугольник 7"/>
          <p:cNvSpPr/>
          <p:nvPr/>
        </p:nvSpPr>
        <p:spPr>
          <a:xfrm>
            <a:off x="2483768" y="332656"/>
            <a:ext cx="3942106" cy="646331"/>
          </a:xfrm>
          <a:prstGeom prst="rect">
            <a:avLst/>
          </a:prstGeom>
          <a:noFill/>
        </p:spPr>
        <p:txBody>
          <a:bodyPr wrap="square" lIns="91440" tIns="45720" rIns="91440" bIns="45720">
            <a:spAutoFit/>
          </a:bodyPr>
          <a:lstStyle/>
          <a:p>
            <a:pPr algn="ctr"/>
            <a:r>
              <a:rPr lang="ru-RU" sz="3600" b="1" cap="none" spc="0" dirty="0" err="1" smtClean="0">
                <a:ln w="10541" cmpd="sng">
                  <a:solidFill>
                    <a:srgbClr val="7D7D7D">
                      <a:tint val="100000"/>
                      <a:shade val="100000"/>
                      <a:satMod val="110000"/>
                    </a:srgbClr>
                  </a:solidFill>
                  <a:prstDash val="solid"/>
                </a:ln>
                <a:solidFill>
                  <a:schemeClr val="tx1">
                    <a:lumMod val="20000"/>
                    <a:lumOff val="80000"/>
                  </a:schemeClr>
                </a:solidFill>
                <a:effectLst/>
                <a:latin typeface="Arial Black" pitchFamily="34" charset="0"/>
              </a:rPr>
              <a:t>Амбидекстрия</a:t>
            </a:r>
            <a:endParaRPr lang="ru-RU" sz="3600" b="1" cap="none" spc="0" dirty="0">
              <a:ln w="10541" cmpd="sng">
                <a:solidFill>
                  <a:srgbClr val="7D7D7D">
                    <a:tint val="100000"/>
                    <a:shade val="100000"/>
                    <a:satMod val="110000"/>
                  </a:srgbClr>
                </a:solidFill>
                <a:prstDash val="solid"/>
              </a:ln>
              <a:solidFill>
                <a:schemeClr val="tx1">
                  <a:lumMod val="20000"/>
                  <a:lumOff val="80000"/>
                </a:schemeClr>
              </a:solidFill>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643813" cy="868363"/>
          </a:xfrm>
        </p:spPr>
        <p:txBody>
          <a:bodyPr/>
          <a:lstStyle/>
          <a:p>
            <a:r>
              <a:rPr lang="ru-RU" sz="3600" dirty="0" smtClean="0"/>
              <a:t>Классическая  </a:t>
            </a:r>
            <a:r>
              <a:rPr lang="ru-RU" sz="3600" dirty="0" err="1" smtClean="0"/>
              <a:t>леворукость</a:t>
            </a:r>
            <a:r>
              <a:rPr lang="ru-RU" sz="3600"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67544" y="5157192"/>
            <a:ext cx="8229600" cy="791418"/>
          </a:xfrm>
        </p:spPr>
        <p:txBody>
          <a:bodyPr/>
          <a:lstStyle/>
          <a:p>
            <a:pPr algn="ctr">
              <a:buBlip>
                <a:blip r:embed="rId2"/>
              </a:buBlip>
            </a:pPr>
            <a:r>
              <a:rPr lang="ru-RU" sz="2000" dirty="0" smtClean="0">
                <a:latin typeface="Arial Black" pitchFamily="34" charset="0"/>
              </a:rPr>
              <a:t>Ребёнок держит ручку зеркально по отношению к классическому правше.</a:t>
            </a:r>
            <a:endParaRPr lang="ru-RU" sz="2000" dirty="0">
              <a:latin typeface="Arial Black" pitchFamily="34" charset="0"/>
            </a:endParaRPr>
          </a:p>
        </p:txBody>
      </p:sp>
      <p:pic>
        <p:nvPicPr>
          <p:cNvPr id="4" name="Рисунок 3" descr="http://img-fotki.yandex.ru/get/3810/v-pougatch.1/0_43bc9_523c6463_M"/>
          <p:cNvPicPr/>
          <p:nvPr/>
        </p:nvPicPr>
        <p:blipFill>
          <a:blip r:embed="rId3" cstate="print"/>
          <a:srcRect/>
          <a:stretch>
            <a:fillRect/>
          </a:stretch>
        </p:blipFill>
        <p:spPr bwMode="auto">
          <a:xfrm>
            <a:off x="539552" y="1484784"/>
            <a:ext cx="4032448" cy="3441809"/>
          </a:xfrm>
          <a:prstGeom prst="rect">
            <a:avLst/>
          </a:prstGeom>
          <a:noFill/>
          <a:ln w="9525">
            <a:noFill/>
            <a:miter lim="800000"/>
            <a:headEnd/>
            <a:tailEnd/>
          </a:ln>
        </p:spPr>
      </p:pic>
      <p:pic>
        <p:nvPicPr>
          <p:cNvPr id="5" name="Рисунок 4" descr="http://img-fotki.yandex.ru/get/3814/v-pougatch.1/0_43bc8_2badeabd_M"/>
          <p:cNvPicPr/>
          <p:nvPr/>
        </p:nvPicPr>
        <p:blipFill>
          <a:blip r:embed="rId4" cstate="print"/>
          <a:srcRect/>
          <a:stretch>
            <a:fillRect/>
          </a:stretch>
        </p:blipFill>
        <p:spPr bwMode="auto">
          <a:xfrm>
            <a:off x="4860032" y="1484784"/>
            <a:ext cx="379677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1340768"/>
            <a:ext cx="8568952" cy="936104"/>
          </a:xfrm>
        </p:spPr>
        <p:txBody>
          <a:bodyPr/>
          <a:lstStyle/>
          <a:p>
            <a:pPr>
              <a:buClr>
                <a:schemeClr val="tx1">
                  <a:lumMod val="20000"/>
                  <a:lumOff val="80000"/>
                </a:schemeClr>
              </a:buClr>
            </a:pPr>
            <a:r>
              <a:rPr lang="ru-RU" sz="2000" b="1" i="1" dirty="0" smtClean="0">
                <a:solidFill>
                  <a:srgbClr val="C00000"/>
                </a:solidFill>
                <a:latin typeface="Arial Black" pitchFamily="34" charset="0"/>
              </a:rPr>
              <a:t>Тест на определение доминирующего полушария головного мозга.</a:t>
            </a:r>
          </a:p>
          <a:p>
            <a:endParaRPr lang="ru-RU" dirty="0"/>
          </a:p>
        </p:txBody>
      </p:sp>
      <p:sp>
        <p:nvSpPr>
          <p:cNvPr id="4" name="Содержимое 3"/>
          <p:cNvSpPr>
            <a:spLocks noGrp="1"/>
          </p:cNvSpPr>
          <p:nvPr>
            <p:ph sz="half" idx="2"/>
          </p:nvPr>
        </p:nvSpPr>
        <p:spPr>
          <a:xfrm>
            <a:off x="251520" y="2132856"/>
            <a:ext cx="8647112" cy="2088232"/>
          </a:xfrm>
        </p:spPr>
        <p:txBody>
          <a:bodyPr/>
          <a:lstStyle/>
          <a:p>
            <a:pPr>
              <a:buClr>
                <a:srgbClr val="FF0000"/>
              </a:buClr>
              <a:buSzPct val="130000"/>
              <a:buFont typeface="Wingdings" pitchFamily="2" charset="2"/>
              <a:buChar char="ü"/>
            </a:pPr>
            <a:r>
              <a:rPr lang="ru-RU" sz="1800" dirty="0" smtClean="0">
                <a:latin typeface="Arial Black" pitchFamily="34" charset="0"/>
              </a:rPr>
              <a:t>Визуальный тест Владимира </a:t>
            </a:r>
            <a:r>
              <a:rPr lang="ru-RU" sz="1800" dirty="0" err="1" smtClean="0">
                <a:latin typeface="Arial Black" pitchFamily="34" charset="0"/>
              </a:rPr>
              <a:t>Пýгача</a:t>
            </a:r>
            <a:r>
              <a:rPr lang="ru-RU" sz="1800" dirty="0" smtClean="0">
                <a:latin typeface="Arial Black" pitchFamily="34" charset="0"/>
              </a:rPr>
              <a:t> на определение доминирующего полушария головного мозга. Это  психофизиологический тест. Он помогает определить, какое из полушарий  мозга более активно. </a:t>
            </a:r>
            <a:r>
              <a:rPr lang="ru-RU" sz="1800" b="1" dirty="0" smtClean="0">
                <a:latin typeface="Arial Black" pitchFamily="34" charset="0"/>
              </a:rPr>
              <a:t>Тест </a:t>
            </a:r>
            <a:r>
              <a:rPr lang="ru-RU" sz="1800" b="1" dirty="0" smtClean="0">
                <a:solidFill>
                  <a:srgbClr val="C00000"/>
                </a:solidFill>
                <a:latin typeface="Arial Black" pitchFamily="34" charset="0"/>
              </a:rPr>
              <a:t>показывает  состояние человека </a:t>
            </a:r>
            <a:r>
              <a:rPr lang="ru-RU" sz="1800" b="1" u="sng" dirty="0" smtClean="0">
                <a:solidFill>
                  <a:srgbClr val="C00000"/>
                </a:solidFill>
                <a:latin typeface="Arial Black" pitchFamily="34" charset="0"/>
              </a:rPr>
              <a:t>на данный момент</a:t>
            </a:r>
            <a:r>
              <a:rPr lang="ru-RU" sz="1800" b="1" dirty="0" smtClean="0">
                <a:solidFill>
                  <a:srgbClr val="C00000"/>
                </a:solidFill>
                <a:latin typeface="Arial Black" pitchFamily="34" charset="0"/>
              </a:rPr>
              <a:t>. </a:t>
            </a:r>
            <a:r>
              <a:rPr lang="ru-RU" sz="1800" b="1" dirty="0" smtClean="0">
                <a:latin typeface="Arial Black" pitchFamily="34" charset="0"/>
              </a:rPr>
              <a:t>А в некоторых случаях можно наблюдать момент переключения полушарий своего мозга.</a:t>
            </a:r>
            <a:endParaRPr lang="ru-RU" sz="1800" dirty="0" smtClean="0">
              <a:latin typeface="Arial Black" pitchFamily="34" charset="0"/>
            </a:endParaRPr>
          </a:p>
          <a:p>
            <a:endParaRPr lang="ru-RU" sz="1600" dirty="0"/>
          </a:p>
        </p:txBody>
      </p:sp>
      <p:sp>
        <p:nvSpPr>
          <p:cNvPr id="1026" name="WordArt 2"/>
          <p:cNvSpPr>
            <a:spLocks noChangeArrowheads="1" noChangeShapeType="1" noTextEdit="1"/>
          </p:cNvSpPr>
          <p:nvPr/>
        </p:nvSpPr>
        <p:spPr bwMode="auto">
          <a:xfrm>
            <a:off x="683568" y="404664"/>
            <a:ext cx="7344816" cy="576064"/>
          </a:xfrm>
          <a:prstGeom prst="rect">
            <a:avLst/>
          </a:prstGeom>
        </p:spPr>
        <p:txBody>
          <a:bodyPr wrap="none" fromWordArt="1">
            <a:prstTxWarp prst="textPlain">
              <a:avLst>
                <a:gd name="adj" fmla="val 50000"/>
              </a:avLst>
            </a:prstTxWarp>
          </a:bodyPr>
          <a:lstStyle/>
          <a:p>
            <a:pPr algn="ctr" rtl="0"/>
            <a:r>
              <a:rPr lang="ru-RU"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Диагностика   </a:t>
            </a:r>
            <a:r>
              <a:rPr lang="ru-RU" sz="3600" kern="10" spc="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амбидекстрии</a:t>
            </a:r>
            <a:r>
              <a:rPr lang="ru-RU"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endParaRPr lang="ru-RU"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Содержимое 2"/>
          <p:cNvSpPr txBox="1">
            <a:spLocks/>
          </p:cNvSpPr>
          <p:nvPr/>
        </p:nvSpPr>
        <p:spPr bwMode="gray">
          <a:xfrm>
            <a:off x="251520" y="4365104"/>
            <a:ext cx="8640960" cy="17275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Pct val="130000"/>
              <a:buFont typeface="Wingdings" pitchFamily="2" charset="2"/>
              <a:buChar char="ü"/>
              <a:tabLst/>
              <a:defRPr/>
            </a:pPr>
            <a:r>
              <a:rPr kumimoji="0" lang="ru-RU" sz="1800" b="1" i="0" u="none" strike="noStrike" kern="0" cap="none" spc="0" normalizeH="0" baseline="0" noProof="0" dirty="0" smtClean="0">
                <a:ln>
                  <a:noFill/>
                </a:ln>
                <a:solidFill>
                  <a:srgbClr val="000000"/>
                </a:solidFill>
                <a:effectLst/>
                <a:uLnTx/>
                <a:uFillTx/>
                <a:latin typeface="Arial Black" pitchFamily="34" charset="0"/>
                <a:ea typeface="+mn-ea"/>
                <a:cs typeface="+mn-cs"/>
              </a:rPr>
              <a:t>Вращается в ту или иную сторону не только и не столько картинка, сколько </a:t>
            </a:r>
            <a:r>
              <a:rPr kumimoji="0" lang="ru-RU" sz="1800" b="1" i="0" u="sng" strike="noStrike" kern="0" cap="none" spc="0" normalizeH="0" baseline="0" noProof="0" dirty="0" err="1" smtClean="0">
                <a:ln>
                  <a:noFill/>
                </a:ln>
                <a:solidFill>
                  <a:srgbClr val="C00000"/>
                </a:solidFill>
                <a:effectLst/>
                <a:uLnTx/>
                <a:uFillTx/>
                <a:latin typeface="Arial Black" pitchFamily="34" charset="0"/>
                <a:ea typeface="+mn-ea"/>
                <a:cs typeface="+mn-cs"/>
              </a:rPr>
              <a:t>перцептивный</a:t>
            </a:r>
            <a:r>
              <a:rPr kumimoji="0" lang="ru-RU" sz="1800" b="1" i="0" u="sng" strike="noStrike" kern="0" cap="none" spc="0" normalizeH="0" baseline="0" noProof="0" dirty="0" smtClean="0">
                <a:ln>
                  <a:noFill/>
                </a:ln>
                <a:solidFill>
                  <a:srgbClr val="C00000"/>
                </a:solidFill>
                <a:effectLst/>
                <a:uLnTx/>
                <a:uFillTx/>
                <a:latin typeface="Arial Black" pitchFamily="34" charset="0"/>
                <a:ea typeface="+mn-ea"/>
                <a:cs typeface="+mn-cs"/>
              </a:rPr>
              <a:t> образ движущегося пространства, сформированный вашим мозгом</a:t>
            </a:r>
            <a:r>
              <a:rPr kumimoji="0" lang="ru-RU" sz="1800" b="1" i="0" u="none" strike="noStrike" kern="0" cap="none" spc="0" normalizeH="0" baseline="0" noProof="0" dirty="0" smtClean="0">
                <a:ln>
                  <a:noFill/>
                </a:ln>
                <a:solidFill>
                  <a:srgbClr val="000000"/>
                </a:solidFill>
                <a:effectLst/>
                <a:uLnTx/>
                <a:uFillTx/>
                <a:latin typeface="Arial Black" pitchFamily="34" charset="0"/>
                <a:ea typeface="+mn-ea"/>
                <a:cs typeface="+mn-cs"/>
              </a:rPr>
              <a:t>.  Девушка на самом деле вращается у вас в голове!! </a:t>
            </a: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Вы определяете наиболее сильные стороны работы своего мозга.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51520" y="1268760"/>
            <a:ext cx="6912768" cy="2376264"/>
          </a:xfrm>
        </p:spPr>
        <p:txBody>
          <a:bodyPr/>
          <a:lstStyle/>
          <a:p>
            <a:r>
              <a:rPr lang="ru-RU" sz="1800" b="1" i="1" dirty="0" smtClean="0">
                <a:solidFill>
                  <a:srgbClr val="C00000"/>
                </a:solidFill>
                <a:latin typeface="Arial Black" pitchFamily="34" charset="0"/>
              </a:rPr>
              <a:t>Особенно это относится к </a:t>
            </a:r>
            <a:r>
              <a:rPr lang="ru-RU" sz="1800" b="1" i="1" dirty="0" err="1" smtClean="0">
                <a:solidFill>
                  <a:srgbClr val="C00000"/>
                </a:solidFill>
                <a:latin typeface="Arial Black" pitchFamily="34" charset="0"/>
              </a:rPr>
              <a:t>амбидекстрам</a:t>
            </a:r>
            <a:r>
              <a:rPr lang="ru-RU" sz="1800" b="1" i="1" dirty="0" smtClean="0">
                <a:solidFill>
                  <a:srgbClr val="C00000"/>
                </a:solidFill>
                <a:latin typeface="Arial Black" pitchFamily="34" charset="0"/>
              </a:rPr>
              <a:t> </a:t>
            </a:r>
            <a:r>
              <a:rPr lang="ru-RU" sz="1800" b="1" dirty="0" smtClean="0">
                <a:latin typeface="Arial Black" pitchFamily="34" charset="0"/>
              </a:rPr>
              <a:t>(лат. </a:t>
            </a:r>
            <a:r>
              <a:rPr lang="ru-RU" sz="1800" b="1" dirty="0" err="1" smtClean="0">
                <a:latin typeface="Arial Black" pitchFamily="34" charset="0"/>
              </a:rPr>
              <a:t>ambi</a:t>
            </a:r>
            <a:r>
              <a:rPr lang="ru-RU" sz="1800" b="1" dirty="0" smtClean="0">
                <a:latin typeface="Arial Black" pitchFamily="34" charset="0"/>
              </a:rPr>
              <a:t> — двойной; </a:t>
            </a:r>
            <a:r>
              <a:rPr lang="ru-RU" sz="1800" b="1" dirty="0" err="1" smtClean="0">
                <a:latin typeface="Arial Black" pitchFamily="34" charset="0"/>
              </a:rPr>
              <a:t>dextrum</a:t>
            </a:r>
            <a:r>
              <a:rPr lang="ru-RU" sz="1800" b="1" dirty="0" smtClean="0">
                <a:latin typeface="Arial Black" pitchFamily="34" charset="0"/>
              </a:rPr>
              <a:t> — правый). То есть людям, одновременно имеющим правополушарную и </a:t>
            </a:r>
            <a:r>
              <a:rPr lang="ru-RU" sz="1800" b="1" dirty="0" err="1" smtClean="0">
                <a:latin typeface="Arial Black" pitchFamily="34" charset="0"/>
              </a:rPr>
              <a:t>левополушарную</a:t>
            </a:r>
            <a:r>
              <a:rPr lang="ru-RU" sz="1800" b="1" dirty="0" smtClean="0">
                <a:latin typeface="Arial Black" pitchFamily="34" charset="0"/>
              </a:rPr>
              <a:t> </a:t>
            </a:r>
            <a:r>
              <a:rPr lang="ru-RU" sz="1800" b="1" dirty="0" smtClean="0">
                <a:solidFill>
                  <a:srgbClr val="C00000"/>
                </a:solidFill>
                <a:latin typeface="Arial Black" pitchFamily="34" charset="0"/>
              </a:rPr>
              <a:t>асимметрию</a:t>
            </a:r>
            <a:r>
              <a:rPr lang="ru-RU" sz="1800" b="1" dirty="0" smtClean="0">
                <a:latin typeface="Arial Black" pitchFamily="34" charset="0"/>
              </a:rPr>
              <a:t>, доминирование в работе головного мозга. В последние годы среди детей с СДВГ, по нашим данным, обнаруживается значительное количество </a:t>
            </a:r>
            <a:r>
              <a:rPr lang="ru-RU" sz="1800" b="1" dirty="0" err="1" smtClean="0">
                <a:latin typeface="Arial Black" pitchFamily="34" charset="0"/>
              </a:rPr>
              <a:t>амбидекстров</a:t>
            </a:r>
            <a:r>
              <a:rPr lang="ru-RU" sz="1800" b="1" dirty="0" smtClean="0">
                <a:latin typeface="Arial Black" pitchFamily="34" charset="0"/>
              </a:rPr>
              <a:t> (в среднем 37,95%). </a:t>
            </a:r>
            <a:endParaRPr lang="ru-RU" sz="1800" dirty="0">
              <a:latin typeface="Arial Black" pitchFamily="34" charset="0"/>
            </a:endParaRPr>
          </a:p>
        </p:txBody>
      </p:sp>
      <p:sp>
        <p:nvSpPr>
          <p:cNvPr id="6" name="WordArt 2"/>
          <p:cNvSpPr>
            <a:spLocks noChangeArrowheads="1" noChangeShapeType="1" noTextEdit="1"/>
          </p:cNvSpPr>
          <p:nvPr/>
        </p:nvSpPr>
        <p:spPr bwMode="auto">
          <a:xfrm>
            <a:off x="3059832" y="3573016"/>
            <a:ext cx="4464496" cy="576064"/>
          </a:xfrm>
          <a:prstGeom prst="rect">
            <a:avLst/>
          </a:prstGeom>
        </p:spPr>
        <p:txBody>
          <a:bodyPr wrap="none" fromWordArt="1">
            <a:prstTxWarp prst="textPlain">
              <a:avLst>
                <a:gd name="adj" fmla="val 50000"/>
              </a:avLst>
            </a:prstTxWarp>
          </a:bodyPr>
          <a:lstStyle/>
          <a:p>
            <a:pPr algn="ctr" rtl="0"/>
            <a:r>
              <a:rPr lang="ru-RU" sz="2800" kern="10" spc="560" dirty="0" err="1" smtClean="0">
                <a:ln w="9525">
                  <a:noFill/>
                  <a:round/>
                  <a:headEnd/>
                  <a:tailEnd/>
                </a:ln>
                <a:solidFill>
                  <a:srgbClr val="C00000"/>
                </a:solidFill>
                <a:effectLst>
                  <a:outerShdw dist="45791" dir="3378596" algn="ctr" rotWithShape="0">
                    <a:srgbClr val="4D4D4D">
                      <a:alpha val="80000"/>
                    </a:srgbClr>
                  </a:outerShdw>
                </a:effectLst>
                <a:latin typeface="Arial Black"/>
              </a:rPr>
              <a:t>Амбидекстры</a:t>
            </a:r>
            <a:r>
              <a:rPr lang="ru-RU" sz="2800" kern="10" spc="560" dirty="0" smtClean="0">
                <a:ln w="9525">
                  <a:noFill/>
                  <a:round/>
                  <a:headEnd/>
                  <a:tailEnd/>
                </a:ln>
                <a:solidFill>
                  <a:srgbClr val="C00000"/>
                </a:solidFill>
                <a:effectLst>
                  <a:outerShdw dist="45791" dir="3378596" algn="ctr" rotWithShape="0">
                    <a:srgbClr val="4D4D4D">
                      <a:alpha val="80000"/>
                    </a:srgbClr>
                  </a:outerShdw>
                </a:effectLst>
                <a:latin typeface="Arial Black"/>
              </a:rPr>
              <a:t> -</a:t>
            </a:r>
            <a:r>
              <a:rPr lang="ru-RU" sz="2800" kern="10" spc="560" dirty="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 </a:t>
            </a:r>
            <a:endParaRPr lang="ru-RU" sz="2800" kern="10" spc="56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ndParaRPr>
          </a:p>
        </p:txBody>
      </p:sp>
      <p:sp>
        <p:nvSpPr>
          <p:cNvPr id="7" name="Содержимое 2"/>
          <p:cNvSpPr>
            <a:spLocks noGrp="1"/>
          </p:cNvSpPr>
          <p:nvPr>
            <p:ph sz="half" idx="1"/>
          </p:nvPr>
        </p:nvSpPr>
        <p:spPr>
          <a:xfrm>
            <a:off x="251520" y="4149080"/>
            <a:ext cx="8352159" cy="1295474"/>
          </a:xfrm>
        </p:spPr>
        <p:txBody>
          <a:bodyPr/>
          <a:lstStyle/>
          <a:p>
            <a:pPr>
              <a:buClr>
                <a:schemeClr val="tx1">
                  <a:lumMod val="20000"/>
                  <a:lumOff val="80000"/>
                </a:schemeClr>
              </a:buClr>
            </a:pPr>
            <a:r>
              <a:rPr lang="ru-RU" sz="1800" b="1" dirty="0" smtClean="0">
                <a:solidFill>
                  <a:srgbClr val="C00000"/>
                </a:solidFill>
                <a:latin typeface="Arial Black" pitchFamily="34" charset="0"/>
              </a:rPr>
              <a:t>- это особая группа людей с выдающимися способностями. </a:t>
            </a:r>
            <a:r>
              <a:rPr lang="ru-RU" sz="1800" b="1" dirty="0" smtClean="0">
                <a:latin typeface="Arial Black" pitchFamily="34" charset="0"/>
              </a:rPr>
              <a:t> Таких людей много среди </a:t>
            </a:r>
            <a:r>
              <a:rPr lang="ru-RU" sz="1800" b="1" u="sng" dirty="0" smtClean="0">
                <a:latin typeface="Arial Black" pitchFamily="34" charset="0"/>
              </a:rPr>
              <a:t>сеидов</a:t>
            </a:r>
            <a:r>
              <a:rPr lang="ru-RU" sz="1800" b="1" dirty="0" smtClean="0">
                <a:latin typeface="Arial Black" pitchFamily="34" charset="0"/>
              </a:rPr>
              <a:t> - прямых потомков Пророка </a:t>
            </a:r>
            <a:r>
              <a:rPr lang="ru-RU" sz="1800" b="1" dirty="0" err="1" smtClean="0">
                <a:latin typeface="Arial Black" pitchFamily="34" charset="0"/>
              </a:rPr>
              <a:t>Мухаммада</a:t>
            </a:r>
            <a:r>
              <a:rPr lang="ru-RU" sz="1800" b="1" dirty="0" smtClean="0">
                <a:latin typeface="Arial Black" pitchFamily="34" charset="0"/>
              </a:rPr>
              <a:t>, среди </a:t>
            </a:r>
            <a:r>
              <a:rPr lang="ru-RU" sz="1800" b="1" u="sng" dirty="0" smtClean="0">
                <a:latin typeface="Arial Black" pitchFamily="34" charset="0"/>
              </a:rPr>
              <a:t>левитов и </a:t>
            </a:r>
            <a:r>
              <a:rPr lang="ru-RU" sz="1800" b="1" u="sng" dirty="0" err="1" smtClean="0">
                <a:latin typeface="Arial Black" pitchFamily="34" charset="0"/>
              </a:rPr>
              <a:t>коэнов</a:t>
            </a:r>
            <a:r>
              <a:rPr lang="ru-RU" sz="1800" b="1" dirty="0" smtClean="0">
                <a:latin typeface="Arial Black" pitchFamily="34" charset="0"/>
              </a:rPr>
              <a:t>, </a:t>
            </a:r>
            <a:r>
              <a:rPr lang="ru-RU" sz="1800" b="1" dirty="0" err="1" smtClean="0">
                <a:latin typeface="Arial Black" pitchFamily="34" charset="0"/>
              </a:rPr>
              <a:t>и</a:t>
            </a:r>
            <a:r>
              <a:rPr lang="ru-RU" sz="1800" b="1" dirty="0" smtClean="0">
                <a:latin typeface="Arial Black" pitchFamily="34" charset="0"/>
              </a:rPr>
              <a:t> других выдающихся людей.</a:t>
            </a:r>
            <a:endParaRPr lang="ru-RU" sz="1800" dirty="0">
              <a:latin typeface="Arial Black" pitchFamily="34" charset="0"/>
            </a:endParaRPr>
          </a:p>
        </p:txBody>
      </p:sp>
      <p:sp>
        <p:nvSpPr>
          <p:cNvPr id="8" name="Содержимое 3"/>
          <p:cNvSpPr txBox="1">
            <a:spLocks/>
          </p:cNvSpPr>
          <p:nvPr/>
        </p:nvSpPr>
        <p:spPr bwMode="gray">
          <a:xfrm>
            <a:off x="251520" y="5301208"/>
            <a:ext cx="86409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1600" b="1" i="1" u="none" strike="noStrike" kern="0" cap="none" spc="0" normalizeH="0" baseline="0" noProof="0" dirty="0" smtClean="0">
                <a:ln>
                  <a:noFill/>
                </a:ln>
                <a:solidFill>
                  <a:srgbClr val="C00000"/>
                </a:solidFill>
                <a:effectLst/>
                <a:uLnTx/>
                <a:uFillTx/>
                <a:latin typeface="Arial Black" pitchFamily="34" charset="0"/>
                <a:ea typeface="+mn-ea"/>
                <a:cs typeface="+mn-cs"/>
              </a:rPr>
              <a:t>Например</a:t>
            </a:r>
            <a:r>
              <a:rPr kumimoji="0" lang="ru-RU" sz="1600" b="1" i="0" u="none" strike="noStrike" kern="0" cap="none" spc="0" normalizeH="0" baseline="0" noProof="0" dirty="0" smtClean="0">
                <a:ln>
                  <a:noFill/>
                </a:ln>
                <a:solidFill>
                  <a:srgbClr val="000000"/>
                </a:solidFill>
                <a:effectLst/>
                <a:uLnTx/>
                <a:uFillTx/>
                <a:latin typeface="Arial Black" pitchFamily="34" charset="0"/>
                <a:ea typeface="+mn-ea"/>
                <a:cs typeface="+mn-cs"/>
              </a:rPr>
              <a:t>, </a:t>
            </a:r>
            <a:r>
              <a:rPr kumimoji="0" lang="ru-RU" sz="1600" b="1" i="0" u="none" strike="noStrike" kern="0" cap="none" spc="0" normalizeH="0" baseline="0" noProof="0" dirty="0" err="1" smtClean="0">
                <a:ln>
                  <a:noFill/>
                </a:ln>
                <a:solidFill>
                  <a:srgbClr val="000000"/>
                </a:solidFill>
                <a:effectLst/>
                <a:uLnTx/>
                <a:uFillTx/>
                <a:latin typeface="Arial Black" pitchFamily="34" charset="0"/>
                <a:ea typeface="+mn-ea"/>
                <a:cs typeface="+mn-cs"/>
              </a:rPr>
              <a:t>Бенджамин</a:t>
            </a:r>
            <a:r>
              <a:rPr kumimoji="0" lang="ru-RU" sz="1600" b="1" i="0" u="none" strike="noStrike" kern="0" cap="none" spc="0" normalizeH="0" baseline="0" noProof="0" dirty="0" smtClean="0">
                <a:ln>
                  <a:noFill/>
                </a:ln>
                <a:solidFill>
                  <a:srgbClr val="000000"/>
                </a:solidFill>
                <a:effectLst/>
                <a:uLnTx/>
                <a:uFillTx/>
                <a:latin typeface="Arial Black" pitchFamily="34" charset="0"/>
                <a:ea typeface="+mn-ea"/>
                <a:cs typeface="+mn-cs"/>
              </a:rPr>
              <a:t> Франклин ( изображён на 100-долларовой купюре), Владимир Путин, президент США Барак </a:t>
            </a:r>
            <a:r>
              <a:rPr kumimoji="0" lang="ru-RU" sz="1600" b="1" i="0" u="none" strike="noStrike" kern="0" cap="none" spc="0" normalizeH="0" baseline="0" noProof="0" dirty="0" err="1" smtClean="0">
                <a:ln>
                  <a:noFill/>
                </a:ln>
                <a:solidFill>
                  <a:srgbClr val="000000"/>
                </a:solidFill>
                <a:effectLst/>
                <a:uLnTx/>
                <a:uFillTx/>
                <a:latin typeface="Arial Black" pitchFamily="34" charset="0"/>
                <a:ea typeface="+mn-ea"/>
                <a:cs typeface="+mn-cs"/>
              </a:rPr>
              <a:t>Обама</a:t>
            </a:r>
            <a:r>
              <a:rPr kumimoji="0" lang="ru-RU" sz="1600" b="1" i="0" u="none" strike="noStrike" kern="0" cap="none" spc="0" normalizeH="0" baseline="0" noProof="0" dirty="0" smtClean="0">
                <a:ln>
                  <a:noFill/>
                </a:ln>
                <a:solidFill>
                  <a:srgbClr val="000000"/>
                </a:solidFill>
                <a:effectLst/>
                <a:uLnTx/>
                <a:uFillTx/>
                <a:latin typeface="Arial Black" pitchFamily="34" charset="0"/>
                <a:ea typeface="+mn-ea"/>
                <a:cs typeface="+mn-cs"/>
              </a:rPr>
              <a:t>, шейхи в Объединённых Арабских Эмиратах - все они </a:t>
            </a:r>
            <a:r>
              <a:rPr kumimoji="0" lang="ru-RU" sz="1600" b="1" i="0" u="none" strike="noStrike" kern="0" cap="none" spc="0" normalizeH="0" baseline="0" noProof="0" dirty="0" err="1" smtClean="0">
                <a:ln>
                  <a:noFill/>
                </a:ln>
                <a:solidFill>
                  <a:srgbClr val="000000"/>
                </a:solidFill>
                <a:effectLst/>
                <a:uLnTx/>
                <a:uFillTx/>
                <a:latin typeface="Arial Black" pitchFamily="34" charset="0"/>
                <a:ea typeface="+mn-ea"/>
                <a:cs typeface="+mn-cs"/>
              </a:rPr>
              <a:t>амбидекстры</a:t>
            </a:r>
            <a:r>
              <a:rPr kumimoji="0" lang="ru-RU" sz="1600" b="1" i="0" u="none" strike="noStrike" kern="0" cap="none" spc="0" normalizeH="0" baseline="0" noProof="0" dirty="0" smtClean="0">
                <a:ln>
                  <a:noFill/>
                </a:ln>
                <a:solidFill>
                  <a:srgbClr val="000000"/>
                </a:solidFill>
                <a:effectLst/>
                <a:uLnTx/>
                <a:uFillTx/>
                <a:latin typeface="Arial Black" pitchFamily="34" charset="0"/>
                <a:ea typeface="+mn-ea"/>
                <a:cs typeface="+mn-cs"/>
              </a:rPr>
              <a:t>. То есть, люди с потенциально уникальными способностями.</a:t>
            </a:r>
            <a:endParaRPr kumimoji="0" lang="ru-RU" sz="1600" b="0" i="0" u="none" strike="noStrike" kern="0" cap="none" spc="0" normalizeH="0" baseline="0" noProof="0" dirty="0" smtClean="0">
              <a:ln>
                <a:noFill/>
              </a:ln>
              <a:solidFill>
                <a:srgbClr val="000000"/>
              </a:solidFill>
              <a:effectLst/>
              <a:uLnTx/>
              <a:uFillTx/>
              <a:latin typeface="Arial Black"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1800" b="0" i="0" u="none" strike="noStrike" kern="0" cap="none" spc="0" normalizeH="0" baseline="0" noProof="0" dirty="0">
              <a:ln>
                <a:noFill/>
              </a:ln>
              <a:solidFill>
                <a:srgbClr val="000000"/>
              </a:solidFill>
              <a:effectLst/>
              <a:uLnTx/>
              <a:uFillTx/>
              <a:latin typeface="+mn-lt"/>
              <a:ea typeface="+mn-ea"/>
              <a:cs typeface="+mn-cs"/>
            </a:endParaRPr>
          </a:p>
        </p:txBody>
      </p:sp>
      <p:pic>
        <p:nvPicPr>
          <p:cNvPr id="18434" name="Picture 2" descr="http://open.az/uploads/posts/2009-01/1231412989_brain03.jpg"/>
          <p:cNvPicPr>
            <a:picLocks noChangeAspect="1" noChangeArrowheads="1"/>
          </p:cNvPicPr>
          <p:nvPr/>
        </p:nvPicPr>
        <p:blipFill>
          <a:blip r:embed="rId2" cstate="print"/>
          <a:srcRect l="7675" t="6274" r="5981" b="7462"/>
          <a:stretch>
            <a:fillRect/>
          </a:stretch>
        </p:blipFill>
        <p:spPr bwMode="auto">
          <a:xfrm>
            <a:off x="7144650" y="1340768"/>
            <a:ext cx="1767470" cy="21602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84976" cy="720080"/>
          </a:xfrm>
          <a:solidFill>
            <a:schemeClr val="bg1">
              <a:lumMod val="60000"/>
              <a:lumOff val="40000"/>
            </a:schemeClr>
          </a:solidFill>
        </p:spPr>
        <p:txBody>
          <a:bodyPr/>
          <a:lstStyle/>
          <a:p>
            <a:pPr algn="ctr"/>
            <a:r>
              <a:rPr lang="ru-RU" sz="2000" i="1" dirty="0" smtClean="0">
                <a:solidFill>
                  <a:srgbClr val="000000"/>
                </a:solidFill>
              </a:rPr>
              <a:t>Автор картинки - </a:t>
            </a:r>
            <a:r>
              <a:rPr lang="ru-RU" sz="2000" i="1" dirty="0" err="1" smtClean="0">
                <a:solidFill>
                  <a:srgbClr val="000000"/>
                </a:solidFill>
              </a:rPr>
              <a:t>психофизиолог</a:t>
            </a:r>
            <a:r>
              <a:rPr lang="ru-RU" sz="2000" i="1" dirty="0" smtClean="0">
                <a:solidFill>
                  <a:srgbClr val="000000"/>
                </a:solidFill>
              </a:rPr>
              <a:t> </a:t>
            </a:r>
            <a:r>
              <a:rPr lang="ru-RU" sz="2000" i="1" dirty="0" smtClean="0">
                <a:solidFill>
                  <a:srgbClr val="C00000"/>
                </a:solidFill>
              </a:rPr>
              <a:t> </a:t>
            </a:r>
            <a:r>
              <a:rPr lang="ru-RU" sz="2000" i="1" dirty="0" err="1" smtClean="0">
                <a:solidFill>
                  <a:srgbClr val="C00000"/>
                </a:solidFill>
              </a:rPr>
              <a:t>Nobuyuki</a:t>
            </a:r>
            <a:r>
              <a:rPr lang="ru-RU" sz="2000" i="1" dirty="0" smtClean="0">
                <a:solidFill>
                  <a:srgbClr val="C00000"/>
                </a:solidFill>
              </a:rPr>
              <a:t>  </a:t>
            </a:r>
            <a:r>
              <a:rPr lang="ru-RU" sz="2000" i="1" dirty="0" err="1" smtClean="0">
                <a:solidFill>
                  <a:srgbClr val="C00000"/>
                </a:solidFill>
              </a:rPr>
              <a:t>Kayahara</a:t>
            </a:r>
            <a:r>
              <a:rPr lang="ru-RU" sz="2000" i="1" dirty="0" smtClean="0">
                <a:solidFill>
                  <a:srgbClr val="000000"/>
                </a:solidFill>
              </a:rPr>
              <a:t>, Япония</a:t>
            </a:r>
            <a:r>
              <a:rPr lang="ru-RU" sz="2000" dirty="0" smtClean="0"/>
              <a:t/>
            </a:r>
            <a:br>
              <a:rPr lang="ru-RU" sz="2000" dirty="0" smtClean="0"/>
            </a:br>
            <a:endParaRPr lang="ru-RU" sz="2000" dirty="0"/>
          </a:p>
        </p:txBody>
      </p:sp>
      <p:sp>
        <p:nvSpPr>
          <p:cNvPr id="3" name="Содержимое 2"/>
          <p:cNvSpPr>
            <a:spLocks noGrp="1"/>
          </p:cNvSpPr>
          <p:nvPr>
            <p:ph sz="half" idx="1"/>
          </p:nvPr>
        </p:nvSpPr>
        <p:spPr>
          <a:xfrm>
            <a:off x="251520" y="1268760"/>
            <a:ext cx="4248471" cy="5184576"/>
          </a:xfrm>
        </p:spPr>
        <p:txBody>
          <a:bodyPr/>
          <a:lstStyle/>
          <a:p>
            <a:pPr>
              <a:buBlip>
                <a:blip r:embed="rId2"/>
              </a:buBlip>
            </a:pPr>
            <a:r>
              <a:rPr lang="ru-RU" sz="1800" dirty="0" smtClean="0">
                <a:latin typeface="Arial Black" pitchFamily="34" charset="0"/>
              </a:rPr>
              <a:t>К данному тесту следует отнестись максимально серьёзно. Его можно время от времени повторять. </a:t>
            </a:r>
          </a:p>
          <a:p>
            <a:pPr>
              <a:buBlip>
                <a:blip r:embed="rId2"/>
              </a:buBlip>
            </a:pPr>
            <a:r>
              <a:rPr lang="ru-RU" sz="1800" dirty="0" smtClean="0">
                <a:latin typeface="Arial Black" pitchFamily="34" charset="0"/>
              </a:rPr>
              <a:t>При доминировании  левого полушария, у "логиков" девушка вращается вправо.</a:t>
            </a:r>
          </a:p>
          <a:p>
            <a:pPr>
              <a:buBlip>
                <a:blip r:embed="rId2"/>
              </a:buBlip>
            </a:pPr>
            <a:r>
              <a:rPr lang="ru-RU" sz="1800" dirty="0" smtClean="0">
                <a:latin typeface="Arial Black" pitchFamily="34" charset="0"/>
              </a:rPr>
              <a:t>При доминировании правого полушария, у "эйдетиков художественного типа" девушка вдруг начинает вращаться влево.</a:t>
            </a:r>
          </a:p>
          <a:p>
            <a:pPr>
              <a:buBlip>
                <a:blip r:embed="rId2"/>
              </a:buBlip>
            </a:pPr>
            <a:r>
              <a:rPr lang="ru-RU" sz="1800" dirty="0" smtClean="0">
                <a:latin typeface="Arial Black" pitchFamily="34" charset="0"/>
              </a:rPr>
              <a:t> У </a:t>
            </a:r>
            <a:r>
              <a:rPr lang="ru-RU" sz="1800" dirty="0" err="1" smtClean="0">
                <a:latin typeface="Arial Black" pitchFamily="34" charset="0"/>
              </a:rPr>
              <a:t>амбидекстров</a:t>
            </a:r>
            <a:r>
              <a:rPr lang="ru-RU" sz="1800" dirty="0" smtClean="0">
                <a:latin typeface="Arial Black" pitchFamily="34" charset="0"/>
              </a:rPr>
              <a:t> - при наклоне головы в соответствующую сторону - то вправо, то влево!</a:t>
            </a:r>
            <a:endParaRPr lang="ru-RU" sz="1800" dirty="0">
              <a:latin typeface="Arial Black" pitchFamily="34" charset="0"/>
            </a:endParaRPr>
          </a:p>
        </p:txBody>
      </p:sp>
      <p:pic>
        <p:nvPicPr>
          <p:cNvPr id="5" name="Рисунок 4" descr="амбидекстр тест"/>
          <p:cNvPicPr/>
          <p:nvPr/>
        </p:nvPicPr>
        <p:blipFill>
          <a:blip r:embed="rId3" cstate="print"/>
          <a:srcRect/>
          <a:stretch>
            <a:fillRect/>
          </a:stretch>
        </p:blipFill>
        <p:spPr bwMode="auto">
          <a:xfrm>
            <a:off x="4644008" y="1340768"/>
            <a:ext cx="4104456"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1268760"/>
            <a:ext cx="8208143" cy="935434"/>
          </a:xfrm>
        </p:spPr>
        <p:txBody>
          <a:bodyPr/>
          <a:lstStyle/>
          <a:p>
            <a:pPr algn="ctr">
              <a:buClr>
                <a:schemeClr val="tx1">
                  <a:lumMod val="20000"/>
                  <a:lumOff val="80000"/>
                </a:schemeClr>
              </a:buClr>
            </a:pPr>
            <a:r>
              <a:rPr lang="ru-RU" sz="2000" b="1" dirty="0" smtClean="0">
                <a:solidFill>
                  <a:srgbClr val="C00000"/>
                </a:solidFill>
                <a:latin typeface="Arial Black" pitchFamily="34" charset="0"/>
              </a:rPr>
              <a:t>Тест на эффективность применения гомеопатии при СДВГ (Проба на валериану)</a:t>
            </a:r>
          </a:p>
          <a:p>
            <a:endParaRPr lang="ru-RU" dirty="0"/>
          </a:p>
        </p:txBody>
      </p:sp>
      <p:sp>
        <p:nvSpPr>
          <p:cNvPr id="4" name="Содержимое 3"/>
          <p:cNvSpPr>
            <a:spLocks noGrp="1"/>
          </p:cNvSpPr>
          <p:nvPr>
            <p:ph sz="half" idx="2"/>
          </p:nvPr>
        </p:nvSpPr>
        <p:spPr>
          <a:xfrm>
            <a:off x="251520" y="4149080"/>
            <a:ext cx="8568952" cy="2304256"/>
          </a:xfrm>
        </p:spPr>
        <p:txBody>
          <a:bodyPr/>
          <a:lstStyle/>
          <a:p>
            <a:pPr lvl="0">
              <a:buBlip>
                <a:blip r:embed="rId2"/>
              </a:buBlip>
            </a:pPr>
            <a:r>
              <a:rPr lang="ru-RU" sz="1800" i="1" dirty="0" smtClean="0">
                <a:solidFill>
                  <a:srgbClr val="C00000"/>
                </a:solidFill>
                <a:latin typeface="Arial Black" pitchFamily="34" charset="0"/>
              </a:rPr>
              <a:t>Коррекция социальной </a:t>
            </a:r>
            <a:r>
              <a:rPr lang="ru-RU" sz="1800" i="1" dirty="0" err="1" smtClean="0">
                <a:solidFill>
                  <a:srgbClr val="C00000"/>
                </a:solidFill>
                <a:latin typeface="Arial Black" pitchFamily="34" charset="0"/>
              </a:rPr>
              <a:t>дезадаптации</a:t>
            </a:r>
            <a:r>
              <a:rPr lang="ru-RU" sz="1800" i="1" dirty="0" smtClean="0">
                <a:solidFill>
                  <a:srgbClr val="C00000"/>
                </a:solidFill>
                <a:latin typeface="Arial Black" pitchFamily="34" charset="0"/>
              </a:rPr>
              <a:t>.</a:t>
            </a:r>
          </a:p>
          <a:p>
            <a:pPr>
              <a:buClr>
                <a:schemeClr val="tx1">
                  <a:lumMod val="20000"/>
                  <a:lumOff val="80000"/>
                </a:schemeClr>
              </a:buClr>
            </a:pPr>
            <a:r>
              <a:rPr lang="ru-RU" sz="1800" dirty="0" smtClean="0">
                <a:latin typeface="Arial Black" pitchFamily="34" charset="0"/>
              </a:rPr>
              <a:t>Почему кричать на некоторых детей бесполезно (они словно "не слышат"!), физически наказывать - бесполезно (они только смеются!)? В чём дело? </a:t>
            </a:r>
            <a:r>
              <a:rPr lang="ru-RU" sz="1800" b="1" i="1" dirty="0" smtClean="0">
                <a:solidFill>
                  <a:srgbClr val="C00000"/>
                </a:solidFill>
                <a:latin typeface="Arial Black" pitchFamily="34" charset="0"/>
              </a:rPr>
              <a:t>Как определить, кому из детей с СДВГ поможет классическая европейская медицина (аллопатия), а кому будет более эффективна гомеопатия, иглоукалывание?</a:t>
            </a:r>
            <a:endParaRPr lang="ru-RU" sz="1800" dirty="0" smtClean="0">
              <a:solidFill>
                <a:srgbClr val="C00000"/>
              </a:solidFill>
              <a:latin typeface="Arial Black" pitchFamily="34" charset="0"/>
            </a:endParaRPr>
          </a:p>
          <a:p>
            <a:endParaRPr lang="ru-RU" sz="1800" dirty="0">
              <a:latin typeface="Arial Black" pitchFamily="34" charset="0"/>
            </a:endParaRPr>
          </a:p>
        </p:txBody>
      </p:sp>
      <p:sp>
        <p:nvSpPr>
          <p:cNvPr id="3074" name="WordArt 2"/>
          <p:cNvSpPr>
            <a:spLocks noChangeArrowheads="1" noChangeShapeType="1" noTextEdit="1"/>
          </p:cNvSpPr>
          <p:nvPr/>
        </p:nvSpPr>
        <p:spPr bwMode="auto">
          <a:xfrm>
            <a:off x="1691680" y="332656"/>
            <a:ext cx="4968552" cy="792088"/>
          </a:xfrm>
          <a:prstGeom prst="rect">
            <a:avLst/>
          </a:prstGeom>
        </p:spPr>
        <p:txBody>
          <a:bodyPr wrap="none" fromWordArt="1">
            <a:prstTxWarp prst="textPlain">
              <a:avLst>
                <a:gd name="adj" fmla="val 50000"/>
              </a:avLst>
            </a:prstTxWarp>
          </a:bodyPr>
          <a:lstStyle/>
          <a:p>
            <a:pPr algn="ctr" rtl="0"/>
            <a:r>
              <a:rPr lang="ru-RU" sz="2800" kern="10" spc="560" dirty="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Проба на валериану  </a:t>
            </a:r>
            <a:endParaRPr lang="ru-RU" sz="2800" kern="10" spc="56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endParaRPr>
          </a:p>
        </p:txBody>
      </p:sp>
      <p:pic>
        <p:nvPicPr>
          <p:cNvPr id="15362" name="Picture 2" descr="http://www.miass-online.ru/sites/default/files/images3/riebionok_viesiolyi2.jpg"/>
          <p:cNvPicPr>
            <a:picLocks noChangeAspect="1" noChangeArrowheads="1"/>
          </p:cNvPicPr>
          <p:nvPr/>
        </p:nvPicPr>
        <p:blipFill>
          <a:blip r:embed="rId3" cstate="print"/>
          <a:srcRect/>
          <a:stretch>
            <a:fillRect/>
          </a:stretch>
        </p:blipFill>
        <p:spPr bwMode="auto">
          <a:xfrm>
            <a:off x="179512" y="1916832"/>
            <a:ext cx="1872208" cy="2160240"/>
          </a:xfrm>
          <a:prstGeom prst="rect">
            <a:avLst/>
          </a:prstGeom>
          <a:noFill/>
        </p:spPr>
      </p:pic>
      <p:pic>
        <p:nvPicPr>
          <p:cNvPr id="15364" name="Picture 4" descr="http://www.sibmedport.ru/media2/112.JPG"/>
          <p:cNvPicPr>
            <a:picLocks noChangeAspect="1" noChangeArrowheads="1"/>
          </p:cNvPicPr>
          <p:nvPr/>
        </p:nvPicPr>
        <p:blipFill>
          <a:blip r:embed="rId4" cstate="print"/>
          <a:srcRect/>
          <a:stretch>
            <a:fillRect/>
          </a:stretch>
        </p:blipFill>
        <p:spPr bwMode="auto">
          <a:xfrm>
            <a:off x="3275856" y="2060848"/>
            <a:ext cx="1800200" cy="2042535"/>
          </a:xfrm>
          <a:prstGeom prst="rect">
            <a:avLst/>
          </a:prstGeom>
          <a:noFill/>
        </p:spPr>
      </p:pic>
      <p:pic>
        <p:nvPicPr>
          <p:cNvPr id="15366" name="Picture 6" descr="http://detskiy-rai.ru/wp-content/uploads/2010/05/hiperactiv.jpg"/>
          <p:cNvPicPr>
            <a:picLocks noChangeAspect="1" noChangeArrowheads="1"/>
          </p:cNvPicPr>
          <p:nvPr/>
        </p:nvPicPr>
        <p:blipFill>
          <a:blip r:embed="rId5" cstate="print"/>
          <a:srcRect/>
          <a:stretch>
            <a:fillRect/>
          </a:stretch>
        </p:blipFill>
        <p:spPr bwMode="auto">
          <a:xfrm>
            <a:off x="7020272" y="1772816"/>
            <a:ext cx="1800200" cy="24002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1196752"/>
            <a:ext cx="7128792" cy="2952328"/>
          </a:xfrm>
        </p:spPr>
        <p:txBody>
          <a:bodyPr/>
          <a:lstStyle/>
          <a:p>
            <a:pPr>
              <a:buBlip>
                <a:blip r:embed="rId2"/>
              </a:buBlip>
            </a:pPr>
            <a:r>
              <a:rPr lang="ru-RU" sz="1800" b="1" dirty="0" smtClean="0">
                <a:latin typeface="Arial Black" pitchFamily="34" charset="0"/>
              </a:rPr>
              <a:t>Простой и безопасный "тест на валериану"</a:t>
            </a:r>
            <a:r>
              <a:rPr lang="ru-RU" sz="1800" dirty="0" smtClean="0">
                <a:latin typeface="Arial Black" pitchFamily="34" charset="0"/>
              </a:rPr>
              <a:t> для определения возможного наличия парадоксальной (полярной, противоположной) реакции на лекарства, оказывающие влияние на центральную нервную систему  ребёнка. Это открытие сделал ещё Нобелевский лауреат, академик Иван Петрович Павлов. Часто наблюдается такая парадоксальная реакция  у </a:t>
            </a:r>
            <a:r>
              <a:rPr lang="ru-RU" sz="1800" dirty="0" err="1" smtClean="0">
                <a:latin typeface="Arial Black" pitchFamily="34" charset="0"/>
              </a:rPr>
              <a:t>гиперактивных</a:t>
            </a:r>
            <a:r>
              <a:rPr lang="ru-RU" sz="1800" dirty="0" smtClean="0">
                <a:latin typeface="Arial Black" pitchFamily="34" charset="0"/>
              </a:rPr>
              <a:t> детей с СДВГ. </a:t>
            </a:r>
            <a:endParaRPr lang="ru-RU" sz="1800" dirty="0">
              <a:latin typeface="Arial Black" pitchFamily="34" charset="0"/>
            </a:endParaRPr>
          </a:p>
        </p:txBody>
      </p:sp>
      <p:pic>
        <p:nvPicPr>
          <p:cNvPr id="14338" name="Picture 2" descr="http://www.tbaybucs.com/language/gl/acp/human-body-nervous-system-for-kids-530.jpg"/>
          <p:cNvPicPr>
            <a:picLocks noChangeAspect="1" noChangeArrowheads="1"/>
          </p:cNvPicPr>
          <p:nvPr/>
        </p:nvPicPr>
        <p:blipFill>
          <a:blip r:embed="rId3" cstate="print"/>
          <a:srcRect l="4719" r="901"/>
          <a:stretch>
            <a:fillRect/>
          </a:stretch>
        </p:blipFill>
        <p:spPr bwMode="auto">
          <a:xfrm>
            <a:off x="7092280" y="2996952"/>
            <a:ext cx="1832931" cy="3528392"/>
          </a:xfrm>
          <a:prstGeom prst="rect">
            <a:avLst/>
          </a:prstGeom>
          <a:noFill/>
        </p:spPr>
      </p:pic>
      <p:pic>
        <p:nvPicPr>
          <p:cNvPr id="14340" name="Picture 4" descr="http://xreferat.ru/image/60/1307544548_1.png"/>
          <p:cNvPicPr>
            <a:picLocks noChangeAspect="1" noChangeArrowheads="1"/>
          </p:cNvPicPr>
          <p:nvPr/>
        </p:nvPicPr>
        <p:blipFill>
          <a:blip r:embed="rId4" cstate="print"/>
          <a:srcRect/>
          <a:stretch>
            <a:fillRect/>
          </a:stretch>
        </p:blipFill>
        <p:spPr bwMode="auto">
          <a:xfrm>
            <a:off x="467544" y="3861048"/>
            <a:ext cx="5895944" cy="24482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323528" y="3645024"/>
            <a:ext cx="8568952" cy="273630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Blip>
                <a:blip r:embed="rId2"/>
              </a:buBlip>
              <a:tabLst/>
              <a:defRPr/>
            </a:pPr>
            <a:r>
              <a:rPr kumimoji="0" lang="ru-RU" b="1" i="0" u="none" strike="noStrike" kern="0" cap="none" spc="0" normalizeH="0" baseline="0" noProof="0" dirty="0" smtClean="0">
                <a:ln>
                  <a:noFill/>
                </a:ln>
                <a:solidFill>
                  <a:srgbClr val="C00000"/>
                </a:solidFill>
                <a:effectLst/>
                <a:uLnTx/>
                <a:uFillTx/>
                <a:latin typeface="Arial Black" pitchFamily="34" charset="0"/>
                <a:ea typeface="+mn-ea"/>
                <a:cs typeface="+mn-cs"/>
              </a:rPr>
              <a:t>При наличии парадоксальной реакции у детей с СДВГ очень эффективны гомеопатия, коррекция по методу </a:t>
            </a:r>
            <a:r>
              <a:rPr kumimoji="0" lang="ru-RU" b="1" i="0" u="none" strike="noStrike" kern="0" cap="none" spc="0" normalizeH="0" baseline="0" noProof="0" dirty="0" err="1" smtClean="0">
                <a:ln>
                  <a:noFill/>
                </a:ln>
                <a:solidFill>
                  <a:srgbClr val="C00000"/>
                </a:solidFill>
                <a:effectLst/>
                <a:uLnTx/>
                <a:uFillTx/>
                <a:latin typeface="Arial Black" pitchFamily="34" charset="0"/>
                <a:ea typeface="+mn-ea"/>
                <a:cs typeface="+mn-cs"/>
              </a:rPr>
              <a:t>Фолля</a:t>
            </a:r>
            <a:r>
              <a:rPr kumimoji="0" lang="ru-RU" b="1" i="0" u="none" strike="noStrike" kern="0" cap="none" spc="0" normalizeH="0" baseline="0" noProof="0" dirty="0" smtClean="0">
                <a:ln>
                  <a:noFill/>
                </a:ln>
                <a:solidFill>
                  <a:srgbClr val="C00000"/>
                </a:solidFill>
                <a:effectLst/>
                <a:uLnTx/>
                <a:uFillTx/>
                <a:latin typeface="Arial Black" pitchFamily="34" charset="0"/>
                <a:ea typeface="+mn-ea"/>
                <a:cs typeface="+mn-cs"/>
              </a:rPr>
              <a:t>, иглоукалывание, </a:t>
            </a:r>
            <a:r>
              <a:rPr kumimoji="0" lang="ru-RU" b="1" i="0" u="none" strike="noStrike" kern="0" cap="none" spc="0" normalizeH="0" baseline="0" noProof="0" dirty="0" err="1" smtClean="0">
                <a:ln>
                  <a:noFill/>
                </a:ln>
                <a:solidFill>
                  <a:srgbClr val="C00000"/>
                </a:solidFill>
                <a:effectLst/>
                <a:uLnTx/>
                <a:uFillTx/>
                <a:latin typeface="Arial Black" pitchFamily="34" charset="0"/>
                <a:ea typeface="+mn-ea"/>
                <a:cs typeface="+mn-cs"/>
              </a:rPr>
              <a:t>мезотерапия</a:t>
            </a:r>
            <a:r>
              <a:rPr kumimoji="0" lang="ru-RU" b="1" i="0" u="none" strike="noStrike" kern="0" cap="none" spc="0" normalizeH="0" baseline="0" noProof="0" dirty="0" smtClean="0">
                <a:ln>
                  <a:noFill/>
                </a:ln>
                <a:solidFill>
                  <a:srgbClr val="C00000"/>
                </a:solidFill>
                <a:effectLst/>
                <a:uLnTx/>
                <a:uFillTx/>
                <a:latin typeface="Arial Black" pitchFamily="34" charset="0"/>
                <a:ea typeface="+mn-ea"/>
                <a:cs typeface="+mn-cs"/>
              </a:rPr>
              <a:t> и другие подобные методы. </a:t>
            </a:r>
            <a:r>
              <a:rPr kumimoji="0" lang="ru-RU" b="1" i="0" u="none" strike="noStrike" kern="0" cap="none" spc="0" normalizeH="0" baseline="0" noProof="0" dirty="0" smtClean="0">
                <a:ln>
                  <a:noFill/>
                </a:ln>
                <a:solidFill>
                  <a:schemeClr val="accent2">
                    <a:lumMod val="50000"/>
                  </a:schemeClr>
                </a:solidFill>
                <a:effectLst/>
                <a:uLnTx/>
                <a:uFillTx/>
                <a:latin typeface="Arial Black" pitchFamily="34" charset="0"/>
                <a:ea typeface="+mn-ea"/>
                <a:cs typeface="+mn-cs"/>
              </a:rPr>
              <a:t>А вот кричать на них - бесполезно. </a:t>
            </a:r>
            <a:r>
              <a:rPr kumimoji="0" lang="ru-RU" b="0" i="0" u="none" strike="noStrike" kern="0" cap="none" spc="0" normalizeH="0" baseline="0" noProof="0" dirty="0" smtClean="0">
                <a:ln>
                  <a:noFill/>
                </a:ln>
                <a:solidFill>
                  <a:srgbClr val="000000"/>
                </a:solidFill>
                <a:effectLst/>
                <a:uLnTx/>
                <a:uFillTx/>
                <a:latin typeface="Arial Black" pitchFamily="34" charset="0"/>
                <a:ea typeface="+mn-ea"/>
                <a:cs typeface="+mn-cs"/>
              </a:rPr>
              <a:t>Врачи-невропатологи, работающие с детьми с синдромом дефицита внимания — СДВГ, отлично знают одну неприятную особенность их нервной системы: «извращённую», «полярную», парадоксальную реакцию ребёнка на назначаемое врачом лекарство. То есть,«результат наоборот».</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1800" b="0" i="0" u="none" strike="noStrike" kern="0" cap="none" spc="0" normalizeH="0" baseline="0" noProof="0" dirty="0">
              <a:ln>
                <a:noFill/>
              </a:ln>
              <a:solidFill>
                <a:srgbClr val="000000"/>
              </a:solidFill>
              <a:effectLst/>
              <a:uLnTx/>
              <a:uFillTx/>
              <a:latin typeface="+mn-lt"/>
              <a:ea typeface="+mn-ea"/>
              <a:cs typeface="+mn-cs"/>
            </a:endParaRPr>
          </a:p>
        </p:txBody>
      </p:sp>
      <p:pic>
        <p:nvPicPr>
          <p:cNvPr id="13314" name="Picture 2" descr="http://www.softkey.com.ua/images/upload/1/c30477dfd075485c7d2fa464ad17e7ee.png"/>
          <p:cNvPicPr>
            <a:picLocks noChangeAspect="1" noChangeArrowheads="1"/>
          </p:cNvPicPr>
          <p:nvPr/>
        </p:nvPicPr>
        <p:blipFill>
          <a:blip r:embed="rId3" cstate="print"/>
          <a:srcRect/>
          <a:stretch>
            <a:fillRect/>
          </a:stretch>
        </p:blipFill>
        <p:spPr bwMode="auto">
          <a:xfrm>
            <a:off x="6876256" y="1484784"/>
            <a:ext cx="1800198" cy="1800200"/>
          </a:xfrm>
          <a:prstGeom prst="rect">
            <a:avLst/>
          </a:prstGeom>
          <a:noFill/>
        </p:spPr>
      </p:pic>
      <p:pic>
        <p:nvPicPr>
          <p:cNvPr id="13316" name="Picture 4" descr="http://www.novorab.ru/Content/uploadfiles/ADHD.jpg"/>
          <p:cNvPicPr>
            <a:picLocks noChangeAspect="1" noChangeArrowheads="1"/>
          </p:cNvPicPr>
          <p:nvPr/>
        </p:nvPicPr>
        <p:blipFill>
          <a:blip r:embed="rId4" cstate="print"/>
          <a:srcRect/>
          <a:stretch>
            <a:fillRect/>
          </a:stretch>
        </p:blipFill>
        <p:spPr bwMode="auto">
          <a:xfrm>
            <a:off x="539552" y="1268760"/>
            <a:ext cx="2857500" cy="2143125"/>
          </a:xfrm>
          <a:prstGeom prst="rect">
            <a:avLst/>
          </a:prstGeom>
          <a:noFill/>
        </p:spPr>
      </p:pic>
      <p:pic>
        <p:nvPicPr>
          <p:cNvPr id="13320" name="Picture 8" descr="http://s.fraza.ua/images/2012/08/13/120817_454415ac86c6cfe0950e5188276354f6.thumb.jpg"/>
          <p:cNvPicPr>
            <a:picLocks noChangeAspect="1" noChangeArrowheads="1"/>
          </p:cNvPicPr>
          <p:nvPr/>
        </p:nvPicPr>
        <p:blipFill>
          <a:blip r:embed="rId5" cstate="print"/>
          <a:srcRect/>
          <a:stretch>
            <a:fillRect/>
          </a:stretch>
        </p:blipFill>
        <p:spPr bwMode="auto">
          <a:xfrm>
            <a:off x="3635896" y="1320389"/>
            <a:ext cx="2808312" cy="20781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341439"/>
            <a:ext cx="8064127" cy="3311698"/>
          </a:xfrm>
        </p:spPr>
        <p:txBody>
          <a:bodyPr/>
          <a:lstStyle/>
          <a:p>
            <a:pPr>
              <a:buBlip>
                <a:blip r:embed="rId2"/>
              </a:buBlip>
            </a:pPr>
            <a:r>
              <a:rPr lang="ru-RU" sz="2000" dirty="0" smtClean="0">
                <a:latin typeface="Arial Black" pitchFamily="34" charset="0"/>
              </a:rPr>
              <a:t>Успокаивающие препараты таких детей часто возбуждают, активизирующие — тормозят, оказывают седативный эффект. Допустим, препараты производные </a:t>
            </a:r>
            <a:r>
              <a:rPr lang="ru-RU" sz="2000" dirty="0" err="1" smtClean="0">
                <a:latin typeface="Arial Black" pitchFamily="34" charset="0"/>
              </a:rPr>
              <a:t>аминотриптилина</a:t>
            </a:r>
            <a:r>
              <a:rPr lang="ru-RU" sz="2000" dirty="0" smtClean="0">
                <a:latin typeface="Arial Black" pitchFamily="34" charset="0"/>
              </a:rPr>
              <a:t> (например, </a:t>
            </a:r>
            <a:r>
              <a:rPr lang="ru-RU" sz="2000" dirty="0" err="1" smtClean="0">
                <a:latin typeface="Arial Black" pitchFamily="34" charset="0"/>
              </a:rPr>
              <a:t>экстази</a:t>
            </a:r>
            <a:r>
              <a:rPr lang="ru-RU" sz="2000" dirty="0" smtClean="0">
                <a:latin typeface="Arial Black" pitchFamily="34" charset="0"/>
              </a:rPr>
              <a:t>) у взрослых повышают настроение, а у многих детей с СДВГ уменьшают </a:t>
            </a:r>
            <a:r>
              <a:rPr lang="ru-RU" sz="2000" dirty="0" err="1" smtClean="0">
                <a:latin typeface="Arial Black" pitchFamily="34" charset="0"/>
              </a:rPr>
              <a:t>гиперактивность</a:t>
            </a:r>
            <a:r>
              <a:rPr lang="ru-RU" sz="2000" dirty="0" smtClean="0">
                <a:latin typeface="Arial Black" pitchFamily="34" charset="0"/>
              </a:rPr>
              <a:t> (</a:t>
            </a:r>
            <a:r>
              <a:rPr lang="ru-RU" sz="2000" i="1" dirty="0" smtClean="0">
                <a:latin typeface="Arial Black" pitchFamily="34" charset="0"/>
              </a:rPr>
              <a:t>например</a:t>
            </a:r>
            <a:r>
              <a:rPr lang="ru-RU" sz="2000" dirty="0" smtClean="0">
                <a:latin typeface="Arial Black" pitchFamily="34" charset="0"/>
              </a:rPr>
              <a:t>, из этой же группы знаменитые </a:t>
            </a:r>
            <a:r>
              <a:rPr lang="ru-RU" sz="2000" b="1" dirty="0" err="1" smtClean="0">
                <a:latin typeface="Arial Black" pitchFamily="34" charset="0"/>
              </a:rPr>
              <a:t>риталин</a:t>
            </a:r>
            <a:r>
              <a:rPr lang="ru-RU" sz="2000" b="1" dirty="0" smtClean="0">
                <a:latin typeface="Arial Black" pitchFamily="34" charset="0"/>
              </a:rPr>
              <a:t>, </a:t>
            </a:r>
            <a:r>
              <a:rPr lang="ru-RU" sz="2000" b="1" dirty="0" err="1" smtClean="0">
                <a:latin typeface="Arial Black" pitchFamily="34" charset="0"/>
              </a:rPr>
              <a:t>страттера</a:t>
            </a:r>
            <a:r>
              <a:rPr lang="ru-RU" sz="2000" b="1" dirty="0" smtClean="0">
                <a:latin typeface="Arial Black" pitchFamily="34" charset="0"/>
              </a:rPr>
              <a:t>, концерта / </a:t>
            </a:r>
            <a:r>
              <a:rPr lang="ru-RU" sz="2000" b="1" dirty="0" err="1" smtClean="0">
                <a:latin typeface="Arial Black" pitchFamily="34" charset="0"/>
              </a:rPr>
              <a:t>ritalin</a:t>
            </a:r>
            <a:r>
              <a:rPr lang="ru-RU" sz="2000" b="1" dirty="0" smtClean="0">
                <a:latin typeface="Arial Black" pitchFamily="34" charset="0"/>
              </a:rPr>
              <a:t>, </a:t>
            </a:r>
            <a:r>
              <a:rPr lang="ru-RU" sz="2000" b="1" dirty="0" err="1" smtClean="0">
                <a:latin typeface="Arial Black" pitchFamily="34" charset="0"/>
              </a:rPr>
              <a:t>strattera</a:t>
            </a:r>
            <a:r>
              <a:rPr lang="ru-RU" sz="2000" b="1" dirty="0" smtClean="0">
                <a:latin typeface="Arial Black" pitchFamily="34" charset="0"/>
              </a:rPr>
              <a:t>, </a:t>
            </a:r>
            <a:r>
              <a:rPr lang="ru-RU" sz="2000" b="1" dirty="0" err="1" smtClean="0">
                <a:latin typeface="Arial Black" pitchFamily="34" charset="0"/>
              </a:rPr>
              <a:t>concerta</a:t>
            </a:r>
            <a:r>
              <a:rPr lang="ru-RU" sz="2000" dirty="0" smtClean="0">
                <a:latin typeface="Arial Black" pitchFamily="34" charset="0"/>
              </a:rPr>
              <a:t> - производные </a:t>
            </a:r>
            <a:r>
              <a:rPr lang="ru-RU" sz="2000" dirty="0" err="1" smtClean="0">
                <a:latin typeface="Arial Black" pitchFamily="34" charset="0"/>
              </a:rPr>
              <a:t>метилфенидата</a:t>
            </a:r>
            <a:r>
              <a:rPr lang="ru-RU" sz="2000" dirty="0" smtClean="0">
                <a:latin typeface="Arial Black" pitchFamily="34" charset="0"/>
              </a:rPr>
              <a:t>). В чём дело?</a:t>
            </a:r>
          </a:p>
        </p:txBody>
      </p:sp>
      <p:pic>
        <p:nvPicPr>
          <p:cNvPr id="12290" name="Picture 2" descr="http://vistychi.brest.edu.by/sm_full.aspx?guid=6053"/>
          <p:cNvPicPr>
            <a:picLocks noChangeAspect="1" noChangeArrowheads="1"/>
          </p:cNvPicPr>
          <p:nvPr/>
        </p:nvPicPr>
        <p:blipFill>
          <a:blip r:embed="rId3" cstate="print"/>
          <a:srcRect b="6645"/>
          <a:stretch>
            <a:fillRect/>
          </a:stretch>
        </p:blipFill>
        <p:spPr bwMode="auto">
          <a:xfrm>
            <a:off x="3275856" y="4293096"/>
            <a:ext cx="2736304" cy="213561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619672" y="1484784"/>
            <a:ext cx="4038600" cy="5039890"/>
          </a:xfrm>
        </p:spPr>
        <p:txBody>
          <a:bodyPr/>
          <a:lstStyle/>
          <a:p>
            <a:pPr algn="ctr">
              <a:buClr>
                <a:schemeClr val="tx1">
                  <a:lumMod val="20000"/>
                  <a:lumOff val="80000"/>
                </a:schemeClr>
              </a:buClr>
            </a:pPr>
            <a:r>
              <a:rPr lang="ru-RU" sz="1800" dirty="0" smtClean="0">
                <a:latin typeface="Arial Black" pitchFamily="34" charset="0"/>
              </a:rPr>
              <a:t>Так уж случилось, что в последние годы наблюдается более медленное созревание головного мозга у детей. В свою очередь, незрелость головного мозга и информационные перегрузки в детском саду, школе, приводят к крайнему истощению нервной системы по типу «парабиоза Н.Е. Введенского» с его уравнительной и парадоксальной фазами.</a:t>
            </a:r>
            <a:endParaRPr lang="ru-RU" sz="1800" dirty="0">
              <a:latin typeface="Arial Black" pitchFamily="34" charset="0"/>
            </a:endParaRPr>
          </a:p>
        </p:txBody>
      </p:sp>
      <p:pic>
        <p:nvPicPr>
          <p:cNvPr id="11268" name="Picture 4" descr="http://pandia.ru/pics/portal/sets/2/1/10/0013-005-Obespechenie-tekhnologichnosti-kompleks-tekhnologij-SHkoly-2100.png"/>
          <p:cNvPicPr>
            <a:picLocks noChangeAspect="1" noChangeArrowheads="1"/>
          </p:cNvPicPr>
          <p:nvPr/>
        </p:nvPicPr>
        <p:blipFill>
          <a:blip r:embed="rId2" cstate="print"/>
          <a:srcRect r="1463"/>
          <a:stretch>
            <a:fillRect/>
          </a:stretch>
        </p:blipFill>
        <p:spPr bwMode="auto">
          <a:xfrm>
            <a:off x="6084168" y="3501008"/>
            <a:ext cx="2664296" cy="2796290"/>
          </a:xfrm>
          <a:prstGeom prst="rect">
            <a:avLst/>
          </a:prstGeom>
          <a:noFill/>
        </p:spPr>
      </p:pic>
      <p:pic>
        <p:nvPicPr>
          <p:cNvPr id="11270" name="Picture 6" descr="http://img0.liveinternet.ru/images/attach/c/7/98/181/98181758_3089600_image_4_thumb_medium200_0.jpg"/>
          <p:cNvPicPr>
            <a:picLocks noChangeAspect="1" noChangeArrowheads="1"/>
          </p:cNvPicPr>
          <p:nvPr/>
        </p:nvPicPr>
        <p:blipFill>
          <a:blip r:embed="rId3" cstate="print"/>
          <a:srcRect/>
          <a:stretch>
            <a:fillRect/>
          </a:stretch>
        </p:blipFill>
        <p:spPr bwMode="auto">
          <a:xfrm>
            <a:off x="467544" y="1340768"/>
            <a:ext cx="1224136" cy="19586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амка 2"/>
          <p:cNvSpPr/>
          <p:nvPr/>
        </p:nvSpPr>
        <p:spPr>
          <a:xfrm>
            <a:off x="0" y="0"/>
            <a:ext cx="9144000" cy="6858000"/>
          </a:xfrm>
          <a:prstGeom prst="frame">
            <a:avLst>
              <a:gd name="adj1" fmla="val 2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 name="Picture 2" descr="Крутится по часовой стрелке, то у вас развито больше правое полушар…"/>
          <p:cNvPicPr>
            <a:picLocks noChangeAspect="1" noChangeArrowheads="1"/>
          </p:cNvPicPr>
          <p:nvPr/>
        </p:nvPicPr>
        <p:blipFill>
          <a:blip r:embed="rId2" cstate="print"/>
          <a:srcRect/>
          <a:stretch>
            <a:fillRect/>
          </a:stretch>
        </p:blipFill>
        <p:spPr bwMode="auto">
          <a:xfrm>
            <a:off x="179512" y="188640"/>
            <a:ext cx="8784976" cy="64807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627784" y="1844824"/>
            <a:ext cx="4038600" cy="4464496"/>
          </a:xfrm>
        </p:spPr>
        <p:txBody>
          <a:bodyPr/>
          <a:lstStyle/>
          <a:p>
            <a:pPr>
              <a:buClr>
                <a:schemeClr val="tx1">
                  <a:lumMod val="20000"/>
                  <a:lumOff val="80000"/>
                </a:schemeClr>
              </a:buClr>
            </a:pPr>
            <a:r>
              <a:rPr lang="ru-RU" sz="1800" dirty="0" smtClean="0">
                <a:latin typeface="Arial Black" pitchFamily="34" charset="0"/>
              </a:rPr>
              <a:t>Иван Павлов в 1904 году в своей нобелевской речи сказал, что: "всему, чего я достиг в науке, обязан тем, что стоял на плечах моего великого учителя Николая Введенского". Если коротко об их открытии, то при выраженном истощении нервной системы наблюдается необычная реакция. А именно - "уравнительная" и "парадоксальная" фазы.</a:t>
            </a:r>
          </a:p>
          <a:p>
            <a:endParaRPr lang="ru-RU" sz="1800" dirty="0"/>
          </a:p>
        </p:txBody>
      </p:sp>
      <p:pic>
        <p:nvPicPr>
          <p:cNvPr id="10242" name="Picture 2" descr="http://csr.spbu.ru/presentation/SPbSU-Hannover05.files/slide0023_image022.jpg"/>
          <p:cNvPicPr>
            <a:picLocks noChangeAspect="1" noChangeArrowheads="1"/>
          </p:cNvPicPr>
          <p:nvPr/>
        </p:nvPicPr>
        <p:blipFill>
          <a:blip r:embed="rId2" cstate="print"/>
          <a:srcRect/>
          <a:stretch>
            <a:fillRect/>
          </a:stretch>
        </p:blipFill>
        <p:spPr bwMode="auto">
          <a:xfrm>
            <a:off x="6784430" y="1412776"/>
            <a:ext cx="1964033"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4" name="Picture 4" descr="http://www.encspb.ru/image/2805563538/2"/>
          <p:cNvPicPr>
            <a:picLocks noChangeAspect="1" noChangeArrowheads="1"/>
          </p:cNvPicPr>
          <p:nvPr/>
        </p:nvPicPr>
        <p:blipFill>
          <a:blip r:embed="rId3" cstate="print"/>
          <a:srcRect/>
          <a:stretch>
            <a:fillRect/>
          </a:stretch>
        </p:blipFill>
        <p:spPr bwMode="auto">
          <a:xfrm>
            <a:off x="251520" y="2564904"/>
            <a:ext cx="2880320" cy="3576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4320480" cy="864096"/>
          </a:xfrm>
          <a:solidFill>
            <a:schemeClr val="tx1">
              <a:lumMod val="40000"/>
              <a:lumOff val="60000"/>
            </a:schemeClr>
          </a:solidFill>
          <a:ln w="38100">
            <a:solidFill>
              <a:schemeClr val="bg1">
                <a:lumMod val="60000"/>
                <a:lumOff val="40000"/>
              </a:schemeClr>
            </a:solidFill>
          </a:ln>
        </p:spPr>
        <p:txBody>
          <a:bodyPr/>
          <a:lstStyle/>
          <a:p>
            <a:pPr algn="ctr"/>
            <a:r>
              <a:rPr lang="ru-RU" sz="2200" dirty="0" smtClean="0">
                <a:solidFill>
                  <a:srgbClr val="C00000"/>
                </a:solidFill>
                <a:latin typeface="Arial Black" pitchFamily="34" charset="0"/>
              </a:rPr>
              <a:t>Уравнительная фаза </a:t>
            </a:r>
          </a:p>
          <a:p>
            <a:pPr algn="ctr"/>
            <a:r>
              <a:rPr lang="ru-RU" sz="2200" dirty="0" smtClean="0">
                <a:solidFill>
                  <a:srgbClr val="C00000"/>
                </a:solidFill>
                <a:latin typeface="Arial Black" pitchFamily="34" charset="0"/>
              </a:rPr>
              <a:t>в  деятельности мозга </a:t>
            </a:r>
            <a:endParaRPr lang="ru-RU" sz="2200" dirty="0">
              <a:solidFill>
                <a:srgbClr val="C00000"/>
              </a:solidFill>
              <a:latin typeface="Arial Black" pitchFamily="34" charset="0"/>
            </a:endParaRPr>
          </a:p>
        </p:txBody>
      </p:sp>
      <p:sp>
        <p:nvSpPr>
          <p:cNvPr id="4" name="Содержимое 3"/>
          <p:cNvSpPr>
            <a:spLocks noGrp="1"/>
          </p:cNvSpPr>
          <p:nvPr>
            <p:ph sz="half" idx="2"/>
          </p:nvPr>
        </p:nvSpPr>
        <p:spPr>
          <a:xfrm>
            <a:off x="251520" y="1196752"/>
            <a:ext cx="4040188" cy="2448272"/>
          </a:xfrm>
        </p:spPr>
        <p:txBody>
          <a:bodyPr/>
          <a:lstStyle/>
          <a:p>
            <a:pPr>
              <a:buClr>
                <a:schemeClr val="bg1">
                  <a:lumMod val="60000"/>
                  <a:lumOff val="40000"/>
                </a:schemeClr>
              </a:buClr>
            </a:pPr>
            <a:r>
              <a:rPr lang="ru-RU" sz="1800" dirty="0" smtClean="0">
                <a:latin typeface="Arial Black" pitchFamily="34" charset="0"/>
              </a:rPr>
              <a:t>— это когда сильный и слабый сигнал воспринимаются одинаково как слабый.</a:t>
            </a:r>
            <a:br>
              <a:rPr lang="ru-RU" sz="1800" dirty="0" smtClean="0">
                <a:latin typeface="Arial Black" pitchFamily="34" charset="0"/>
              </a:rPr>
            </a:br>
            <a:r>
              <a:rPr lang="ru-RU" sz="1800" dirty="0" smtClean="0">
                <a:latin typeface="Arial Black" pitchFamily="34" charset="0"/>
              </a:rPr>
              <a:t>Учителя говорят: кричать на него «бесполезно», «что в лоб, что по лбу», «как об стену горох». </a:t>
            </a:r>
            <a:endParaRPr lang="ru-RU" sz="1800" dirty="0">
              <a:latin typeface="Arial Black" pitchFamily="34" charset="0"/>
            </a:endParaRPr>
          </a:p>
        </p:txBody>
      </p:sp>
      <p:sp>
        <p:nvSpPr>
          <p:cNvPr id="5" name="Текст 4"/>
          <p:cNvSpPr>
            <a:spLocks noGrp="1"/>
          </p:cNvSpPr>
          <p:nvPr>
            <p:ph type="body" sz="quarter" idx="3"/>
          </p:nvPr>
        </p:nvSpPr>
        <p:spPr>
          <a:xfrm>
            <a:off x="4932040" y="260648"/>
            <a:ext cx="3816424" cy="864096"/>
          </a:xfrm>
          <a:solidFill>
            <a:schemeClr val="tx1">
              <a:lumMod val="40000"/>
              <a:lumOff val="60000"/>
            </a:schemeClr>
          </a:solidFill>
          <a:ln w="38100">
            <a:solidFill>
              <a:schemeClr val="bg1">
                <a:lumMod val="60000"/>
                <a:lumOff val="40000"/>
              </a:schemeClr>
            </a:solidFill>
          </a:ln>
        </p:spPr>
        <p:txBody>
          <a:bodyPr/>
          <a:lstStyle/>
          <a:p>
            <a:pPr algn="ctr"/>
            <a:r>
              <a:rPr lang="ru-RU" sz="2200" dirty="0" smtClean="0">
                <a:solidFill>
                  <a:srgbClr val="C00000"/>
                </a:solidFill>
                <a:latin typeface="Arial Black" pitchFamily="34" charset="0"/>
              </a:rPr>
              <a:t>Парадоксальная фаза</a:t>
            </a:r>
            <a:r>
              <a:rPr lang="ru-RU" sz="2200" dirty="0" smtClean="0">
                <a:solidFill>
                  <a:srgbClr val="C00000"/>
                </a:solidFill>
              </a:rPr>
              <a:t> </a:t>
            </a:r>
            <a:endParaRPr lang="ru-RU" sz="2200" dirty="0">
              <a:solidFill>
                <a:srgbClr val="C00000"/>
              </a:solidFill>
            </a:endParaRPr>
          </a:p>
        </p:txBody>
      </p:sp>
      <p:sp>
        <p:nvSpPr>
          <p:cNvPr id="6" name="Содержимое 5"/>
          <p:cNvSpPr>
            <a:spLocks noGrp="1"/>
          </p:cNvSpPr>
          <p:nvPr>
            <p:ph sz="quarter" idx="4"/>
          </p:nvPr>
        </p:nvSpPr>
        <p:spPr>
          <a:xfrm>
            <a:off x="4355976" y="1340768"/>
            <a:ext cx="4464496" cy="3951288"/>
          </a:xfrm>
        </p:spPr>
        <p:txBody>
          <a:bodyPr/>
          <a:lstStyle/>
          <a:p>
            <a:pPr>
              <a:buClr>
                <a:schemeClr val="bg1">
                  <a:lumMod val="60000"/>
                  <a:lumOff val="40000"/>
                </a:schemeClr>
              </a:buClr>
            </a:pPr>
            <a:r>
              <a:rPr lang="ru-RU" sz="1800" dirty="0" smtClean="0">
                <a:latin typeface="Arial Black" pitchFamily="34" charset="0"/>
              </a:rPr>
              <a:t>— сильный сигнал воспринимается как слабый, а слабый как сильный. Такая вот "перевёрнутая" реакция.</a:t>
            </a:r>
            <a:br>
              <a:rPr lang="ru-RU" sz="1800" dirty="0" smtClean="0">
                <a:latin typeface="Arial Black" pitchFamily="34" charset="0"/>
              </a:rPr>
            </a:br>
            <a:r>
              <a:rPr lang="ru-RU" sz="1800" dirty="0" smtClean="0">
                <a:latin typeface="Arial Black" pitchFamily="34" charset="0"/>
              </a:rPr>
              <a:t>Родители знают, что кричать на ребёнка в таком состоянии — бесполезно. Он как бы «не слышит». Зато наоборот, спокойный, негромкий голос отлично воспринимается ребёнком. Правда, в этот момент на уроке малейший шум очень отвлекает ребёнка. </a:t>
            </a:r>
            <a:endParaRPr lang="ru-RU" sz="1800" dirty="0">
              <a:latin typeface="Arial Black" pitchFamily="34" charset="0"/>
            </a:endParaRPr>
          </a:p>
        </p:txBody>
      </p:sp>
      <p:sp>
        <p:nvSpPr>
          <p:cNvPr id="9" name="Прямоугольник 8"/>
          <p:cNvSpPr/>
          <p:nvPr/>
        </p:nvSpPr>
        <p:spPr>
          <a:xfrm>
            <a:off x="467544" y="3356992"/>
            <a:ext cx="35283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rgbClr val="C00000"/>
                </a:solidFill>
              </a:rPr>
              <a:t>фрагмент рис. «С»</a:t>
            </a:r>
            <a:endParaRPr lang="ru-RU" b="1" i="1" dirty="0">
              <a:solidFill>
                <a:srgbClr val="C00000"/>
              </a:solidFill>
            </a:endParaRPr>
          </a:p>
        </p:txBody>
      </p:sp>
      <p:sp>
        <p:nvSpPr>
          <p:cNvPr id="10" name="Прямоугольник 9"/>
          <p:cNvSpPr/>
          <p:nvPr/>
        </p:nvSpPr>
        <p:spPr>
          <a:xfrm>
            <a:off x="5436096" y="5301208"/>
            <a:ext cx="28803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rgbClr val="C00000"/>
                </a:solidFill>
              </a:rPr>
              <a:t>фрагмент рис. «С - </a:t>
            </a:r>
            <a:r>
              <a:rPr lang="en-US" b="1" i="1" dirty="0" smtClean="0">
                <a:solidFill>
                  <a:srgbClr val="C00000"/>
                </a:solidFill>
              </a:rPr>
              <a:t>D</a:t>
            </a:r>
            <a:r>
              <a:rPr lang="ru-RU" b="1" i="1" dirty="0" smtClean="0">
                <a:solidFill>
                  <a:srgbClr val="C00000"/>
                </a:solidFill>
              </a:rPr>
              <a:t>»</a:t>
            </a:r>
            <a:endParaRPr lang="ru-RU" b="1" i="1" dirty="0">
              <a:solidFill>
                <a:srgbClr val="C00000"/>
              </a:solidFill>
            </a:endParaRPr>
          </a:p>
        </p:txBody>
      </p:sp>
      <p:grpSp>
        <p:nvGrpSpPr>
          <p:cNvPr id="18" name="Группа 17"/>
          <p:cNvGrpSpPr/>
          <p:nvPr/>
        </p:nvGrpSpPr>
        <p:grpSpPr>
          <a:xfrm>
            <a:off x="1403648" y="3933056"/>
            <a:ext cx="3024336" cy="2448272"/>
            <a:chOff x="323528" y="3573016"/>
            <a:chExt cx="3600400" cy="2808312"/>
          </a:xfrm>
        </p:grpSpPr>
        <p:grpSp>
          <p:nvGrpSpPr>
            <p:cNvPr id="17" name="Группа 16"/>
            <p:cNvGrpSpPr/>
            <p:nvPr/>
          </p:nvGrpSpPr>
          <p:grpSpPr>
            <a:xfrm>
              <a:off x="323528" y="3573016"/>
              <a:ext cx="3600400" cy="2808312"/>
              <a:chOff x="323528" y="3573016"/>
              <a:chExt cx="3600400" cy="2808312"/>
            </a:xfrm>
          </p:grpSpPr>
          <p:grpSp>
            <p:nvGrpSpPr>
              <p:cNvPr id="16" name="Группа 15"/>
              <p:cNvGrpSpPr/>
              <p:nvPr/>
            </p:nvGrpSpPr>
            <p:grpSpPr>
              <a:xfrm>
                <a:off x="323528" y="3573016"/>
                <a:ext cx="3600400" cy="2808312"/>
                <a:chOff x="323528" y="3573016"/>
                <a:chExt cx="3600400" cy="2808312"/>
              </a:xfrm>
            </p:grpSpPr>
            <p:grpSp>
              <p:nvGrpSpPr>
                <p:cNvPr id="15" name="Группа 14"/>
                <p:cNvGrpSpPr/>
                <p:nvPr/>
              </p:nvGrpSpPr>
              <p:grpSpPr>
                <a:xfrm>
                  <a:off x="323528" y="3573016"/>
                  <a:ext cx="3600400" cy="2808312"/>
                  <a:chOff x="611560" y="3501008"/>
                  <a:chExt cx="3600400" cy="2808312"/>
                </a:xfrm>
              </p:grpSpPr>
              <p:pic>
                <p:nvPicPr>
                  <p:cNvPr id="7" name="Рисунок 6" descr="Кривая Селье"/>
                  <p:cNvPicPr/>
                  <p:nvPr/>
                </p:nvPicPr>
                <p:blipFill>
                  <a:blip r:embed="rId2" cstate="print"/>
                  <a:srcRect/>
                  <a:stretch>
                    <a:fillRect/>
                  </a:stretch>
                </p:blipFill>
                <p:spPr bwMode="auto">
                  <a:xfrm>
                    <a:off x="683568" y="3501008"/>
                    <a:ext cx="3528392" cy="2808312"/>
                  </a:xfrm>
                  <a:prstGeom prst="rect">
                    <a:avLst/>
                  </a:prstGeom>
                  <a:noFill/>
                  <a:ln w="9525">
                    <a:noFill/>
                    <a:miter lim="800000"/>
                    <a:headEnd/>
                    <a:tailEnd/>
                  </a:ln>
                </p:spPr>
              </p:pic>
              <p:sp>
                <p:nvSpPr>
                  <p:cNvPr id="11" name="Прямоугольник 10"/>
                  <p:cNvSpPr/>
                  <p:nvPr/>
                </p:nvSpPr>
                <p:spPr>
                  <a:xfrm>
                    <a:off x="611560" y="4509120"/>
                    <a:ext cx="432048" cy="41034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latin typeface="+mj-lt"/>
                      </a:rPr>
                      <a:t>A</a:t>
                    </a:r>
                    <a:endParaRPr lang="ru-RU" sz="2000" b="1" dirty="0">
                      <a:solidFill>
                        <a:srgbClr val="0070C0"/>
                      </a:solidFill>
                      <a:latin typeface="+mj-lt"/>
                    </a:endParaRPr>
                  </a:p>
                </p:txBody>
              </p:sp>
            </p:grpSp>
            <p:sp>
              <p:nvSpPr>
                <p:cNvPr id="12" name="Прямоугольник 11"/>
                <p:cNvSpPr/>
                <p:nvPr/>
              </p:nvSpPr>
              <p:spPr>
                <a:xfrm>
                  <a:off x="1619672" y="3789040"/>
                  <a:ext cx="432048" cy="41034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latin typeface="+mj-lt"/>
                    </a:rPr>
                    <a:t>B</a:t>
                  </a:r>
                  <a:endParaRPr lang="ru-RU" sz="2000" b="1" dirty="0">
                    <a:solidFill>
                      <a:srgbClr val="0070C0"/>
                    </a:solidFill>
                    <a:latin typeface="+mj-lt"/>
                  </a:endParaRPr>
                </a:p>
              </p:txBody>
            </p:sp>
          </p:grpSp>
          <p:sp>
            <p:nvSpPr>
              <p:cNvPr id="13" name="Прямоугольник 12"/>
              <p:cNvSpPr/>
              <p:nvPr/>
            </p:nvSpPr>
            <p:spPr>
              <a:xfrm>
                <a:off x="2483768" y="4869160"/>
                <a:ext cx="432048" cy="41034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latin typeface="+mj-lt"/>
                  </a:rPr>
                  <a:t>C</a:t>
                </a:r>
                <a:endParaRPr lang="ru-RU" sz="2000" b="1" dirty="0">
                  <a:solidFill>
                    <a:srgbClr val="0070C0"/>
                  </a:solidFill>
                  <a:latin typeface="+mj-lt"/>
                </a:endParaRPr>
              </a:p>
            </p:txBody>
          </p:sp>
        </p:grpSp>
        <p:sp>
          <p:nvSpPr>
            <p:cNvPr id="14" name="Прямоугольник 13"/>
            <p:cNvSpPr/>
            <p:nvPr/>
          </p:nvSpPr>
          <p:spPr>
            <a:xfrm>
              <a:off x="2771800" y="5805264"/>
              <a:ext cx="432048" cy="41034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latin typeface="+mj-lt"/>
                </a:rPr>
                <a:t>D</a:t>
              </a:r>
              <a:endParaRPr lang="ru-RU" sz="2000" b="1" dirty="0">
                <a:solidFill>
                  <a:srgbClr val="0070C0"/>
                </a:solidFill>
                <a:latin typeface="+mj-l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1268761"/>
            <a:ext cx="6480720" cy="1440159"/>
          </a:xfrm>
        </p:spPr>
        <p:txBody>
          <a:bodyPr/>
          <a:lstStyle/>
          <a:p>
            <a:pPr algn="ctr">
              <a:buBlip>
                <a:blip r:embed="rId2"/>
              </a:buBlip>
            </a:pPr>
            <a:r>
              <a:rPr lang="ru-RU" sz="1800" b="1" dirty="0" smtClean="0">
                <a:latin typeface="Arial Black" pitchFamily="34" charset="0"/>
              </a:rPr>
              <a:t>Можно  время от времени определяться с особенностью реагирования нервной системы у ребёнка с помощью безопасного «валерианового теста»</a:t>
            </a:r>
            <a:r>
              <a:rPr lang="ru-RU" sz="1800" dirty="0" smtClean="0">
                <a:latin typeface="Arial Black" pitchFamily="34" charset="0"/>
              </a:rPr>
              <a:t>, которым  пользуются много-много лет.</a:t>
            </a:r>
          </a:p>
          <a:p>
            <a:endParaRPr lang="ru-RU" dirty="0"/>
          </a:p>
        </p:txBody>
      </p:sp>
      <p:sp>
        <p:nvSpPr>
          <p:cNvPr id="4" name="Содержимое 3"/>
          <p:cNvSpPr>
            <a:spLocks noGrp="1"/>
          </p:cNvSpPr>
          <p:nvPr>
            <p:ph sz="half" idx="2"/>
          </p:nvPr>
        </p:nvSpPr>
        <p:spPr>
          <a:xfrm>
            <a:off x="395536" y="4509120"/>
            <a:ext cx="8424936" cy="2088232"/>
          </a:xfrm>
        </p:spPr>
        <p:txBody>
          <a:bodyPr/>
          <a:lstStyle/>
          <a:p>
            <a:pPr algn="ctr">
              <a:buBlip>
                <a:blip r:embed="rId2"/>
              </a:buBlip>
            </a:pPr>
            <a:r>
              <a:rPr lang="ru-RU" sz="1800" dirty="0" smtClean="0">
                <a:latin typeface="Arial Black" pitchFamily="34" charset="0"/>
              </a:rPr>
              <a:t>На фоне </a:t>
            </a:r>
            <a:r>
              <a:rPr lang="ru-RU" sz="1800" dirty="0" err="1" smtClean="0">
                <a:latin typeface="Arial Black" pitchFamily="34" charset="0"/>
              </a:rPr>
              <a:t>интеркуррентного</a:t>
            </a:r>
            <a:r>
              <a:rPr lang="ru-RU" sz="1800" dirty="0" smtClean="0">
                <a:latin typeface="Arial Black" pitchFamily="34" charset="0"/>
              </a:rPr>
              <a:t>  заболевания (</a:t>
            </a:r>
            <a:r>
              <a:rPr lang="ru-RU" sz="1800" i="1" dirty="0" smtClean="0">
                <a:latin typeface="Arial Black" pitchFamily="34" charset="0"/>
              </a:rPr>
              <a:t>например, банального ОРЗ</a:t>
            </a:r>
            <a:r>
              <a:rPr lang="ru-RU" sz="1800" dirty="0" smtClean="0">
                <a:latin typeface="Arial Black" pitchFamily="34" charset="0"/>
              </a:rPr>
              <a:t>), организм ребёнка может неожиданно перевести его в другую фазу. Кстати, этим </a:t>
            </a:r>
            <a:r>
              <a:rPr lang="ru-RU" sz="1800" dirty="0" err="1" smtClean="0">
                <a:latin typeface="Arial Black" pitchFamily="34" charset="0"/>
              </a:rPr>
              <a:t>обясняется</a:t>
            </a:r>
            <a:r>
              <a:rPr lang="ru-RU" sz="1800" dirty="0" smtClean="0">
                <a:latin typeface="Arial Black" pitchFamily="34" charset="0"/>
              </a:rPr>
              <a:t> смертельные передозировки наркотиков. Утром наркоман вводит привычную дозу, не подозревая о том, что за ночь он оказался в "парадоксальной фазе". В результате - смерть...</a:t>
            </a:r>
          </a:p>
          <a:p>
            <a:pPr algn="ctr"/>
            <a:endParaRPr lang="ru-RU" sz="1800" dirty="0">
              <a:latin typeface="Arial Black" pitchFamily="34" charset="0"/>
            </a:endParaRPr>
          </a:p>
        </p:txBody>
      </p:sp>
      <p:pic>
        <p:nvPicPr>
          <p:cNvPr id="8194" name="Picture 2" descr="http://vitosan.ru/images/stories/valeriana.jpg"/>
          <p:cNvPicPr>
            <a:picLocks noChangeAspect="1" noChangeArrowheads="1"/>
          </p:cNvPicPr>
          <p:nvPr/>
        </p:nvPicPr>
        <p:blipFill>
          <a:blip r:embed="rId3" cstate="print"/>
          <a:srcRect/>
          <a:stretch>
            <a:fillRect/>
          </a:stretch>
        </p:blipFill>
        <p:spPr bwMode="auto">
          <a:xfrm>
            <a:off x="6948264" y="1412776"/>
            <a:ext cx="1877318" cy="2882628"/>
          </a:xfrm>
          <a:prstGeom prst="rect">
            <a:avLst/>
          </a:prstGeom>
          <a:noFill/>
        </p:spPr>
      </p:pic>
      <p:pic>
        <p:nvPicPr>
          <p:cNvPr id="8196" name="Picture 4" descr="http://103.kg/wp-content/uploads/2011/04/valer-300x214.jpg"/>
          <p:cNvPicPr>
            <a:picLocks noChangeAspect="1" noChangeArrowheads="1"/>
          </p:cNvPicPr>
          <p:nvPr/>
        </p:nvPicPr>
        <p:blipFill>
          <a:blip r:embed="rId4" cstate="print"/>
          <a:srcRect/>
          <a:stretch>
            <a:fillRect/>
          </a:stretch>
        </p:blipFill>
        <p:spPr bwMode="auto">
          <a:xfrm>
            <a:off x="611560" y="2852936"/>
            <a:ext cx="2376264" cy="1606302"/>
          </a:xfrm>
          <a:prstGeom prst="rect">
            <a:avLst/>
          </a:prstGeom>
          <a:noFill/>
        </p:spPr>
      </p:pic>
      <p:pic>
        <p:nvPicPr>
          <p:cNvPr id="8198" name="Picture 6" descr="http://static.hpn.to/Valerian-400mg-60-capsules-100-250.jpg"/>
          <p:cNvPicPr>
            <a:picLocks noChangeAspect="1" noChangeArrowheads="1"/>
          </p:cNvPicPr>
          <p:nvPr/>
        </p:nvPicPr>
        <p:blipFill>
          <a:blip r:embed="rId5" cstate="print"/>
          <a:srcRect l="21168" t="6048" r="18353"/>
          <a:stretch>
            <a:fillRect/>
          </a:stretch>
        </p:blipFill>
        <p:spPr bwMode="auto">
          <a:xfrm>
            <a:off x="3131840" y="2780928"/>
            <a:ext cx="1152128" cy="1789787"/>
          </a:xfrm>
          <a:prstGeom prst="rect">
            <a:avLst/>
          </a:prstGeom>
          <a:noFill/>
        </p:spPr>
      </p:pic>
      <p:pic>
        <p:nvPicPr>
          <p:cNvPr id="8200" name="Picture 8" descr="http://www.sovets.ru/accel/we/3956ae90f4a136ad239a34502f204a9b.jpg"/>
          <p:cNvPicPr>
            <a:picLocks noChangeAspect="1" noChangeArrowheads="1"/>
          </p:cNvPicPr>
          <p:nvPr/>
        </p:nvPicPr>
        <p:blipFill>
          <a:blip r:embed="rId6" cstate="print"/>
          <a:srcRect/>
          <a:stretch>
            <a:fillRect/>
          </a:stretch>
        </p:blipFill>
        <p:spPr bwMode="auto">
          <a:xfrm>
            <a:off x="4499992" y="2708920"/>
            <a:ext cx="2027302" cy="175699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Методика: "Тест на валериану"</a:t>
            </a:r>
            <a:endParaRPr lang="ru-RU" sz="3600" dirty="0"/>
          </a:p>
        </p:txBody>
      </p:sp>
      <p:sp>
        <p:nvSpPr>
          <p:cNvPr id="3" name="Содержимое 2"/>
          <p:cNvSpPr>
            <a:spLocks noGrp="1"/>
          </p:cNvSpPr>
          <p:nvPr>
            <p:ph sz="half" idx="1"/>
          </p:nvPr>
        </p:nvSpPr>
        <p:spPr>
          <a:xfrm>
            <a:off x="323528" y="1340768"/>
            <a:ext cx="4968552" cy="3528392"/>
          </a:xfrm>
        </p:spPr>
        <p:txBody>
          <a:bodyPr/>
          <a:lstStyle/>
          <a:p>
            <a:pPr algn="ctr">
              <a:buBlip>
                <a:blip r:embed="rId2"/>
              </a:buBlip>
            </a:pPr>
            <a:r>
              <a:rPr lang="ru-RU" sz="1800" dirty="0" smtClean="0">
                <a:latin typeface="Arial Black" pitchFamily="34" charset="0"/>
              </a:rPr>
              <a:t>Вечером прямо перед сном даёте ребёнку вдохнуть каждой ноздрёй 1-2 раза спиртовую настойку корня валерианы, нанесённую на ватный тампон. Процедура повторяется в течение 3-х вечеров. (Желательно сначала продемонстрировать глубокий вдох каждой ноздрёй). </a:t>
            </a:r>
            <a:r>
              <a:rPr lang="ru-RU" sz="1800" dirty="0" smtClean="0">
                <a:solidFill>
                  <a:srgbClr val="C00000"/>
                </a:solidFill>
                <a:latin typeface="Arial Black" pitchFamily="34" charset="0"/>
              </a:rPr>
              <a:t>ВНИМАНИЕ! </a:t>
            </a:r>
            <a:r>
              <a:rPr lang="ru-RU" sz="1800" dirty="0" smtClean="0">
                <a:latin typeface="Arial Black" pitchFamily="34" charset="0"/>
              </a:rPr>
              <a:t>Настойку валерианы нужно именно вдыхать носом, нюхать.</a:t>
            </a:r>
          </a:p>
          <a:p>
            <a:endParaRPr lang="ru-RU" sz="1800" dirty="0">
              <a:latin typeface="Arial Black" pitchFamily="34" charset="0"/>
            </a:endParaRPr>
          </a:p>
        </p:txBody>
      </p:sp>
      <p:sp>
        <p:nvSpPr>
          <p:cNvPr id="4" name="Содержимое 3"/>
          <p:cNvSpPr>
            <a:spLocks noGrp="1"/>
          </p:cNvSpPr>
          <p:nvPr>
            <p:ph sz="half" idx="2"/>
          </p:nvPr>
        </p:nvSpPr>
        <p:spPr>
          <a:xfrm>
            <a:off x="251520" y="4941168"/>
            <a:ext cx="8136904" cy="1512168"/>
          </a:xfrm>
        </p:spPr>
        <p:txBody>
          <a:bodyPr/>
          <a:lstStyle/>
          <a:p>
            <a:pPr lvl="0" algn="ctr">
              <a:buClr>
                <a:srgbClr val="FF0000"/>
              </a:buClr>
              <a:buSzPct val="141000"/>
              <a:buFont typeface="Wingdings" pitchFamily="2" charset="2"/>
              <a:buChar char="ü"/>
            </a:pPr>
            <a:r>
              <a:rPr lang="ru-RU" sz="1800" dirty="0" smtClean="0">
                <a:solidFill>
                  <a:srgbClr val="002060"/>
                </a:solidFill>
                <a:latin typeface="Arial Black" pitchFamily="34" charset="0"/>
              </a:rPr>
              <a:t>Если вы видите, что ребёнок как обычно засыпает вечером и хорошо просыпается утром, значит у ребёнка, скорее всего,</a:t>
            </a:r>
            <a:r>
              <a:rPr lang="ru-RU" sz="1800" dirty="0" smtClean="0">
                <a:latin typeface="Arial Black" pitchFamily="34" charset="0"/>
              </a:rPr>
              <a:t> </a:t>
            </a:r>
            <a:r>
              <a:rPr lang="ru-RU" sz="1800" b="1" u="sng" dirty="0" smtClean="0">
                <a:latin typeface="Arial Black" pitchFamily="34" charset="0"/>
              </a:rPr>
              <a:t>нейтральная реакция на препараты</a:t>
            </a:r>
            <a:r>
              <a:rPr lang="ru-RU" sz="1800" dirty="0" smtClean="0">
                <a:latin typeface="Arial Black" pitchFamily="34" charset="0"/>
              </a:rPr>
              <a:t>, </a:t>
            </a:r>
            <a:r>
              <a:rPr lang="ru-RU" sz="1800" dirty="0" smtClean="0">
                <a:solidFill>
                  <a:srgbClr val="002060"/>
                </a:solidFill>
                <a:latin typeface="Arial Black" pitchFamily="34" charset="0"/>
              </a:rPr>
              <a:t>действующие на нервную систему. Таких детей с СДВГ около 55-60%</a:t>
            </a:r>
          </a:p>
          <a:p>
            <a:endParaRPr lang="ru-RU" dirty="0"/>
          </a:p>
        </p:txBody>
      </p:sp>
      <p:pic>
        <p:nvPicPr>
          <p:cNvPr id="7170" name="Picture 2" descr="http://s019.radikal.ru/i616/1205/fe/7b804ae9fe93.jpg"/>
          <p:cNvPicPr>
            <a:picLocks noChangeAspect="1" noChangeArrowheads="1"/>
          </p:cNvPicPr>
          <p:nvPr/>
        </p:nvPicPr>
        <p:blipFill>
          <a:blip r:embed="rId3" cstate="print"/>
          <a:srcRect l="7316" t="12193" r="4892"/>
          <a:stretch>
            <a:fillRect/>
          </a:stretch>
        </p:blipFill>
        <p:spPr bwMode="auto">
          <a:xfrm>
            <a:off x="7236296" y="1484784"/>
            <a:ext cx="1583894" cy="1584152"/>
          </a:xfrm>
          <a:prstGeom prst="rect">
            <a:avLst/>
          </a:prstGeom>
          <a:noFill/>
        </p:spPr>
      </p:pic>
      <p:pic>
        <p:nvPicPr>
          <p:cNvPr id="7172" name="Picture 4" descr="http://www.kindermy.ru/_fr/1/2231050.jpg"/>
          <p:cNvPicPr>
            <a:picLocks noChangeAspect="1" noChangeArrowheads="1"/>
          </p:cNvPicPr>
          <p:nvPr/>
        </p:nvPicPr>
        <p:blipFill>
          <a:blip r:embed="rId4" cstate="print"/>
          <a:srcRect b="4961"/>
          <a:stretch>
            <a:fillRect/>
          </a:stretch>
        </p:blipFill>
        <p:spPr bwMode="auto">
          <a:xfrm>
            <a:off x="7092280" y="3140968"/>
            <a:ext cx="1800200" cy="1735682"/>
          </a:xfrm>
          <a:prstGeom prst="rect">
            <a:avLst/>
          </a:prstGeom>
          <a:noFill/>
        </p:spPr>
      </p:pic>
      <p:pic>
        <p:nvPicPr>
          <p:cNvPr id="7174" name="Picture 6" descr="http://joymom.ru/sites/default/files/styles/large/public/field/image/%D0%BA%D0%B0%D0%BA%20%D0%B4%D0%B5%D0%BB%D0%B0%D1%82%D1%8C%20%D0%B8%D0%BD%D0%B3%D0%B0%D0%BB%D1%8F%D1%86%D0%B8%D1%8E%20%D0%B4%D0%B5%D1%82%D1%8F%D0%BC.jpg?itok=Wug_9Hka"/>
          <p:cNvPicPr>
            <a:picLocks noChangeAspect="1" noChangeArrowheads="1"/>
          </p:cNvPicPr>
          <p:nvPr/>
        </p:nvPicPr>
        <p:blipFill>
          <a:blip r:embed="rId5" cstate="print"/>
          <a:srcRect l="7560" r="6761"/>
          <a:stretch>
            <a:fillRect/>
          </a:stretch>
        </p:blipFill>
        <p:spPr bwMode="auto">
          <a:xfrm>
            <a:off x="5508104" y="1340768"/>
            <a:ext cx="1512168" cy="17531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1340768"/>
            <a:ext cx="4038600" cy="5111898"/>
          </a:xfrm>
        </p:spPr>
        <p:txBody>
          <a:bodyPr/>
          <a:lstStyle/>
          <a:p>
            <a:pPr lvl="0" algn="ctr">
              <a:buBlip>
                <a:blip r:embed="rId2"/>
              </a:buBlip>
            </a:pPr>
            <a:r>
              <a:rPr lang="ru-RU" sz="1800" dirty="0" smtClean="0">
                <a:solidFill>
                  <a:srgbClr val="002060"/>
                </a:solidFill>
                <a:latin typeface="Arial Black" pitchFamily="34" charset="0"/>
              </a:rPr>
              <a:t>Если ребёнок глубоко заснул и утром встал с трудом, это</a:t>
            </a:r>
            <a:r>
              <a:rPr lang="ru-RU" sz="1800" dirty="0" smtClean="0">
                <a:latin typeface="Arial Black" pitchFamily="34" charset="0"/>
              </a:rPr>
              <a:t> </a:t>
            </a:r>
            <a:r>
              <a:rPr lang="ru-RU" sz="1800" b="1" u="sng" dirty="0" smtClean="0">
                <a:latin typeface="Arial Black" pitchFamily="34" charset="0"/>
              </a:rPr>
              <a:t>положительная реакция</a:t>
            </a:r>
            <a:r>
              <a:rPr lang="ru-RU" sz="1800" dirty="0" smtClean="0">
                <a:latin typeface="Arial Black" pitchFamily="34" charset="0"/>
              </a:rPr>
              <a:t>. </a:t>
            </a:r>
            <a:r>
              <a:rPr lang="ru-RU" sz="1800" dirty="0" smtClean="0">
                <a:solidFill>
                  <a:srgbClr val="002060"/>
                </a:solidFill>
                <a:latin typeface="Arial Black" pitchFamily="34" charset="0"/>
              </a:rPr>
              <a:t>В дальнейшем, в случае необходимости вы можете пользоваться этим безопасным препаратом как эффективным снотворным. Взрослые с такой реакцией часто имеют высокую чувствительность к небольшим дозам алкоголя и тяжело переносят наркоз.</a:t>
            </a:r>
          </a:p>
          <a:p>
            <a:endParaRPr lang="ru-RU" sz="1800" dirty="0"/>
          </a:p>
        </p:txBody>
      </p:sp>
      <p:pic>
        <p:nvPicPr>
          <p:cNvPr id="6146" name="Picture 2" descr="http://podrobnosti.ua/upload/news/2012/08/13/852207_3.gif"/>
          <p:cNvPicPr>
            <a:picLocks noChangeAspect="1" noChangeArrowheads="1"/>
          </p:cNvPicPr>
          <p:nvPr/>
        </p:nvPicPr>
        <p:blipFill>
          <a:blip r:embed="rId3" cstate="print"/>
          <a:srcRect/>
          <a:stretch>
            <a:fillRect/>
          </a:stretch>
        </p:blipFill>
        <p:spPr bwMode="auto">
          <a:xfrm>
            <a:off x="5894767" y="1412777"/>
            <a:ext cx="2790308" cy="2232247"/>
          </a:xfrm>
          <a:prstGeom prst="rect">
            <a:avLst/>
          </a:prstGeom>
          <a:noFill/>
        </p:spPr>
      </p:pic>
      <p:pic>
        <p:nvPicPr>
          <p:cNvPr id="6148" name="Picture 4" descr="http://img0.liveinternet.ru/images/attach/b/4/103/200/103200384_121.jpg"/>
          <p:cNvPicPr>
            <a:picLocks noChangeAspect="1" noChangeArrowheads="1"/>
          </p:cNvPicPr>
          <p:nvPr/>
        </p:nvPicPr>
        <p:blipFill>
          <a:blip r:embed="rId4" cstate="print"/>
          <a:srcRect/>
          <a:stretch>
            <a:fillRect/>
          </a:stretch>
        </p:blipFill>
        <p:spPr bwMode="auto">
          <a:xfrm>
            <a:off x="5004048" y="3789040"/>
            <a:ext cx="2664296" cy="25795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212976"/>
            <a:ext cx="8640960" cy="3311698"/>
          </a:xfrm>
        </p:spPr>
        <p:txBody>
          <a:bodyPr/>
          <a:lstStyle/>
          <a:p>
            <a:pPr lvl="0">
              <a:buBlip>
                <a:blip r:embed="rId2"/>
              </a:buBlip>
            </a:pPr>
            <a:r>
              <a:rPr lang="ru-RU" sz="1800" dirty="0" smtClean="0">
                <a:solidFill>
                  <a:srgbClr val="002060"/>
                </a:solidFill>
                <a:latin typeface="Arial Black" pitchFamily="34" charset="0"/>
              </a:rPr>
              <a:t>Если же ваш ребёнок после вдыхания гомеопатических доз валерианы становится «бешеным кроликом», значит примерно так же, «с точностью до наоборот», будут действовать и другие лекарства, оказывающих влияние на центральную нервную систему. Это </a:t>
            </a:r>
            <a:r>
              <a:rPr lang="ru-RU" sz="1800" b="1" u="sng" dirty="0" smtClean="0">
                <a:latin typeface="Arial Black" pitchFamily="34" charset="0"/>
              </a:rPr>
              <a:t>парадоксальная реакция</a:t>
            </a:r>
            <a:r>
              <a:rPr lang="ru-RU" sz="1800" dirty="0" smtClean="0">
                <a:latin typeface="Arial Black" pitchFamily="34" charset="0"/>
              </a:rPr>
              <a:t>. </a:t>
            </a:r>
            <a:r>
              <a:rPr lang="ru-RU" sz="1800" dirty="0" smtClean="0">
                <a:solidFill>
                  <a:srgbClr val="002060"/>
                </a:solidFill>
                <a:latin typeface="Arial Black" pitchFamily="34" charset="0"/>
              </a:rPr>
              <a:t>Таких детей с СДВГ примерно 15-20%. (</a:t>
            </a:r>
            <a:r>
              <a:rPr lang="ru-RU" sz="1800" i="1" u="sng" dirty="0" smtClean="0">
                <a:solidFill>
                  <a:srgbClr val="002060"/>
                </a:solidFill>
                <a:latin typeface="Arial Black" pitchFamily="34" charset="0"/>
              </a:rPr>
              <a:t>Как вариант: </a:t>
            </a:r>
            <a:r>
              <a:rPr lang="ru-RU" sz="1800" dirty="0" smtClean="0">
                <a:solidFill>
                  <a:srgbClr val="002060"/>
                </a:solidFill>
                <a:latin typeface="Arial Black" pitchFamily="34" charset="0"/>
              </a:rPr>
              <a:t>вы уже наблюдали обратную реакцию нервной системы ребёнка, например, на такие препараты как </a:t>
            </a:r>
            <a:r>
              <a:rPr lang="ru-RU" sz="1800" dirty="0" err="1" smtClean="0">
                <a:solidFill>
                  <a:srgbClr val="002060"/>
                </a:solidFill>
                <a:latin typeface="Arial Black" pitchFamily="34" charset="0"/>
              </a:rPr>
              <a:t>пантагам</a:t>
            </a:r>
            <a:r>
              <a:rPr lang="ru-RU" sz="1800" dirty="0" smtClean="0">
                <a:solidFill>
                  <a:srgbClr val="002060"/>
                </a:solidFill>
                <a:latin typeface="Arial Black" pitchFamily="34" charset="0"/>
              </a:rPr>
              <a:t>, </a:t>
            </a:r>
            <a:r>
              <a:rPr lang="ru-RU" sz="1800" dirty="0" err="1" smtClean="0">
                <a:solidFill>
                  <a:srgbClr val="002060"/>
                </a:solidFill>
                <a:latin typeface="Arial Black" pitchFamily="34" charset="0"/>
              </a:rPr>
              <a:t>фенибут</a:t>
            </a:r>
            <a:r>
              <a:rPr lang="ru-RU" sz="1800" dirty="0" smtClean="0">
                <a:solidFill>
                  <a:srgbClr val="002060"/>
                </a:solidFill>
                <a:latin typeface="Arial Black" pitchFamily="34" charset="0"/>
              </a:rPr>
              <a:t> и т.д.). Именно у таких детей мы видим особую эффективность гомеопатии, иглоукалывания, гирудотерапии и "прочих восточных штучек".</a:t>
            </a:r>
          </a:p>
          <a:p>
            <a:endParaRPr lang="ru-RU" sz="2000" dirty="0"/>
          </a:p>
        </p:txBody>
      </p:sp>
      <p:pic>
        <p:nvPicPr>
          <p:cNvPr id="5122" name="Picture 2" descr="http://kotikit.ru/wp-content/uploads/2011/09/img1221227213.jpg"/>
          <p:cNvPicPr>
            <a:picLocks noChangeAspect="1" noChangeArrowheads="1"/>
          </p:cNvPicPr>
          <p:nvPr/>
        </p:nvPicPr>
        <p:blipFill>
          <a:blip r:embed="rId3" cstate="print"/>
          <a:srcRect/>
          <a:stretch>
            <a:fillRect/>
          </a:stretch>
        </p:blipFill>
        <p:spPr bwMode="auto">
          <a:xfrm>
            <a:off x="611560" y="1196752"/>
            <a:ext cx="2376264" cy="1889560"/>
          </a:xfrm>
          <a:prstGeom prst="rect">
            <a:avLst/>
          </a:prstGeom>
          <a:noFill/>
        </p:spPr>
      </p:pic>
      <p:pic>
        <p:nvPicPr>
          <p:cNvPr id="5124" name="Picture 4" descr="http://magia.ru/wp-content/uploads/2012/05/devil.jpg"/>
          <p:cNvPicPr>
            <a:picLocks noChangeAspect="1" noChangeArrowheads="1"/>
          </p:cNvPicPr>
          <p:nvPr/>
        </p:nvPicPr>
        <p:blipFill>
          <a:blip r:embed="rId4" cstate="print"/>
          <a:srcRect l="15120" t="2520" r="11801" b="4241"/>
          <a:stretch>
            <a:fillRect/>
          </a:stretch>
        </p:blipFill>
        <p:spPr bwMode="auto">
          <a:xfrm>
            <a:off x="3635896" y="1196752"/>
            <a:ext cx="1584176" cy="2021189"/>
          </a:xfrm>
          <a:prstGeom prst="rect">
            <a:avLst/>
          </a:prstGeom>
          <a:noFill/>
        </p:spPr>
      </p:pic>
      <p:pic>
        <p:nvPicPr>
          <p:cNvPr id="5126" name="Picture 6" descr="http://images14.knack.be/images/resized/400/013/884/424/4/400_0_KEEP_RATIO_SHRINK_CENTER_FFFFFF/image/Vier-op-de-vijf-huisartsen-ervaren-druk-van-ouders-of-de-centra-voor-leerlingenbegeleiding-om-ADHD-medicatie-voor-te-schrijven-.jpg"/>
          <p:cNvPicPr>
            <a:picLocks noChangeAspect="1" noChangeArrowheads="1"/>
          </p:cNvPicPr>
          <p:nvPr/>
        </p:nvPicPr>
        <p:blipFill>
          <a:blip r:embed="rId5" cstate="print"/>
          <a:srcRect l="5670" t="10392" r="3611"/>
          <a:stretch>
            <a:fillRect/>
          </a:stretch>
        </p:blipFill>
        <p:spPr bwMode="auto">
          <a:xfrm>
            <a:off x="5652120" y="1268760"/>
            <a:ext cx="2592288" cy="18628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52928" cy="1102643"/>
          </a:xfrm>
        </p:spPr>
        <p:txBody>
          <a:bodyPr/>
          <a:lstStyle/>
          <a:p>
            <a:r>
              <a:rPr lang="ru-RU" sz="3200" i="1" dirty="0" smtClean="0"/>
              <a:t>Тонкости и особенности методики</a:t>
            </a:r>
            <a:r>
              <a:rPr lang="ru-RU" i="1" dirty="0" smtClean="0"/>
              <a:t/>
            </a:r>
            <a:br>
              <a:rPr lang="ru-RU" i="1" dirty="0" smtClean="0"/>
            </a:br>
            <a:endParaRPr lang="ru-RU" i="1" dirty="0"/>
          </a:p>
        </p:txBody>
      </p:sp>
      <p:sp>
        <p:nvSpPr>
          <p:cNvPr id="3" name="Содержимое 2"/>
          <p:cNvSpPr>
            <a:spLocks noGrp="1"/>
          </p:cNvSpPr>
          <p:nvPr>
            <p:ph sz="half" idx="1"/>
          </p:nvPr>
        </p:nvSpPr>
        <p:spPr>
          <a:xfrm>
            <a:off x="395536" y="1340768"/>
            <a:ext cx="4038600" cy="3815754"/>
          </a:xfrm>
        </p:spPr>
        <p:txBody>
          <a:bodyPr/>
          <a:lstStyle/>
          <a:p>
            <a:pPr>
              <a:buBlip>
                <a:blip r:embed="rId2"/>
              </a:buBlip>
            </a:pPr>
            <a:r>
              <a:rPr lang="ru-RU" sz="2000" b="1" dirty="0" smtClean="0">
                <a:solidFill>
                  <a:srgbClr val="C00000"/>
                </a:solidFill>
                <a:latin typeface="Arial Black" pitchFamily="34" charset="0"/>
              </a:rPr>
              <a:t>Препарат.</a:t>
            </a:r>
            <a:r>
              <a:rPr lang="ru-RU" sz="2000" dirty="0" smtClean="0">
                <a:solidFill>
                  <a:srgbClr val="C00000"/>
                </a:solidFill>
                <a:latin typeface="Arial Black" pitchFamily="34" charset="0"/>
              </a:rPr>
              <a:t> </a:t>
            </a:r>
          </a:p>
          <a:p>
            <a:pPr>
              <a:buBlip>
                <a:blip r:embed="rId3"/>
              </a:buBlip>
            </a:pPr>
            <a:r>
              <a:rPr lang="ru-RU" sz="2000" dirty="0" smtClean="0">
                <a:latin typeface="Arial Black" pitchFamily="34" charset="0"/>
              </a:rPr>
              <a:t>При вдыхании </a:t>
            </a:r>
            <a:r>
              <a:rPr lang="ru-RU" sz="2000" dirty="0" err="1" smtClean="0">
                <a:latin typeface="Arial Black" pitchFamily="34" charset="0"/>
              </a:rPr>
              <a:t>препрат</a:t>
            </a:r>
            <a:r>
              <a:rPr lang="ru-RU" sz="2000" dirty="0" smtClean="0">
                <a:latin typeface="Arial Black" pitchFamily="34" charset="0"/>
              </a:rPr>
              <a:t> действует непосредственно на древние </a:t>
            </a:r>
            <a:r>
              <a:rPr lang="ru-RU" sz="2000" dirty="0" err="1" smtClean="0">
                <a:latin typeface="Arial Black" pitchFamily="34" charset="0"/>
              </a:rPr>
              <a:t>лимбические</a:t>
            </a:r>
            <a:r>
              <a:rPr lang="ru-RU" sz="2000" dirty="0" smtClean="0">
                <a:latin typeface="Arial Black" pitchFamily="34" charset="0"/>
              </a:rPr>
              <a:t> структуры головного мозга, то есть, несколько иначе, чем внутрь. Вдыхать пары валерианы - та же гомеопатия.</a:t>
            </a:r>
            <a:endParaRPr lang="ru-RU" sz="2000" dirty="0">
              <a:latin typeface="Arial Black" pitchFamily="34" charset="0"/>
            </a:endParaRPr>
          </a:p>
        </p:txBody>
      </p:sp>
      <p:sp>
        <p:nvSpPr>
          <p:cNvPr id="4" name="Содержимое 3"/>
          <p:cNvSpPr>
            <a:spLocks noGrp="1"/>
          </p:cNvSpPr>
          <p:nvPr>
            <p:ph sz="half" idx="2"/>
          </p:nvPr>
        </p:nvSpPr>
        <p:spPr>
          <a:xfrm>
            <a:off x="4644008" y="1700808"/>
            <a:ext cx="4038600" cy="4679850"/>
          </a:xfrm>
        </p:spPr>
        <p:txBody>
          <a:bodyPr/>
          <a:lstStyle/>
          <a:p>
            <a:pPr lvl="0">
              <a:buBlip>
                <a:blip r:embed="rId2"/>
              </a:buBlip>
            </a:pPr>
            <a:r>
              <a:rPr lang="ru-RU" sz="2000" b="1" dirty="0" smtClean="0">
                <a:solidFill>
                  <a:srgbClr val="C00000"/>
                </a:solidFill>
                <a:latin typeface="Arial Black" pitchFamily="34" charset="0"/>
              </a:rPr>
              <a:t>Вдыхать можно утром.</a:t>
            </a:r>
            <a:r>
              <a:rPr lang="ru-RU" sz="2000" dirty="0" smtClean="0">
                <a:solidFill>
                  <a:srgbClr val="C00000"/>
                </a:solidFill>
                <a:latin typeface="Arial Black" pitchFamily="34" charset="0"/>
              </a:rPr>
              <a:t> </a:t>
            </a:r>
          </a:p>
          <a:p>
            <a:pPr lvl="0">
              <a:buBlip>
                <a:blip r:embed="rId3"/>
              </a:buBlip>
            </a:pPr>
            <a:r>
              <a:rPr lang="ru-RU" sz="2000" dirty="0" smtClean="0">
                <a:latin typeface="Arial Black" pitchFamily="34" charset="0"/>
              </a:rPr>
              <a:t>Если вы видите, что уже утром ваш ребёнок перевозбуждён, дайте ему в виде игры вдохнуть (понюхать ватный тампон) настойку 1-2 раза каждой ноздрёй. И если день прошёл заметно спокойнее (по мнению учителя, воспитателя), то - продолжайте.</a:t>
            </a:r>
          </a:p>
          <a:p>
            <a:endParaRPr lang="ru-RU" dirty="0"/>
          </a:p>
        </p:txBody>
      </p:sp>
      <p:pic>
        <p:nvPicPr>
          <p:cNvPr id="4098" name="Picture 2" descr="http://www.naturopathysolutions.com/index_htm_files/19.png"/>
          <p:cNvPicPr>
            <a:picLocks noChangeAspect="1" noChangeArrowheads="1"/>
          </p:cNvPicPr>
          <p:nvPr/>
        </p:nvPicPr>
        <p:blipFill>
          <a:blip r:embed="rId4" cstate="print"/>
          <a:srcRect/>
          <a:stretch>
            <a:fillRect/>
          </a:stretch>
        </p:blipFill>
        <p:spPr bwMode="auto">
          <a:xfrm>
            <a:off x="2627784" y="4941168"/>
            <a:ext cx="2088232" cy="155533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3356992"/>
            <a:ext cx="4392488" cy="3096344"/>
          </a:xfrm>
        </p:spPr>
        <p:txBody>
          <a:bodyPr/>
          <a:lstStyle/>
          <a:p>
            <a:pPr lvl="0" algn="ctr">
              <a:buClr>
                <a:schemeClr val="tx1">
                  <a:lumMod val="20000"/>
                  <a:lumOff val="80000"/>
                </a:schemeClr>
              </a:buClr>
            </a:pPr>
            <a:r>
              <a:rPr lang="ru-RU" sz="1800" b="1" dirty="0" smtClean="0">
                <a:solidFill>
                  <a:srgbClr val="C00000"/>
                </a:solidFill>
                <a:latin typeface="Arial Black" pitchFamily="34" charset="0"/>
              </a:rPr>
              <a:t>Вдыхать можно на ночь.</a:t>
            </a:r>
            <a:r>
              <a:rPr lang="ru-RU" sz="1800" dirty="0" smtClean="0">
                <a:solidFill>
                  <a:srgbClr val="C00000"/>
                </a:solidFill>
                <a:latin typeface="Arial Black" pitchFamily="34" charset="0"/>
              </a:rPr>
              <a:t> </a:t>
            </a:r>
          </a:p>
          <a:p>
            <a:pPr lvl="0" algn="ctr">
              <a:buClr>
                <a:schemeClr val="tx1">
                  <a:lumMod val="20000"/>
                  <a:lumOff val="80000"/>
                </a:schemeClr>
              </a:buClr>
            </a:pPr>
            <a:r>
              <a:rPr lang="ru-RU" sz="1800" dirty="0" smtClean="0">
                <a:latin typeface="Arial Black" pitchFamily="34" charset="0"/>
              </a:rPr>
              <a:t>Если вы увидели, почувствовали, что «это работает», и у ребёнка более крепкий сон и лёгкое просыпание, то можете и в дальнейшем использовать как снотворное. Только помните о возможной передозировке.</a:t>
            </a:r>
          </a:p>
          <a:p>
            <a:endParaRPr lang="ru-RU" sz="2000" dirty="0"/>
          </a:p>
        </p:txBody>
      </p:sp>
      <p:sp>
        <p:nvSpPr>
          <p:cNvPr id="4" name="Содержимое 3"/>
          <p:cNvSpPr>
            <a:spLocks noGrp="1"/>
          </p:cNvSpPr>
          <p:nvPr>
            <p:ph sz="half" idx="2"/>
          </p:nvPr>
        </p:nvSpPr>
        <p:spPr>
          <a:xfrm>
            <a:off x="4860032" y="2132856"/>
            <a:ext cx="4038600" cy="4320480"/>
          </a:xfrm>
        </p:spPr>
        <p:txBody>
          <a:bodyPr/>
          <a:lstStyle/>
          <a:p>
            <a:pPr lvl="0" algn="ctr">
              <a:buClr>
                <a:schemeClr val="tx1">
                  <a:lumMod val="20000"/>
                  <a:lumOff val="80000"/>
                </a:schemeClr>
              </a:buClr>
            </a:pPr>
            <a:r>
              <a:rPr lang="ru-RU" sz="1800" b="1" dirty="0" smtClean="0">
                <a:solidFill>
                  <a:srgbClr val="C00000"/>
                </a:solidFill>
                <a:latin typeface="Arial Black" pitchFamily="34" charset="0"/>
              </a:rPr>
              <a:t>Передозировка.</a:t>
            </a:r>
            <a:r>
              <a:rPr lang="ru-RU" sz="1800" dirty="0" smtClean="0">
                <a:solidFill>
                  <a:srgbClr val="C00000"/>
                </a:solidFill>
                <a:latin typeface="Arial Black" pitchFamily="34" charset="0"/>
              </a:rPr>
              <a:t> </a:t>
            </a:r>
          </a:p>
          <a:p>
            <a:pPr lvl="0" algn="ctr">
              <a:buClr>
                <a:schemeClr val="tx1">
                  <a:lumMod val="20000"/>
                  <a:lumOff val="80000"/>
                </a:schemeClr>
              </a:buClr>
            </a:pPr>
            <a:r>
              <a:rPr lang="ru-RU" sz="1800" dirty="0" smtClean="0">
                <a:latin typeface="Arial Black" pitchFamily="34" charset="0"/>
              </a:rPr>
              <a:t>И последнее. Это удивительно, но при вдыхании спиртовой настойки валерианы более 3-х раз в каждую ноздрю (4-6 раз и более) у некоторых людей может привести к передозировке. По крайней мере, эти люди утром встают с тяжёлой головой, "как после </a:t>
            </a:r>
            <a:r>
              <a:rPr lang="ru-RU" sz="1800" dirty="0" err="1" smtClean="0">
                <a:latin typeface="Arial Black" pitchFamily="34" charset="0"/>
              </a:rPr>
              <a:t>димедрола</a:t>
            </a:r>
            <a:r>
              <a:rPr lang="ru-RU" sz="1800" dirty="0" smtClean="0">
                <a:latin typeface="Arial Black" pitchFamily="34" charset="0"/>
              </a:rPr>
              <a:t>".</a:t>
            </a:r>
          </a:p>
          <a:p>
            <a:endParaRPr lang="ru-RU" dirty="0"/>
          </a:p>
        </p:txBody>
      </p:sp>
      <p:pic>
        <p:nvPicPr>
          <p:cNvPr id="3076" name="Picture 4" descr="http://totalpict.com/images/96/9664033285027061591c21.jpeg"/>
          <p:cNvPicPr>
            <a:picLocks noChangeAspect="1" noChangeArrowheads="1"/>
          </p:cNvPicPr>
          <p:nvPr/>
        </p:nvPicPr>
        <p:blipFill>
          <a:blip r:embed="rId2" cstate="print"/>
          <a:srcRect/>
          <a:stretch>
            <a:fillRect/>
          </a:stretch>
        </p:blipFill>
        <p:spPr bwMode="auto">
          <a:xfrm>
            <a:off x="4067944" y="1628800"/>
            <a:ext cx="1224136" cy="1661723"/>
          </a:xfrm>
          <a:prstGeom prst="rect">
            <a:avLst/>
          </a:prstGeom>
          <a:noFill/>
        </p:spPr>
      </p:pic>
      <p:pic>
        <p:nvPicPr>
          <p:cNvPr id="6" name="Picture 2" descr="http://portalsafety.at.ua/_nw/32/s65143865.jpg"/>
          <p:cNvPicPr>
            <a:picLocks noChangeAspect="1" noChangeArrowheads="1"/>
          </p:cNvPicPr>
          <p:nvPr/>
        </p:nvPicPr>
        <p:blipFill>
          <a:blip r:embed="rId3" cstate="print"/>
          <a:srcRect/>
          <a:stretch>
            <a:fillRect/>
          </a:stretch>
        </p:blipFill>
        <p:spPr bwMode="auto">
          <a:xfrm>
            <a:off x="1331640" y="1268760"/>
            <a:ext cx="2160240" cy="2019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643813" cy="868363"/>
          </a:xfrm>
        </p:spPr>
        <p:txBody>
          <a:bodyPr/>
          <a:lstStyle/>
          <a:p>
            <a:r>
              <a:rPr lang="ru-RU" sz="3200" i="1" dirty="0" smtClean="0"/>
              <a:t>По материалам сайта</a:t>
            </a:r>
            <a:endParaRPr lang="ru-RU" sz="3200" i="1" dirty="0"/>
          </a:p>
        </p:txBody>
      </p:sp>
      <p:sp>
        <p:nvSpPr>
          <p:cNvPr id="3" name="Содержимое 2"/>
          <p:cNvSpPr>
            <a:spLocks noGrp="1"/>
          </p:cNvSpPr>
          <p:nvPr>
            <p:ph idx="1"/>
          </p:nvPr>
        </p:nvSpPr>
        <p:spPr>
          <a:xfrm>
            <a:off x="467544" y="1628800"/>
            <a:ext cx="8229600" cy="3167682"/>
          </a:xfrm>
        </p:spPr>
        <p:txBody>
          <a:bodyPr/>
          <a:lstStyle/>
          <a:p>
            <a:pPr>
              <a:buBlip>
                <a:blip r:embed="rId2"/>
              </a:buBlip>
            </a:pPr>
            <a:r>
              <a:rPr lang="en-US" sz="2000" dirty="0" smtClean="0">
                <a:hlinkClick r:id="rId3"/>
              </a:rPr>
              <a:t>http://www.indigo-papa.ru/</a:t>
            </a:r>
            <a:endParaRPr lang="ru-RU" sz="2000" dirty="0" smtClean="0"/>
          </a:p>
          <a:p>
            <a:pPr>
              <a:buBlip>
                <a:blip r:embed="rId2"/>
              </a:buBlip>
            </a:pPr>
            <a:r>
              <a:rPr lang="ru-RU" sz="2000" b="1" dirty="0" smtClean="0">
                <a:latin typeface="Arial Black" pitchFamily="34" charset="0"/>
                <a:hlinkClick r:id="rId3" tooltip="Главная"/>
              </a:rPr>
              <a:t>Сайт психолога Владимира </a:t>
            </a:r>
            <a:r>
              <a:rPr lang="ru-RU" sz="2000" b="1" dirty="0" err="1" smtClean="0">
                <a:latin typeface="Arial Black" pitchFamily="34" charset="0"/>
                <a:hlinkClick r:id="rId3" tooltip="Главная"/>
              </a:rPr>
              <a:t>Пýгача</a:t>
            </a:r>
            <a:r>
              <a:rPr lang="ru-RU" sz="2000" b="1" dirty="0" smtClean="0">
                <a:latin typeface="Arial Black" pitchFamily="34" charset="0"/>
                <a:hlinkClick r:id="rId3" tooltip="Главная"/>
              </a:rPr>
              <a:t> (Россия, Москва)</a:t>
            </a:r>
            <a:endParaRPr lang="ru-RU" sz="2000" b="1" dirty="0" smtClean="0">
              <a:latin typeface="Arial Black" pitchFamily="34" charset="0"/>
            </a:endParaRPr>
          </a:p>
          <a:p>
            <a:pPr>
              <a:buClr>
                <a:schemeClr val="tx1">
                  <a:lumMod val="20000"/>
                  <a:lumOff val="80000"/>
                </a:schemeClr>
              </a:buClr>
              <a:buNone/>
            </a:pPr>
            <a:r>
              <a:rPr lang="ru-RU" sz="2000" i="1" dirty="0" smtClean="0">
                <a:latin typeface="Arial Black" pitchFamily="34" charset="0"/>
              </a:rPr>
              <a:t>  Нарушения внимания, </a:t>
            </a:r>
            <a:r>
              <a:rPr lang="ru-RU" sz="2000" i="1" dirty="0" err="1" smtClean="0">
                <a:latin typeface="Arial Black" pitchFamily="34" charset="0"/>
              </a:rPr>
              <a:t>дисграфия</a:t>
            </a:r>
            <a:r>
              <a:rPr lang="ru-RU" sz="2000" i="1" dirty="0" smtClean="0">
                <a:latin typeface="Arial Black" pitchFamily="34" charset="0"/>
              </a:rPr>
              <a:t>, одарённые и особо одарённые дети.</a:t>
            </a:r>
          </a:p>
          <a:p>
            <a:pPr>
              <a:buBlip>
                <a:blip r:embed="rId2"/>
              </a:buBlip>
            </a:pPr>
            <a:r>
              <a:rPr lang="ru-RU" sz="2000" b="1" dirty="0" smtClean="0">
                <a:solidFill>
                  <a:srgbClr val="C00000"/>
                </a:solidFill>
                <a:latin typeface="Arial Black" pitchFamily="34" charset="0"/>
              </a:rPr>
              <a:t>Владимир </a:t>
            </a:r>
            <a:r>
              <a:rPr lang="ru-RU" sz="2000" b="1" dirty="0" err="1" smtClean="0">
                <a:solidFill>
                  <a:srgbClr val="C00000"/>
                </a:solidFill>
                <a:latin typeface="Arial Black" pitchFamily="34" charset="0"/>
              </a:rPr>
              <a:t>Пýгач</a:t>
            </a:r>
            <a:r>
              <a:rPr lang="ru-RU" sz="2000" dirty="0" smtClean="0">
                <a:latin typeface="Arial Black" pitchFamily="34" charset="0"/>
              </a:rPr>
              <a:t> — </a:t>
            </a:r>
            <a:r>
              <a:rPr lang="ru-RU" sz="2000" i="1" dirty="0" smtClean="0">
                <a:latin typeface="Arial Black" pitchFamily="34" charset="0"/>
              </a:rPr>
              <a:t>кандидат медицинских наук, доцент по социальной и инженерной психологии, психолог. </a:t>
            </a:r>
            <a:r>
              <a:rPr lang="ru-RU" sz="2000" b="1" i="1" dirty="0" smtClean="0">
                <a:latin typeface="Arial Black" pitchFamily="34" charset="0"/>
              </a:rPr>
              <a:t> </a:t>
            </a:r>
            <a:r>
              <a:rPr lang="ru-RU" sz="2000" i="1" dirty="0" smtClean="0">
                <a:latin typeface="Arial Black" pitchFamily="34" charset="0"/>
              </a:rPr>
              <a:t>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147248" cy="1102643"/>
          </a:xfrm>
        </p:spPr>
        <p:txBody>
          <a:bodyPr/>
          <a:lstStyle/>
          <a:p>
            <a:r>
              <a:rPr lang="ru-RU" sz="2400" dirty="0" smtClean="0">
                <a:solidFill>
                  <a:schemeClr val="tx1">
                    <a:lumMod val="20000"/>
                    <a:lumOff val="80000"/>
                  </a:schemeClr>
                </a:solidFill>
                <a:latin typeface="Arial Black" pitchFamily="34" charset="0"/>
              </a:rPr>
              <a:t>"Как,  помочь ребёнку в адаптации к школьным нагрузкам?"</a:t>
            </a:r>
            <a:r>
              <a:rPr lang="ru-RU" sz="2000" dirty="0" smtClean="0">
                <a:solidFill>
                  <a:schemeClr val="tx1">
                    <a:lumMod val="20000"/>
                    <a:lumOff val="80000"/>
                  </a:schemeClr>
                </a:solidFill>
                <a:latin typeface="Arial Black" pitchFamily="34" charset="0"/>
              </a:rPr>
              <a:t/>
            </a:r>
            <a:br>
              <a:rPr lang="ru-RU" sz="2000" dirty="0" smtClean="0">
                <a:solidFill>
                  <a:schemeClr val="tx1">
                    <a:lumMod val="20000"/>
                    <a:lumOff val="80000"/>
                  </a:schemeClr>
                </a:solidFill>
                <a:latin typeface="Arial Black" pitchFamily="34" charset="0"/>
              </a:rPr>
            </a:br>
            <a:endParaRPr lang="ru-RU" sz="2000" dirty="0">
              <a:solidFill>
                <a:schemeClr val="tx1">
                  <a:lumMod val="20000"/>
                  <a:lumOff val="80000"/>
                </a:schemeClr>
              </a:solidFill>
              <a:latin typeface="Arial Black" pitchFamily="34" charset="0"/>
            </a:endParaRPr>
          </a:p>
        </p:txBody>
      </p:sp>
      <p:sp>
        <p:nvSpPr>
          <p:cNvPr id="3" name="Содержимое 2"/>
          <p:cNvSpPr>
            <a:spLocks noGrp="1"/>
          </p:cNvSpPr>
          <p:nvPr>
            <p:ph sz="half" idx="1"/>
          </p:nvPr>
        </p:nvSpPr>
        <p:spPr>
          <a:xfrm>
            <a:off x="395536" y="1340768"/>
            <a:ext cx="5760640" cy="2880320"/>
          </a:xfrm>
        </p:spPr>
        <p:txBody>
          <a:bodyPr/>
          <a:lstStyle/>
          <a:p>
            <a:pPr algn="ctr">
              <a:buClr>
                <a:schemeClr val="tx1">
                  <a:lumMod val="20000"/>
                  <a:lumOff val="80000"/>
                </a:schemeClr>
              </a:buClr>
            </a:pPr>
            <a:r>
              <a:rPr lang="ru-RU" sz="1800" b="1" dirty="0" smtClean="0">
                <a:solidFill>
                  <a:srgbClr val="002060"/>
                </a:solidFill>
                <a:latin typeface="Arial Black" pitchFamily="34" charset="0"/>
              </a:rPr>
              <a:t>В какой-то момент родители с тревогой начинают понимать, что ребёнок "не тянет" школьные нагрузки... И не только в учителях дело, а в </a:t>
            </a:r>
            <a:r>
              <a:rPr lang="ru-RU" sz="1800" b="1" dirty="0" smtClean="0">
                <a:solidFill>
                  <a:srgbClr val="002060"/>
                </a:solidFill>
                <a:latin typeface="Arial Black" pitchFamily="34" charset="0"/>
              </a:rPr>
              <a:t>Системе образования. Это </a:t>
            </a:r>
            <a:r>
              <a:rPr lang="ru-RU" sz="1800" b="1" dirty="0" smtClean="0">
                <a:solidFill>
                  <a:srgbClr val="002060"/>
                </a:solidFill>
                <a:latin typeface="Arial Black" pitchFamily="34" charset="0"/>
              </a:rPr>
              <a:t>факт. И что же делать?</a:t>
            </a:r>
            <a:endParaRPr lang="ru-RU" sz="1800" dirty="0" smtClean="0">
              <a:solidFill>
                <a:srgbClr val="002060"/>
              </a:solidFill>
              <a:latin typeface="Arial Black" pitchFamily="34" charset="0"/>
            </a:endParaRPr>
          </a:p>
          <a:p>
            <a:endParaRPr lang="ru-RU" dirty="0"/>
          </a:p>
        </p:txBody>
      </p:sp>
      <p:pic>
        <p:nvPicPr>
          <p:cNvPr id="29698" name="Picture 2" descr="http://pokrovkaschool.ucoz.ru/932d93d57595.jpg"/>
          <p:cNvPicPr>
            <a:picLocks noChangeAspect="1" noChangeArrowheads="1"/>
          </p:cNvPicPr>
          <p:nvPr/>
        </p:nvPicPr>
        <p:blipFill>
          <a:blip r:embed="rId2" cstate="print"/>
          <a:srcRect/>
          <a:stretch>
            <a:fillRect/>
          </a:stretch>
        </p:blipFill>
        <p:spPr bwMode="auto">
          <a:xfrm>
            <a:off x="539552" y="3068960"/>
            <a:ext cx="2160240" cy="2038879"/>
          </a:xfrm>
          <a:prstGeom prst="rect">
            <a:avLst/>
          </a:prstGeom>
          <a:noFill/>
        </p:spPr>
      </p:pic>
      <p:pic>
        <p:nvPicPr>
          <p:cNvPr id="29700" name="Picture 4" descr="http://young.rzd.ru/dbmm/images/41/4080/4734528"/>
          <p:cNvPicPr>
            <a:picLocks noChangeAspect="1" noChangeArrowheads="1"/>
          </p:cNvPicPr>
          <p:nvPr/>
        </p:nvPicPr>
        <p:blipFill>
          <a:blip r:embed="rId3" cstate="print"/>
          <a:srcRect l="4633" r="31705"/>
          <a:stretch>
            <a:fillRect/>
          </a:stretch>
        </p:blipFill>
        <p:spPr bwMode="auto">
          <a:xfrm>
            <a:off x="6372200" y="1340768"/>
            <a:ext cx="2177492" cy="2304256"/>
          </a:xfrm>
          <a:prstGeom prst="rect">
            <a:avLst/>
          </a:prstGeom>
          <a:noFill/>
        </p:spPr>
      </p:pic>
      <p:pic>
        <p:nvPicPr>
          <p:cNvPr id="29702" name="Picture 6" descr="http://farm4.static.flickr.com/3504/3456410277_ffe5743669.jpg?v=0"/>
          <p:cNvPicPr>
            <a:picLocks noChangeAspect="1" noChangeArrowheads="1"/>
          </p:cNvPicPr>
          <p:nvPr/>
        </p:nvPicPr>
        <p:blipFill>
          <a:blip r:embed="rId4" cstate="print"/>
          <a:srcRect/>
          <a:stretch>
            <a:fillRect/>
          </a:stretch>
        </p:blipFill>
        <p:spPr bwMode="auto">
          <a:xfrm>
            <a:off x="2771800" y="3933056"/>
            <a:ext cx="4125838" cy="23576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331640" y="404664"/>
            <a:ext cx="5976664" cy="624458"/>
          </a:xfrm>
          <a:prstGeom prst="rect">
            <a:avLst/>
          </a:prstGeom>
        </p:spPr>
        <p:txBody>
          <a:bodyPr wrap="none" fromWordArt="1">
            <a:prstTxWarp prst="textPlain">
              <a:avLst>
                <a:gd name="adj" fmla="val 50000"/>
              </a:avLst>
            </a:prstTxWarp>
          </a:bodyPr>
          <a:lstStyle/>
          <a:p>
            <a:pPr algn="ctr" rtl="0"/>
            <a:r>
              <a:rPr lang="ru-RU" sz="3600" b="1" i="1" kern="10" spc="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Book Antiqua"/>
              </a:rPr>
              <a:t>• </a:t>
            </a:r>
            <a:r>
              <a:rPr lang="ru-RU" sz="3600" b="1" i="1" kern="10" spc="0" dirty="0" smtClean="0">
                <a:ln w="9525">
                  <a:solidFill>
                    <a:schemeClr val="tx1">
                      <a:lumMod val="60000"/>
                      <a:lumOff val="40000"/>
                    </a:schemeClr>
                  </a:solidFill>
                  <a:round/>
                  <a:headEnd/>
                  <a:tailEnd/>
                </a:ln>
                <a:solidFill>
                  <a:srgbClr val="FF0000"/>
                </a:solidFill>
                <a:effectLst>
                  <a:outerShdw dist="35921" dir="2700000" algn="ctr" rotWithShape="0">
                    <a:srgbClr val="808080">
                      <a:alpha val="80000"/>
                    </a:srgbClr>
                  </a:outerShdw>
                </a:effectLst>
                <a:latin typeface="Book Antiqua"/>
              </a:rPr>
              <a:t>Коррекция   </a:t>
            </a:r>
            <a:r>
              <a:rPr lang="ru-RU" sz="3600" b="1" i="1" kern="10" spc="0" dirty="0" err="1" smtClean="0">
                <a:ln w="9525">
                  <a:solidFill>
                    <a:schemeClr val="tx1">
                      <a:lumMod val="60000"/>
                      <a:lumOff val="40000"/>
                    </a:schemeClr>
                  </a:solidFill>
                  <a:round/>
                  <a:headEnd/>
                  <a:tailEnd/>
                </a:ln>
                <a:solidFill>
                  <a:srgbClr val="FF0000"/>
                </a:solidFill>
                <a:effectLst>
                  <a:outerShdw dist="35921" dir="2700000" algn="ctr" rotWithShape="0">
                    <a:srgbClr val="808080">
                      <a:alpha val="80000"/>
                    </a:srgbClr>
                  </a:outerShdw>
                </a:effectLst>
                <a:latin typeface="Book Antiqua"/>
              </a:rPr>
              <a:t>дисграфии</a:t>
            </a:r>
            <a:endParaRPr lang="ru-RU" sz="3600" b="1" i="1" kern="10" spc="0" dirty="0">
              <a:ln w="9525">
                <a:solidFill>
                  <a:schemeClr val="tx1">
                    <a:lumMod val="60000"/>
                    <a:lumOff val="40000"/>
                  </a:schemeClr>
                </a:solidFill>
                <a:round/>
                <a:headEnd/>
                <a:tailEnd/>
              </a:ln>
              <a:solidFill>
                <a:srgbClr val="FF0000"/>
              </a:solidFill>
              <a:effectLst>
                <a:outerShdw dist="35921" dir="2700000" algn="ctr" rotWithShape="0">
                  <a:srgbClr val="808080">
                    <a:alpha val="80000"/>
                  </a:srgbClr>
                </a:outerShdw>
              </a:effectLst>
              <a:latin typeface="Book Antiqua"/>
            </a:endParaRPr>
          </a:p>
        </p:txBody>
      </p:sp>
      <p:sp>
        <p:nvSpPr>
          <p:cNvPr id="3" name="Содержимое 3"/>
          <p:cNvSpPr txBox="1">
            <a:spLocks/>
          </p:cNvSpPr>
          <p:nvPr/>
        </p:nvSpPr>
        <p:spPr>
          <a:xfrm>
            <a:off x="323528" y="4653136"/>
            <a:ext cx="8424936" cy="1656184"/>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tx1">
                  <a:lumMod val="20000"/>
                  <a:lumOff val="80000"/>
                </a:schemeClr>
              </a:buClr>
              <a:buSzTx/>
              <a:buFont typeface="Arial" pitchFamily="34" charset="0"/>
              <a:buChar char="•"/>
              <a:tabLst/>
              <a:defRPr/>
            </a:pPr>
            <a:r>
              <a:rPr kumimoji="0" lang="ru-RU" sz="1600" b="0" i="0" u="none" strike="noStrike" kern="0" cap="none" spc="0" normalizeH="0" baseline="0" noProof="0" dirty="0" smtClean="0">
                <a:ln>
                  <a:noFill/>
                </a:ln>
                <a:solidFill>
                  <a:srgbClr val="000000"/>
                </a:solidFill>
                <a:effectLst/>
                <a:uLnTx/>
                <a:uFillTx/>
                <a:latin typeface="Arial Black" pitchFamily="34" charset="0"/>
                <a:ea typeface="+mn-ea"/>
                <a:cs typeface="+mn-cs"/>
              </a:rPr>
              <a:t> </a:t>
            </a:r>
            <a:r>
              <a:rPr kumimoji="0" lang="ru-RU" b="0" i="0" u="none" strike="noStrike" kern="0" cap="none" spc="0" normalizeH="0" baseline="0" noProof="0" dirty="0" smtClean="0">
                <a:ln>
                  <a:noFill/>
                </a:ln>
                <a:solidFill>
                  <a:srgbClr val="000000"/>
                </a:solidFill>
                <a:effectLst/>
                <a:uLnTx/>
                <a:uFillTx/>
                <a:latin typeface="Arial Black" pitchFamily="34" charset="0"/>
                <a:ea typeface="+mn-ea"/>
                <a:cs typeface="+mn-cs"/>
              </a:rPr>
              <a:t>Система образования нуждается в полнейшей трансформации. Она практически игнорирует наличие у  ребёнка </a:t>
            </a:r>
            <a:r>
              <a:rPr kumimoji="0" lang="ru-RU" b="0" i="0" u="none" strike="noStrike" kern="0" cap="none" spc="0" normalizeH="0" baseline="0" noProof="0" dirty="0" err="1" smtClean="0">
                <a:ln>
                  <a:noFill/>
                </a:ln>
                <a:solidFill>
                  <a:srgbClr val="000000"/>
                </a:solidFill>
                <a:effectLst/>
                <a:uLnTx/>
                <a:uFillTx/>
                <a:latin typeface="Arial Black" pitchFamily="34" charset="0"/>
                <a:ea typeface="+mn-ea"/>
                <a:cs typeface="+mn-cs"/>
              </a:rPr>
              <a:t>дисграфии</a:t>
            </a:r>
            <a:r>
              <a:rPr kumimoji="0" lang="ru-RU" b="0" i="0" u="none" strike="noStrike" kern="0" cap="none" spc="0" normalizeH="0" baseline="0" noProof="0" dirty="0" smtClean="0">
                <a:ln>
                  <a:noFill/>
                </a:ln>
                <a:solidFill>
                  <a:srgbClr val="000000"/>
                </a:solidFill>
                <a:effectLst/>
                <a:uLnTx/>
                <a:uFillTx/>
                <a:latin typeface="Arial Black" pitchFamily="34" charset="0"/>
                <a:ea typeface="+mn-ea"/>
                <a:cs typeface="+mn-cs"/>
              </a:rPr>
              <a:t>, </a:t>
            </a:r>
            <a:r>
              <a:rPr kumimoji="0" lang="ru-RU" b="0" i="0" u="none" strike="noStrike" kern="0" cap="none" spc="0" normalizeH="0" baseline="0" noProof="0" dirty="0" err="1" smtClean="0">
                <a:ln>
                  <a:noFill/>
                </a:ln>
                <a:solidFill>
                  <a:srgbClr val="000000"/>
                </a:solidFill>
                <a:effectLst/>
                <a:uLnTx/>
                <a:uFillTx/>
                <a:latin typeface="Arial Black" pitchFamily="34" charset="0"/>
                <a:ea typeface="+mn-ea"/>
                <a:cs typeface="+mn-cs"/>
              </a:rPr>
              <a:t>дислексии</a:t>
            </a:r>
            <a:r>
              <a:rPr kumimoji="0" lang="ru-RU" b="0" i="0" u="none" strike="noStrike" kern="0" cap="none" spc="0" normalizeH="0" baseline="0" noProof="0" dirty="0" smtClean="0">
                <a:ln>
                  <a:noFill/>
                </a:ln>
                <a:solidFill>
                  <a:srgbClr val="000000"/>
                </a:solidFill>
                <a:effectLst/>
                <a:uLnTx/>
                <a:uFillTx/>
                <a:latin typeface="Arial Black" pitchFamily="34" charset="0"/>
                <a:ea typeface="+mn-ea"/>
                <a:cs typeface="+mn-cs"/>
              </a:rPr>
              <a:t>, синдрома дефицита внимания с </a:t>
            </a:r>
            <a:r>
              <a:rPr kumimoji="0" lang="ru-RU" b="0" i="0" u="none" strike="noStrike" kern="0" cap="none" spc="0" normalizeH="0" baseline="0" noProof="0" dirty="0" err="1" smtClean="0">
                <a:ln>
                  <a:noFill/>
                </a:ln>
                <a:solidFill>
                  <a:srgbClr val="000000"/>
                </a:solidFill>
                <a:effectLst/>
                <a:uLnTx/>
                <a:uFillTx/>
                <a:latin typeface="Arial Black" pitchFamily="34" charset="0"/>
                <a:ea typeface="+mn-ea"/>
                <a:cs typeface="+mn-cs"/>
              </a:rPr>
              <a:t>гиперактивностью</a:t>
            </a:r>
            <a:r>
              <a:rPr kumimoji="0" lang="ru-RU" b="0" i="0" u="none" strike="noStrike" kern="0" cap="none" spc="0" normalizeH="0" baseline="0" noProof="0" dirty="0" smtClean="0">
                <a:ln>
                  <a:noFill/>
                </a:ln>
                <a:solidFill>
                  <a:srgbClr val="000000"/>
                </a:solidFill>
                <a:effectLst/>
                <a:uLnTx/>
                <a:uFillTx/>
                <a:latin typeface="Arial Black" pitchFamily="34" charset="0"/>
                <a:ea typeface="+mn-ea"/>
                <a:cs typeface="+mn-cs"/>
              </a:rPr>
              <a:t> или без таковой (СДВГ,СДВ).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1600" b="0" i="0" u="none" strike="noStrike" kern="0" cap="none" spc="0" normalizeH="0" baseline="0" noProof="0" dirty="0">
              <a:ln>
                <a:noFill/>
              </a:ln>
              <a:solidFill>
                <a:srgbClr val="000000"/>
              </a:solidFill>
              <a:effectLst/>
              <a:uLnTx/>
              <a:uFillTx/>
              <a:latin typeface="Arial Black" pitchFamily="34" charset="0"/>
              <a:ea typeface="+mn-ea"/>
              <a:cs typeface="+mn-cs"/>
            </a:endParaRPr>
          </a:p>
        </p:txBody>
      </p:sp>
      <p:pic>
        <p:nvPicPr>
          <p:cNvPr id="4" name="Рисунок 3" descr="дисграфия у ребёнка"/>
          <p:cNvPicPr/>
          <p:nvPr/>
        </p:nvPicPr>
        <p:blipFill>
          <a:blip r:embed="rId2" cstate="print"/>
          <a:srcRect/>
          <a:stretch>
            <a:fillRect/>
          </a:stretch>
        </p:blipFill>
        <p:spPr bwMode="auto">
          <a:xfrm>
            <a:off x="467544" y="1484784"/>
            <a:ext cx="3960440" cy="2808312"/>
          </a:xfrm>
          <a:prstGeom prst="rect">
            <a:avLst/>
          </a:prstGeom>
          <a:noFill/>
          <a:ln w="9525">
            <a:noFill/>
            <a:miter lim="800000"/>
            <a:headEnd/>
            <a:tailEnd/>
          </a:ln>
        </p:spPr>
      </p:pic>
      <p:pic>
        <p:nvPicPr>
          <p:cNvPr id="5" name="Рисунок 4" descr="ребёнок с дисграфией"/>
          <p:cNvPicPr/>
          <p:nvPr/>
        </p:nvPicPr>
        <p:blipFill>
          <a:blip r:embed="rId3" cstate="print"/>
          <a:srcRect/>
          <a:stretch>
            <a:fillRect/>
          </a:stretch>
        </p:blipFill>
        <p:spPr bwMode="auto">
          <a:xfrm>
            <a:off x="4932040" y="1484784"/>
            <a:ext cx="360040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43808" y="1484784"/>
            <a:ext cx="3816424" cy="2304256"/>
          </a:xfrm>
        </p:spPr>
        <p:txBody>
          <a:bodyPr/>
          <a:lstStyle/>
          <a:p>
            <a:pPr algn="ctr">
              <a:buClr>
                <a:schemeClr val="tx1">
                  <a:lumMod val="20000"/>
                  <a:lumOff val="80000"/>
                </a:schemeClr>
              </a:buClr>
            </a:pPr>
            <a:r>
              <a:rPr lang="ru-RU" sz="1800" dirty="0" smtClean="0">
                <a:latin typeface="Arial Black" pitchFamily="34" charset="0"/>
              </a:rPr>
              <a:t>Однажды в жизни родителей таких детей наступит момент, когда они поймут, что в школе ребёнку слишком тяжело, слишком неуютно и даже опасно...</a:t>
            </a:r>
          </a:p>
          <a:p>
            <a:endParaRPr lang="ru-RU" sz="1800" dirty="0">
              <a:latin typeface="Arial Black" pitchFamily="34" charset="0"/>
            </a:endParaRPr>
          </a:p>
        </p:txBody>
      </p:sp>
      <p:pic>
        <p:nvPicPr>
          <p:cNvPr id="27650" name="Picture 2" descr="http://www.pvz.by/wp-content/uploads/2011/12/045-300x200.jpg"/>
          <p:cNvPicPr>
            <a:picLocks noChangeAspect="1" noChangeArrowheads="1"/>
          </p:cNvPicPr>
          <p:nvPr/>
        </p:nvPicPr>
        <p:blipFill>
          <a:blip r:embed="rId2" cstate="print"/>
          <a:srcRect/>
          <a:stretch>
            <a:fillRect/>
          </a:stretch>
        </p:blipFill>
        <p:spPr bwMode="auto">
          <a:xfrm>
            <a:off x="251519" y="1268760"/>
            <a:ext cx="2856317" cy="2016224"/>
          </a:xfrm>
          <a:prstGeom prst="rect">
            <a:avLst/>
          </a:prstGeom>
          <a:noFill/>
        </p:spPr>
      </p:pic>
      <p:pic>
        <p:nvPicPr>
          <p:cNvPr id="27652" name="Picture 4" descr="http://www.rastut-goda.ru/images/image/image1/1-student%20with%20hyperactivity.jpg"/>
          <p:cNvPicPr>
            <a:picLocks noChangeAspect="1" noChangeArrowheads="1"/>
          </p:cNvPicPr>
          <p:nvPr/>
        </p:nvPicPr>
        <p:blipFill>
          <a:blip r:embed="rId3" cstate="print"/>
          <a:srcRect/>
          <a:stretch>
            <a:fillRect/>
          </a:stretch>
        </p:blipFill>
        <p:spPr bwMode="auto">
          <a:xfrm>
            <a:off x="6876256" y="1412776"/>
            <a:ext cx="1883192" cy="2620480"/>
          </a:xfrm>
          <a:prstGeom prst="rect">
            <a:avLst/>
          </a:prstGeom>
          <a:noFill/>
        </p:spPr>
      </p:pic>
      <p:pic>
        <p:nvPicPr>
          <p:cNvPr id="27654" name="Picture 6" descr="http://creative-boom.com/uploads/articles/cd/cdd9a24f9dc49e868797ca8b3d5ae143ad6b275b_288.jpg"/>
          <p:cNvPicPr>
            <a:picLocks noChangeAspect="1" noChangeArrowheads="1"/>
          </p:cNvPicPr>
          <p:nvPr/>
        </p:nvPicPr>
        <p:blipFill>
          <a:blip r:embed="rId4" cstate="print"/>
          <a:srcRect/>
          <a:stretch>
            <a:fillRect/>
          </a:stretch>
        </p:blipFill>
        <p:spPr bwMode="auto">
          <a:xfrm>
            <a:off x="251520" y="3933056"/>
            <a:ext cx="3348372" cy="2232248"/>
          </a:xfrm>
          <a:prstGeom prst="rect">
            <a:avLst/>
          </a:prstGeom>
          <a:noFill/>
        </p:spPr>
      </p:pic>
      <p:sp>
        <p:nvSpPr>
          <p:cNvPr id="7" name="Содержимое 2"/>
          <p:cNvSpPr txBox="1">
            <a:spLocks/>
          </p:cNvSpPr>
          <p:nvPr/>
        </p:nvSpPr>
        <p:spPr bwMode="gray">
          <a:xfrm>
            <a:off x="3491880" y="4365104"/>
            <a:ext cx="5256584"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tx1">
                  <a:lumMod val="20000"/>
                  <a:lumOff val="80000"/>
                </a:schemeClr>
              </a:buClr>
              <a:buSzTx/>
              <a:buFontTx/>
              <a:buChar char="•"/>
              <a:tabLst/>
              <a:defRPr/>
            </a:pPr>
            <a:r>
              <a:rPr kumimoji="0" lang="ru-RU" sz="1800" b="1" i="0" u="none" strike="noStrike" kern="0" cap="none" spc="0" normalizeH="0" baseline="0" noProof="0" dirty="0" smtClean="0">
                <a:ln>
                  <a:noFill/>
                </a:ln>
                <a:solidFill>
                  <a:srgbClr val="000000"/>
                </a:solidFill>
                <a:effectLst/>
                <a:uLnTx/>
                <a:uFillTx/>
                <a:latin typeface="Arial Black" pitchFamily="34" charset="0"/>
                <a:ea typeface="+mn-ea"/>
                <a:cs typeface="+mn-cs"/>
              </a:rPr>
              <a:t>Что нужно знать и что учитывать в процессе обучения, чтобы</a:t>
            </a: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 ребёнок научился верить в свои силы и ходить в школу с удовольствием, и, главное, — у него было желание учиться...</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1800" b="0" i="0" u="none" strike="noStrike" kern="0" cap="none" spc="0" normalizeH="0" baseline="0" noProof="0" dirty="0">
              <a:ln>
                <a:noFill/>
              </a:ln>
              <a:solidFill>
                <a:srgbClr val="000000"/>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95536" y="2492896"/>
            <a:ext cx="4038600" cy="3384376"/>
          </a:xfrm>
        </p:spPr>
        <p:txBody>
          <a:bodyPr/>
          <a:lstStyle/>
          <a:p>
            <a:pPr>
              <a:buClr>
                <a:srgbClr val="FF0000"/>
              </a:buClr>
              <a:buFont typeface="Wingdings" pitchFamily="2" charset="2"/>
              <a:buChar char="ü"/>
            </a:pPr>
            <a:r>
              <a:rPr lang="ru-RU" sz="1800" dirty="0" smtClean="0">
                <a:latin typeface="Arial Black" pitchFamily="34" charset="0"/>
              </a:rPr>
              <a:t>В последнее десятилетие нарастает число скрытых левшей и </a:t>
            </a:r>
            <a:r>
              <a:rPr lang="ru-RU" sz="1800" dirty="0" err="1" smtClean="0">
                <a:latin typeface="Arial Black" pitchFamily="34" charset="0"/>
              </a:rPr>
              <a:t>амбидекстров</a:t>
            </a:r>
            <a:r>
              <a:rPr lang="ru-RU" sz="1800" dirty="0" smtClean="0">
                <a:latin typeface="Arial Black" pitchFamily="34" charset="0"/>
              </a:rPr>
              <a:t> среди детей.</a:t>
            </a:r>
            <a:r>
              <a:rPr lang="ru-RU" sz="1800" dirty="0" smtClean="0"/>
              <a:t> </a:t>
            </a:r>
            <a:r>
              <a:rPr lang="ru-RU" sz="1800" dirty="0" smtClean="0">
                <a:latin typeface="Arial Black" pitchFamily="34" charset="0"/>
              </a:rPr>
              <a:t>Простой визуальный тест для определения праворукости или </a:t>
            </a:r>
            <a:r>
              <a:rPr lang="ru-RU" sz="1800" dirty="0" err="1" smtClean="0">
                <a:latin typeface="Arial Black" pitchFamily="34" charset="0"/>
              </a:rPr>
              <a:t>леворукости</a:t>
            </a:r>
            <a:r>
              <a:rPr lang="ru-RU" sz="1800" dirty="0" smtClean="0">
                <a:latin typeface="Arial Black" pitchFamily="34" charset="0"/>
              </a:rPr>
              <a:t> ребёнка, а также скрытого </a:t>
            </a:r>
            <a:r>
              <a:rPr lang="ru-RU" sz="1800" dirty="0" err="1" smtClean="0">
                <a:latin typeface="Arial Black" pitchFamily="34" charset="0"/>
              </a:rPr>
              <a:t>левшества</a:t>
            </a:r>
            <a:r>
              <a:rPr lang="ru-RU" sz="1800" dirty="0" smtClean="0">
                <a:latin typeface="Arial Black" pitchFamily="34" charset="0"/>
              </a:rPr>
              <a:t> у «праворукого» ребёнка. </a:t>
            </a:r>
            <a:endParaRPr lang="ru-RU" sz="1800" dirty="0">
              <a:latin typeface="Arial Black" pitchFamily="34" charset="0"/>
            </a:endParaRPr>
          </a:p>
        </p:txBody>
      </p:sp>
      <p:sp>
        <p:nvSpPr>
          <p:cNvPr id="4" name="Содержимое 3"/>
          <p:cNvSpPr>
            <a:spLocks noGrp="1"/>
          </p:cNvSpPr>
          <p:nvPr>
            <p:ph sz="half" idx="2"/>
          </p:nvPr>
        </p:nvSpPr>
        <p:spPr>
          <a:xfrm>
            <a:off x="4716016" y="2420888"/>
            <a:ext cx="4038600" cy="3528392"/>
          </a:xfrm>
        </p:spPr>
        <p:txBody>
          <a:bodyPr/>
          <a:lstStyle/>
          <a:p>
            <a:pPr>
              <a:buClr>
                <a:srgbClr val="FF0000"/>
              </a:buClr>
              <a:buFont typeface="Wingdings" pitchFamily="2" charset="2"/>
              <a:buChar char="ü"/>
            </a:pPr>
            <a:r>
              <a:rPr lang="ru-RU" sz="1800" b="1" dirty="0" smtClean="0">
                <a:latin typeface="Arial Black" pitchFamily="34" charset="0"/>
              </a:rPr>
              <a:t>Тест наглядно показывает, как пишут ваши дети, друзья, знакомые и вы сами: «своей» или «чужой» рукой.</a:t>
            </a:r>
            <a:r>
              <a:rPr lang="ru-RU" sz="1800" dirty="0" smtClean="0"/>
              <a:t>  </a:t>
            </a:r>
            <a:r>
              <a:rPr lang="ru-RU" sz="1800" dirty="0" smtClean="0">
                <a:latin typeface="Arial Black" pitchFamily="34" charset="0"/>
              </a:rPr>
              <a:t>Установлена зависимость между особенностями работы мозга ребёнка и способом, которым ребёнок держит ручку при письме.</a:t>
            </a:r>
          </a:p>
          <a:p>
            <a:endParaRPr lang="ru-RU" sz="1800" b="1" dirty="0">
              <a:latin typeface="Arial Black" pitchFamily="34" charset="0"/>
            </a:endParaRPr>
          </a:p>
        </p:txBody>
      </p:sp>
      <p:sp>
        <p:nvSpPr>
          <p:cNvPr id="1026" name="WordArt 2"/>
          <p:cNvSpPr>
            <a:spLocks noChangeArrowheads="1" noChangeShapeType="1" noTextEdit="1"/>
          </p:cNvSpPr>
          <p:nvPr/>
        </p:nvSpPr>
        <p:spPr bwMode="auto">
          <a:xfrm>
            <a:off x="2195736" y="332656"/>
            <a:ext cx="4536504" cy="648072"/>
          </a:xfrm>
          <a:prstGeom prst="rect">
            <a:avLst/>
          </a:prstGeom>
        </p:spPr>
        <p:txBody>
          <a:bodyPr wrap="none" fromWordArt="1">
            <a:prstTxWarp prst="textPlain">
              <a:avLst>
                <a:gd name="adj" fmla="val 50000"/>
              </a:avLst>
            </a:prstTxWarp>
          </a:bodyPr>
          <a:lstStyle/>
          <a:p>
            <a:pPr algn="ctr" rtl="0"/>
            <a:r>
              <a:rPr lang="ru-RU" sz="3600" i="1" kern="10" spc="0" dirty="0" smtClean="0">
                <a:ln w="9525">
                  <a:solidFill>
                    <a:srgbClr val="000000"/>
                  </a:solidFill>
                  <a:round/>
                  <a:headEnd/>
                  <a:tailEnd/>
                </a:ln>
                <a:solidFill>
                  <a:srgbClr val="FFFFFF"/>
                </a:solidFill>
                <a:effectLst/>
                <a:latin typeface="Georgia"/>
              </a:rPr>
              <a:t>• </a:t>
            </a:r>
            <a:r>
              <a:rPr lang="ru-RU" sz="3600" b="1" i="1" kern="10" spc="0" dirty="0" smtClean="0">
                <a:ln w="9525">
                  <a:solidFill>
                    <a:schemeClr val="tx1">
                      <a:lumMod val="40000"/>
                      <a:lumOff val="60000"/>
                    </a:schemeClr>
                  </a:solidFill>
                  <a:round/>
                  <a:headEnd/>
                  <a:tailEnd/>
                </a:ln>
                <a:solidFill>
                  <a:schemeClr val="tx1">
                    <a:lumMod val="20000"/>
                    <a:lumOff val="80000"/>
                  </a:schemeClr>
                </a:solidFill>
                <a:effectLst/>
                <a:latin typeface="Georgia"/>
              </a:rPr>
              <a:t>Тест на почерк: </a:t>
            </a:r>
            <a:endParaRPr lang="ru-RU" sz="3600" b="1" i="1" kern="10" spc="0" dirty="0">
              <a:ln w="9525">
                <a:solidFill>
                  <a:schemeClr val="tx1">
                    <a:lumMod val="40000"/>
                    <a:lumOff val="60000"/>
                  </a:schemeClr>
                </a:solidFill>
                <a:round/>
                <a:headEnd/>
                <a:tailEnd/>
              </a:ln>
              <a:solidFill>
                <a:schemeClr val="tx1">
                  <a:lumMod val="20000"/>
                  <a:lumOff val="80000"/>
                </a:schemeClr>
              </a:solidFill>
              <a:effectLst/>
              <a:latin typeface="Georgia"/>
            </a:endParaRPr>
          </a:p>
        </p:txBody>
      </p:sp>
      <p:sp>
        <p:nvSpPr>
          <p:cNvPr id="1027" name="WordArt 3"/>
          <p:cNvSpPr>
            <a:spLocks noChangeArrowheads="1" noChangeShapeType="1" noTextEdit="1"/>
          </p:cNvSpPr>
          <p:nvPr/>
        </p:nvSpPr>
        <p:spPr bwMode="auto">
          <a:xfrm>
            <a:off x="323528" y="1268760"/>
            <a:ext cx="8208912" cy="576064"/>
          </a:xfrm>
          <a:prstGeom prst="rect">
            <a:avLst/>
          </a:prstGeom>
        </p:spPr>
        <p:txBody>
          <a:bodyPr wrap="none" fromWordArt="1">
            <a:prstTxWarp prst="textPlain">
              <a:avLst>
                <a:gd name="adj" fmla="val 50000"/>
              </a:avLst>
            </a:prstTxWarp>
          </a:bodyPr>
          <a:lstStyle/>
          <a:p>
            <a:pPr algn="ctr" rtl="0"/>
            <a:r>
              <a:rPr lang="ru-RU" sz="3600" b="1" kern="10" spc="0" dirty="0" smtClean="0">
                <a:ln w="9525">
                  <a:solidFill>
                    <a:srgbClr val="FF0000"/>
                  </a:solidFill>
                  <a:round/>
                  <a:headEnd/>
                  <a:tailEnd/>
                </a:ln>
                <a:solidFill>
                  <a:srgbClr val="FF0000"/>
                </a:solidFill>
                <a:effectLst/>
                <a:latin typeface="Cambria"/>
              </a:rPr>
              <a:t>"Как  держат  ручку  праворукие  и  </a:t>
            </a:r>
            <a:r>
              <a:rPr lang="ru-RU" sz="3600" b="1" kern="10" spc="0" dirty="0" err="1" smtClean="0">
                <a:ln w="9525">
                  <a:solidFill>
                    <a:srgbClr val="FF0000"/>
                  </a:solidFill>
                  <a:round/>
                  <a:headEnd/>
                  <a:tailEnd/>
                </a:ln>
                <a:solidFill>
                  <a:srgbClr val="FF0000"/>
                </a:solidFill>
                <a:effectLst/>
                <a:latin typeface="Cambria"/>
              </a:rPr>
              <a:t>леворукие</a:t>
            </a:r>
            <a:r>
              <a:rPr lang="ru-RU" sz="3600" b="1" kern="10" spc="0" dirty="0" smtClean="0">
                <a:ln w="9525">
                  <a:solidFill>
                    <a:srgbClr val="FF0000"/>
                  </a:solidFill>
                  <a:round/>
                  <a:headEnd/>
                  <a:tailEnd/>
                </a:ln>
                <a:solidFill>
                  <a:srgbClr val="FF0000"/>
                </a:solidFill>
                <a:effectLst/>
                <a:latin typeface="Cambria"/>
              </a:rPr>
              <a:t>  в процессе письма</a:t>
            </a:r>
            <a:endParaRPr lang="ru-RU" sz="3600" b="1" kern="10" spc="0" dirty="0">
              <a:ln w="9525">
                <a:solidFill>
                  <a:srgbClr val="FF0000"/>
                </a:solidFill>
                <a:round/>
                <a:headEnd/>
                <a:tailEnd/>
              </a:ln>
              <a:solidFill>
                <a:srgbClr val="FF0000"/>
              </a:solidFill>
              <a:effectLst/>
              <a:latin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1124744"/>
            <a:ext cx="4320480" cy="1266155"/>
          </a:xfrm>
        </p:spPr>
        <p:txBody>
          <a:bodyPr/>
          <a:lstStyle/>
          <a:p>
            <a:pPr algn="ctr"/>
            <a:r>
              <a:rPr lang="ru-RU" sz="1800" dirty="0" smtClean="0">
                <a:solidFill>
                  <a:srgbClr val="C00000"/>
                </a:solidFill>
                <a:latin typeface="Arial Black" pitchFamily="34" charset="0"/>
              </a:rPr>
              <a:t>Методика диагностики активации и функциональной</a:t>
            </a:r>
            <a:br>
              <a:rPr lang="ru-RU" sz="1800" dirty="0" smtClean="0">
                <a:solidFill>
                  <a:srgbClr val="C00000"/>
                </a:solidFill>
                <a:latin typeface="Arial Black" pitchFamily="34" charset="0"/>
              </a:rPr>
            </a:br>
            <a:r>
              <a:rPr lang="ru-RU" sz="1800" u="sng" dirty="0" smtClean="0">
                <a:solidFill>
                  <a:srgbClr val="C00000"/>
                </a:solidFill>
                <a:latin typeface="Arial Black" pitchFamily="34" charset="0"/>
              </a:rPr>
              <a:t>асимметрии полушарий головного мозга</a:t>
            </a:r>
            <a:endParaRPr lang="ru-RU" sz="1800" u="sng" dirty="0">
              <a:solidFill>
                <a:srgbClr val="C00000"/>
              </a:solidFill>
              <a:latin typeface="Arial Black" pitchFamily="34" charset="0"/>
            </a:endParaRPr>
          </a:p>
        </p:txBody>
      </p:sp>
      <p:sp>
        <p:nvSpPr>
          <p:cNvPr id="4" name="Содержимое 3"/>
          <p:cNvSpPr>
            <a:spLocks noGrp="1"/>
          </p:cNvSpPr>
          <p:nvPr>
            <p:ph sz="half" idx="2"/>
          </p:nvPr>
        </p:nvSpPr>
        <p:spPr>
          <a:xfrm>
            <a:off x="395536" y="5373216"/>
            <a:ext cx="8363272" cy="1080120"/>
          </a:xfrm>
        </p:spPr>
        <p:txBody>
          <a:bodyPr/>
          <a:lstStyle/>
          <a:p>
            <a:pPr algn="ctr">
              <a:buClr>
                <a:schemeClr val="tx1">
                  <a:lumMod val="20000"/>
                  <a:lumOff val="80000"/>
                </a:schemeClr>
              </a:buClr>
            </a:pPr>
            <a:r>
              <a:rPr lang="ru-RU" dirty="0" smtClean="0"/>
              <a:t> </a:t>
            </a:r>
            <a:r>
              <a:rPr lang="ru-RU" sz="2000" i="1" dirty="0" smtClean="0">
                <a:solidFill>
                  <a:srgbClr val="002060"/>
                </a:solidFill>
                <a:latin typeface="Arial Black" pitchFamily="34" charset="0"/>
              </a:rPr>
              <a:t>По результатам исследований выявились определённые закономерности.</a:t>
            </a:r>
            <a:endParaRPr lang="ru-RU" sz="2000" i="1" dirty="0">
              <a:solidFill>
                <a:srgbClr val="002060"/>
              </a:solidFill>
              <a:latin typeface="Arial Black" pitchFamily="34" charset="0"/>
            </a:endParaRPr>
          </a:p>
        </p:txBody>
      </p:sp>
      <p:sp>
        <p:nvSpPr>
          <p:cNvPr id="5" name="Текст 4"/>
          <p:cNvSpPr>
            <a:spLocks noGrp="1"/>
          </p:cNvSpPr>
          <p:nvPr>
            <p:ph type="body" sz="quarter" idx="3"/>
          </p:nvPr>
        </p:nvSpPr>
        <p:spPr>
          <a:xfrm>
            <a:off x="4499992" y="1196752"/>
            <a:ext cx="4041775" cy="1266155"/>
          </a:xfrm>
        </p:spPr>
        <p:txBody>
          <a:bodyPr/>
          <a:lstStyle/>
          <a:p>
            <a:pPr algn="ctr"/>
            <a:r>
              <a:rPr lang="ru-RU" sz="1800" dirty="0" smtClean="0">
                <a:solidFill>
                  <a:srgbClr val="C00000"/>
                </a:solidFill>
                <a:latin typeface="Arial Black" pitchFamily="34" charset="0"/>
              </a:rPr>
              <a:t>Метод определения моторной асимметрии:</a:t>
            </a:r>
            <a:br>
              <a:rPr lang="ru-RU" sz="1800" dirty="0" smtClean="0">
                <a:solidFill>
                  <a:srgbClr val="C00000"/>
                </a:solidFill>
                <a:latin typeface="Arial Black" pitchFamily="34" charset="0"/>
              </a:rPr>
            </a:br>
            <a:r>
              <a:rPr lang="ru-RU" sz="1800" u="sng" dirty="0" smtClean="0">
                <a:solidFill>
                  <a:srgbClr val="C00000"/>
                </a:solidFill>
                <a:latin typeface="Arial Black" pitchFamily="34" charset="0"/>
              </a:rPr>
              <a:t>исследование ведущей руки ученика</a:t>
            </a:r>
            <a:endParaRPr lang="ru-RU" sz="1800" u="sng" dirty="0">
              <a:solidFill>
                <a:srgbClr val="C00000"/>
              </a:solidFill>
              <a:latin typeface="Arial Black" pitchFamily="34" charset="0"/>
            </a:endParaRPr>
          </a:p>
        </p:txBody>
      </p:sp>
      <p:pic>
        <p:nvPicPr>
          <p:cNvPr id="7" name="Рисунок 6" descr="http://img-fotki.yandex.ru/get/3908/v-pougatch.1/0_43bd1_edd870af_M"/>
          <p:cNvPicPr/>
          <p:nvPr/>
        </p:nvPicPr>
        <p:blipFill>
          <a:blip r:embed="rId2" cstate="print"/>
          <a:srcRect/>
          <a:stretch>
            <a:fillRect/>
          </a:stretch>
        </p:blipFill>
        <p:spPr bwMode="auto">
          <a:xfrm>
            <a:off x="683568" y="2564904"/>
            <a:ext cx="3528392" cy="2505705"/>
          </a:xfrm>
          <a:prstGeom prst="rect">
            <a:avLst/>
          </a:prstGeom>
          <a:noFill/>
          <a:ln w="9525">
            <a:noFill/>
            <a:miter lim="800000"/>
            <a:headEnd/>
            <a:tailEnd/>
          </a:ln>
        </p:spPr>
      </p:pic>
      <p:pic>
        <p:nvPicPr>
          <p:cNvPr id="8" name="Рисунок 7" descr="http://img-fotki.yandex.ru/get/3807/v-pougatch.1/0_43bd0_48a7adb8_M"/>
          <p:cNvPicPr/>
          <p:nvPr/>
        </p:nvPicPr>
        <p:blipFill>
          <a:blip r:embed="rId3" cstate="print"/>
          <a:srcRect/>
          <a:stretch>
            <a:fillRect/>
          </a:stretch>
        </p:blipFill>
        <p:spPr bwMode="auto">
          <a:xfrm>
            <a:off x="4932040" y="2636912"/>
            <a:ext cx="3364731" cy="2433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i="1" dirty="0" smtClean="0"/>
              <a:t>Классический правша</a:t>
            </a:r>
            <a:endParaRPr lang="ru-RU" sz="4000" i="1" dirty="0"/>
          </a:p>
        </p:txBody>
      </p:sp>
      <p:pic>
        <p:nvPicPr>
          <p:cNvPr id="5" name="Рисунок 4" descr="http://img-fotki.yandex.ru/get/3810/v-pougatch.1/0_43bcb_6e1b2eb8_M"/>
          <p:cNvPicPr/>
          <p:nvPr/>
        </p:nvPicPr>
        <p:blipFill>
          <a:blip r:embed="rId2" cstate="print"/>
          <a:srcRect/>
          <a:stretch>
            <a:fillRect/>
          </a:stretch>
        </p:blipFill>
        <p:spPr bwMode="auto">
          <a:xfrm>
            <a:off x="467544" y="1412776"/>
            <a:ext cx="3960440" cy="3153777"/>
          </a:xfrm>
          <a:prstGeom prst="rect">
            <a:avLst/>
          </a:prstGeom>
          <a:noFill/>
          <a:ln w="9525">
            <a:noFill/>
            <a:miter lim="800000"/>
            <a:headEnd/>
            <a:tailEnd/>
          </a:ln>
        </p:spPr>
      </p:pic>
      <p:pic>
        <p:nvPicPr>
          <p:cNvPr id="6" name="Рисунок 5" descr="http://img-fotki.yandex.ru/get/3907/v-pougatch.1/0_43bca_f5e7e306_M"/>
          <p:cNvPicPr/>
          <p:nvPr/>
        </p:nvPicPr>
        <p:blipFill>
          <a:blip r:embed="rId3" cstate="print"/>
          <a:srcRect/>
          <a:stretch>
            <a:fillRect/>
          </a:stretch>
        </p:blipFill>
        <p:spPr bwMode="auto">
          <a:xfrm>
            <a:off x="5004048" y="1412776"/>
            <a:ext cx="3580755" cy="3225785"/>
          </a:xfrm>
          <a:prstGeom prst="rect">
            <a:avLst/>
          </a:prstGeom>
          <a:noFill/>
          <a:ln w="9525">
            <a:noFill/>
            <a:miter lim="800000"/>
            <a:headEnd/>
            <a:tailEnd/>
          </a:ln>
        </p:spPr>
      </p:pic>
      <p:sp>
        <p:nvSpPr>
          <p:cNvPr id="8" name="Содержимое 5"/>
          <p:cNvSpPr>
            <a:spLocks noGrp="1"/>
          </p:cNvSpPr>
          <p:nvPr>
            <p:ph sz="quarter" idx="4294967295"/>
          </p:nvPr>
        </p:nvSpPr>
        <p:spPr>
          <a:xfrm>
            <a:off x="323528" y="4869160"/>
            <a:ext cx="8640960" cy="1368152"/>
          </a:xfrm>
          <a:prstGeom prst="rect">
            <a:avLst/>
          </a:prstGeom>
        </p:spPr>
        <p:txBody>
          <a:bodyPr/>
          <a:lstStyle/>
          <a:p>
            <a:pPr algn="ctr">
              <a:buBlip>
                <a:blip r:embed="rId4"/>
              </a:buBlip>
            </a:pPr>
            <a:r>
              <a:rPr lang="ru-RU" sz="1800" dirty="0" smtClean="0">
                <a:latin typeface="Arial Black" pitchFamily="34" charset="0"/>
              </a:rPr>
              <a:t>Так держит ручку </a:t>
            </a:r>
            <a:r>
              <a:rPr lang="ru-RU" sz="1800" b="1" dirty="0" smtClean="0">
                <a:solidFill>
                  <a:srgbClr val="C00000"/>
                </a:solidFill>
                <a:latin typeface="Arial Black" pitchFamily="34" charset="0"/>
              </a:rPr>
              <a:t>классический правша</a:t>
            </a:r>
            <a:r>
              <a:rPr lang="ru-RU" sz="1800" dirty="0" smtClean="0">
                <a:solidFill>
                  <a:srgbClr val="C00000"/>
                </a:solidFill>
                <a:latin typeface="Arial Black" pitchFamily="34" charset="0"/>
              </a:rPr>
              <a:t>.</a:t>
            </a:r>
            <a:r>
              <a:rPr lang="ru-RU" sz="1800" dirty="0" smtClean="0">
                <a:latin typeface="Arial Black" pitchFamily="34" charset="0"/>
              </a:rPr>
              <a:t/>
            </a:r>
            <a:br>
              <a:rPr lang="ru-RU" sz="1800" dirty="0" smtClean="0">
                <a:latin typeface="Arial Black" pitchFamily="34" charset="0"/>
              </a:rPr>
            </a:br>
            <a:r>
              <a:rPr lang="ru-RU" sz="1800" dirty="0" smtClean="0">
                <a:latin typeface="Arial Black" pitchFamily="34" charset="0"/>
              </a:rPr>
              <a:t>Ручка лежит в месте соединения 1-го и 2-го пальцев правой руки.</a:t>
            </a:r>
          </a:p>
          <a:p>
            <a:pPr algn="ctr">
              <a:buClr>
                <a:schemeClr val="tx1">
                  <a:lumMod val="20000"/>
                  <a:lumOff val="80000"/>
                </a:schemeClr>
              </a:buClr>
            </a:pPr>
            <a:r>
              <a:rPr lang="ru-RU" sz="1800" dirty="0" smtClean="0">
                <a:latin typeface="Arial Black" pitchFamily="34" charset="0"/>
              </a:rPr>
              <a:t>Кисть является продолжением руки.</a:t>
            </a:r>
            <a:endParaRPr lang="ru-RU" sz="1800"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3807/v-pougatch.1/0_43bcd_213ff6b_M"/>
          <p:cNvPicPr/>
          <p:nvPr/>
        </p:nvPicPr>
        <p:blipFill>
          <a:blip r:embed="rId2" cstate="print"/>
          <a:srcRect/>
          <a:stretch>
            <a:fillRect/>
          </a:stretch>
        </p:blipFill>
        <p:spPr bwMode="auto">
          <a:xfrm>
            <a:off x="467544" y="1412776"/>
            <a:ext cx="3744416" cy="3081769"/>
          </a:xfrm>
          <a:prstGeom prst="rect">
            <a:avLst/>
          </a:prstGeom>
          <a:noFill/>
          <a:ln w="9525">
            <a:noFill/>
            <a:miter lim="800000"/>
            <a:headEnd/>
            <a:tailEnd/>
          </a:ln>
        </p:spPr>
      </p:pic>
      <p:pic>
        <p:nvPicPr>
          <p:cNvPr id="3" name="Рисунок 2" descr="http://img-fotki.yandex.ru/get/3808/v-pougatch.1/0_43bcc_e41eadf3_M"/>
          <p:cNvPicPr/>
          <p:nvPr/>
        </p:nvPicPr>
        <p:blipFill>
          <a:blip r:embed="rId3" cstate="print"/>
          <a:srcRect/>
          <a:stretch>
            <a:fillRect/>
          </a:stretch>
        </p:blipFill>
        <p:spPr bwMode="auto">
          <a:xfrm>
            <a:off x="4644008" y="1412776"/>
            <a:ext cx="3724771" cy="3081769"/>
          </a:xfrm>
          <a:prstGeom prst="rect">
            <a:avLst/>
          </a:prstGeom>
          <a:noFill/>
          <a:ln w="9525">
            <a:noFill/>
            <a:miter lim="800000"/>
            <a:headEnd/>
            <a:tailEnd/>
          </a:ln>
        </p:spPr>
      </p:pic>
      <p:sp>
        <p:nvSpPr>
          <p:cNvPr id="4" name="Содержимое 2"/>
          <p:cNvSpPr txBox="1">
            <a:spLocks/>
          </p:cNvSpPr>
          <p:nvPr/>
        </p:nvSpPr>
        <p:spPr>
          <a:xfrm>
            <a:off x="323528" y="4725144"/>
            <a:ext cx="8640960" cy="1512168"/>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Blip>
                <a:blip r:embed="rId4"/>
              </a:buBlip>
              <a:tabLst/>
              <a:defRPr/>
            </a:pP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А так держит ручку ребёнок с вариантом </a:t>
            </a:r>
            <a:r>
              <a:rPr kumimoji="0" lang="ru-RU" sz="1800" b="1" i="0" u="none" strike="noStrike" kern="0" cap="none" spc="0" normalizeH="0" baseline="0" noProof="0" dirty="0" smtClean="0">
                <a:ln>
                  <a:noFill/>
                </a:ln>
                <a:solidFill>
                  <a:srgbClr val="C00000"/>
                </a:solidFill>
                <a:effectLst/>
                <a:uLnTx/>
                <a:uFillTx/>
                <a:latin typeface="Arial Black" pitchFamily="34" charset="0"/>
                <a:ea typeface="+mn-ea"/>
                <a:cs typeface="+mn-cs"/>
              </a:rPr>
              <a:t>скрытого </a:t>
            </a:r>
            <a:r>
              <a:rPr kumimoji="0" lang="ru-RU" sz="1800" b="1" i="0" u="none" strike="noStrike" kern="0" cap="none" spc="0" normalizeH="0" baseline="0" noProof="0" dirty="0" err="1" smtClean="0">
                <a:ln>
                  <a:noFill/>
                </a:ln>
                <a:solidFill>
                  <a:srgbClr val="C00000"/>
                </a:solidFill>
                <a:effectLst/>
                <a:uLnTx/>
                <a:uFillTx/>
                <a:latin typeface="Arial Black" pitchFamily="34" charset="0"/>
                <a:ea typeface="+mn-ea"/>
                <a:cs typeface="+mn-cs"/>
              </a:rPr>
              <a:t>левшества</a:t>
            </a:r>
            <a:r>
              <a:rPr kumimoji="0" lang="ru-RU" sz="1800" b="0" i="0" u="none" strike="noStrike" kern="0" cap="none" spc="0" normalizeH="0" baseline="0" noProof="0" dirty="0" smtClean="0">
                <a:ln>
                  <a:noFill/>
                </a:ln>
                <a:solidFill>
                  <a:srgbClr val="C00000"/>
                </a:solidFill>
                <a:effectLst/>
                <a:uLnTx/>
                <a:uFillTx/>
                <a:latin typeface="Arial Black" pitchFamily="34" charset="0"/>
                <a:ea typeface="+mn-ea"/>
                <a:cs typeface="+mn-cs"/>
              </a:rPr>
              <a:t>.</a:t>
            </a: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
            </a:r>
            <a:b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b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1-2-3-й пальцы правой руки судорожно сжаты.</a:t>
            </a:r>
          </a:p>
          <a:p>
            <a:pPr marL="342900" marR="0" lvl="0" indent="-342900" algn="ctr" defTabSz="914400" rtl="0" eaLnBrk="1" fontAlgn="base" latinLnBrk="0" hangingPunct="1">
              <a:lnSpc>
                <a:spcPct val="100000"/>
              </a:lnSpc>
              <a:spcBef>
                <a:spcPct val="20000"/>
              </a:spcBef>
              <a:spcAft>
                <a:spcPct val="0"/>
              </a:spcAft>
              <a:buClr>
                <a:srgbClr val="FF0000"/>
              </a:buClr>
              <a:buSzPct val="132000"/>
              <a:buFont typeface="Wingdings" pitchFamily="2" charset="2"/>
              <a:buChar char="ü"/>
              <a:tabLst/>
              <a:defRPr/>
            </a:pPr>
            <a:r>
              <a:rPr kumimoji="0" lang="ru-RU" sz="1800" b="0" i="0" u="none" strike="noStrike" kern="0" cap="none" spc="0" normalizeH="0" baseline="0" noProof="0" dirty="0" smtClean="0">
                <a:ln>
                  <a:noFill/>
                </a:ln>
                <a:solidFill>
                  <a:srgbClr val="000000"/>
                </a:solidFill>
                <a:effectLst/>
                <a:uLnTx/>
                <a:uFillTx/>
                <a:latin typeface="Arial Black" pitchFamily="34" charset="0"/>
                <a:ea typeface="+mn-ea"/>
                <a:cs typeface="+mn-cs"/>
              </a:rPr>
              <a:t>Ребёнок пишет "чужой" рукой, почерк соответствующий.</a:t>
            </a:r>
            <a:endParaRPr kumimoji="0" lang="ru-RU" sz="1800" b="0" i="0" u="none" strike="noStrike" kern="0" cap="none" spc="0" normalizeH="0" baseline="0" noProof="0" dirty="0">
              <a:ln>
                <a:noFill/>
              </a:ln>
              <a:solidFill>
                <a:srgbClr val="000000"/>
              </a:solidFill>
              <a:effectLst/>
              <a:uLnTx/>
              <a:uFillTx/>
              <a:latin typeface="Arial Black" pitchFamily="34" charset="0"/>
              <a:ea typeface="+mn-ea"/>
              <a:cs typeface="+mn-cs"/>
            </a:endParaRPr>
          </a:p>
        </p:txBody>
      </p:sp>
      <p:sp>
        <p:nvSpPr>
          <p:cNvPr id="5" name="Прямоугольник 4"/>
          <p:cNvSpPr/>
          <p:nvPr/>
        </p:nvSpPr>
        <p:spPr>
          <a:xfrm>
            <a:off x="1115616" y="260648"/>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i="1" dirty="0" smtClean="0">
                <a:solidFill>
                  <a:schemeClr val="tx1">
                    <a:lumMod val="20000"/>
                    <a:lumOff val="80000"/>
                  </a:schemeClr>
                </a:solidFill>
              </a:rPr>
              <a:t>Скрытое  </a:t>
            </a:r>
            <a:r>
              <a:rPr lang="ru-RU" sz="4000" b="1" i="1" dirty="0" err="1" smtClean="0">
                <a:solidFill>
                  <a:schemeClr val="tx1">
                    <a:lumMod val="20000"/>
                    <a:lumOff val="80000"/>
                  </a:schemeClr>
                </a:solidFill>
              </a:rPr>
              <a:t>левшество</a:t>
            </a:r>
            <a:endParaRPr lang="ru-RU" sz="4000" b="1" i="1" dirty="0">
              <a:solidFill>
                <a:schemeClr val="tx1">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этикет">
  <a:themeElements>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574TGp_natural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74TGp_natural_light_ani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574TGp_natural_light_ani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Тема1этикет</Template>
  <TotalTime>498</TotalTime>
  <Words>995</Words>
  <Application>Microsoft Office PowerPoint</Application>
  <PresentationFormat>Экран (4:3)</PresentationFormat>
  <Paragraphs>80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Тема1этикет</vt:lpstr>
      <vt:lpstr>Слайд 1</vt:lpstr>
      <vt:lpstr>Слайд 2</vt:lpstr>
      <vt:lpstr>"Как,  помочь ребёнку в адаптации к школьным нагрузкам?" </vt:lpstr>
      <vt:lpstr>Слайд 4</vt:lpstr>
      <vt:lpstr>Слайд 5</vt:lpstr>
      <vt:lpstr>Слайд 6</vt:lpstr>
      <vt:lpstr>Слайд 7</vt:lpstr>
      <vt:lpstr>Классический правша</vt:lpstr>
      <vt:lpstr>Слайд 9</vt:lpstr>
      <vt:lpstr>Слайд 10</vt:lpstr>
      <vt:lpstr>Классическая  леворукость. </vt:lpstr>
      <vt:lpstr>Слайд 12</vt:lpstr>
      <vt:lpstr>Слайд 13</vt:lpstr>
      <vt:lpstr>Автор картинки - психофизиолог  Nobuyuki  Kayahara, Япония </vt:lpstr>
      <vt:lpstr>Слайд 15</vt:lpstr>
      <vt:lpstr>Слайд 16</vt:lpstr>
      <vt:lpstr>Слайд 17</vt:lpstr>
      <vt:lpstr>Слайд 18</vt:lpstr>
      <vt:lpstr>Слайд 19</vt:lpstr>
      <vt:lpstr>Слайд 20</vt:lpstr>
      <vt:lpstr>Слайд 21</vt:lpstr>
      <vt:lpstr>Слайд 22</vt:lpstr>
      <vt:lpstr>Методика: "Тест на валериану"</vt:lpstr>
      <vt:lpstr>Слайд 24</vt:lpstr>
      <vt:lpstr>Слайд 25</vt:lpstr>
      <vt:lpstr>Тонкости и особенности методики </vt:lpstr>
      <vt:lpstr>Слайд 27</vt:lpstr>
      <vt:lpstr>По материалам сайта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dc:creator>
  <cp:lastModifiedBy>ELENA</cp:lastModifiedBy>
  <cp:revision>50</cp:revision>
  <dcterms:created xsi:type="dcterms:W3CDTF">2013-12-30T23:32:56Z</dcterms:created>
  <dcterms:modified xsi:type="dcterms:W3CDTF">2014-01-20T13:19:14Z</dcterms:modified>
</cp:coreProperties>
</file>