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8" r:id="rId5"/>
    <p:sldId id="266" r:id="rId6"/>
    <p:sldId id="260" r:id="rId7"/>
    <p:sldId id="257" r:id="rId8"/>
    <p:sldId id="259" r:id="rId9"/>
    <p:sldId id="262" r:id="rId10"/>
    <p:sldId id="263" r:id="rId11"/>
    <p:sldId id="258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00025" y="161925"/>
            <a:ext cx="8715375" cy="6553200"/>
          </a:xfrm>
          <a:prstGeom prst="plus">
            <a:avLst>
              <a:gd name="adj" fmla="val 13565"/>
            </a:avLst>
          </a:prstGeom>
          <a:gradFill rotWithShape="1">
            <a:gsLst>
              <a:gs pos="0">
                <a:srgbClr val="99CCFF">
                  <a:gamma/>
                  <a:tint val="23137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281986" dir="2150259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82000" y="6172200"/>
            <a:ext cx="5334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705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70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00025" y="161925"/>
            <a:ext cx="8715375" cy="6553200"/>
          </a:xfrm>
          <a:prstGeom prst="plus">
            <a:avLst>
              <a:gd name="adj" fmla="val 13565"/>
            </a:avLst>
          </a:prstGeom>
          <a:gradFill rotWithShape="1">
            <a:gsLst>
              <a:gs pos="0">
                <a:srgbClr val="99CCFF">
                  <a:gamma/>
                  <a:tint val="23137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281986" dir="2150259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c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go-pap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157192"/>
            <a:ext cx="5256584" cy="1470025"/>
          </a:xfrm>
        </p:spPr>
        <p:txBody>
          <a:bodyPr/>
          <a:lstStyle/>
          <a:p>
            <a:r>
              <a:rPr lang="ru-RU" sz="2400" b="1" dirty="0" smtClean="0"/>
              <a:t>Инструкция к тесту Владимира </a:t>
            </a:r>
            <a:r>
              <a:rPr lang="ru-RU" sz="2400" b="1" dirty="0" err="1" smtClean="0"/>
              <a:t>Пýгача</a:t>
            </a:r>
            <a:r>
              <a:rPr lang="ru-RU" sz="2400" b="1" dirty="0" smtClean="0"/>
              <a:t>  на наличие </a:t>
            </a:r>
            <a:r>
              <a:rPr lang="ru-RU" sz="2400" b="1" dirty="0" err="1" smtClean="0"/>
              <a:t>амбидекстрии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63688" y="908720"/>
            <a:ext cx="5400600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b="1" kern="10" spc="0" dirty="0" smtClean="0">
                <a:ln w="9525">
                  <a:solidFill>
                    <a:schemeClr val="accent5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Georgia"/>
              </a:rPr>
              <a:t>Тест на АМБИДЕКСТРИЮ</a:t>
            </a:r>
            <a:endParaRPr lang="ru-RU" sz="2800" b="1" kern="10" spc="0" dirty="0">
              <a:ln w="9525">
                <a:solidFill>
                  <a:schemeClr val="accent5">
                    <a:lumMod val="50000"/>
                  </a:schemeClr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Georgia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987824" y="1772816"/>
            <a:ext cx="3024336" cy="4799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b="1" kern="10" spc="0" dirty="0" smtClean="0">
                <a:ln w="9525">
                  <a:solidFill>
                    <a:schemeClr val="accent5">
                      <a:lumMod val="25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Georgia"/>
              </a:rPr>
              <a:t>(«</a:t>
            </a:r>
            <a:r>
              <a:rPr lang="ru-RU" sz="2800" b="1" kern="10" spc="0" dirty="0" err="1" smtClean="0">
                <a:ln w="9525">
                  <a:solidFill>
                    <a:schemeClr val="accent5">
                      <a:lumMod val="25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Georgia"/>
              </a:rPr>
              <a:t>двурукость</a:t>
            </a:r>
            <a:r>
              <a:rPr lang="ru-RU" sz="2800" b="1" kern="10" spc="0" dirty="0" smtClean="0">
                <a:ln w="9525">
                  <a:solidFill>
                    <a:schemeClr val="accent5">
                      <a:lumMod val="25000"/>
                    </a:schemeClr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Georgia"/>
              </a:rPr>
              <a:t>»)</a:t>
            </a:r>
            <a:endParaRPr lang="ru-RU" sz="2800" b="1" kern="10" spc="0" dirty="0">
              <a:ln w="9525">
                <a:solidFill>
                  <a:schemeClr val="accent5">
                    <a:lumMod val="25000"/>
                  </a:schemeClr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Georgia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915816" y="2492896"/>
            <a:ext cx="3240360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b="1" kern="10" spc="0" dirty="0" smtClean="0">
                <a:ln w="9525">
                  <a:solidFill>
                    <a:schemeClr val="accent5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Georgia"/>
              </a:rPr>
              <a:t>у детей с СДВГ</a:t>
            </a:r>
            <a:endParaRPr lang="ru-RU" sz="2800" b="1" kern="10" spc="0" dirty="0">
              <a:ln w="9525">
                <a:solidFill>
                  <a:schemeClr val="accent5">
                    <a:lumMod val="50000"/>
                  </a:schemeClr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Georgia"/>
            </a:endParaRPr>
          </a:p>
        </p:txBody>
      </p:sp>
      <p:pic>
        <p:nvPicPr>
          <p:cNvPr id="7" name="Рисунок 6" descr="автор статьи психолог Владимир Пуга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47591">
            <a:off x="6012160" y="4077072"/>
            <a:ext cx="1728192" cy="2232248"/>
          </a:xfrm>
          <a:prstGeom prst="roundRect">
            <a:avLst>
              <a:gd name="adj" fmla="val 494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266" name="Picture 2" descr="http://sphotos-a.ak.fbcdn.net/hphotos-ak-ash4/c0.0.394.394/p403x403/380004_290724904367563_1063743389_n.jpg"/>
          <p:cNvPicPr>
            <a:picLocks noChangeAspect="1" noChangeArrowheads="1"/>
          </p:cNvPicPr>
          <p:nvPr/>
        </p:nvPicPr>
        <p:blipFill>
          <a:blip r:embed="rId3" cstate="print"/>
          <a:srcRect l="9677" t="6452" r="6452"/>
          <a:stretch>
            <a:fillRect/>
          </a:stretch>
        </p:blipFill>
        <p:spPr bwMode="auto">
          <a:xfrm>
            <a:off x="3491880" y="3068960"/>
            <a:ext cx="1872208" cy="19390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124744"/>
            <a:ext cx="4038600" cy="4738464"/>
          </a:xfrm>
        </p:spPr>
        <p:txBody>
          <a:bodyPr/>
          <a:lstStyle/>
          <a:p>
            <a:r>
              <a:rPr lang="ru-RU" sz="2200" b="1" dirty="0" smtClean="0"/>
              <a:t>У некоторых такое переключение вращения силуэта происходит при наклоне головы вправо, затем влево, и наоборот.</a:t>
            </a:r>
          </a:p>
          <a:p>
            <a:r>
              <a:rPr lang="ru-RU" sz="2200" b="1" dirty="0" smtClean="0"/>
              <a:t>У других - смена направления вращений отмечается при концентрации взгляда на лице, затем его </a:t>
            </a:r>
            <a:r>
              <a:rPr lang="ru-RU" sz="2200" b="1" dirty="0" err="1" smtClean="0"/>
              <a:t>расфокусировка</a:t>
            </a:r>
            <a:r>
              <a:rPr lang="ru-RU" sz="2200" b="1" dirty="0" smtClean="0"/>
              <a:t>, и наоборот.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038600" cy="4738464"/>
          </a:xfrm>
        </p:spPr>
        <p:txBody>
          <a:bodyPr/>
          <a:lstStyle/>
          <a:p>
            <a:r>
              <a:rPr lang="ru-RU" sz="2200" b="1" dirty="0" smtClean="0"/>
              <a:t>Или, вариант, перевод взгляда примерно на 15° влево - вниз - вращается влево. Перевод взгляда на 15° вправо - вниз - вращается вправо. </a:t>
            </a:r>
          </a:p>
          <a:p>
            <a:r>
              <a:rPr lang="ru-RU" sz="2200" b="1" dirty="0" smtClean="0"/>
              <a:t>Иногда - полезно рукой прикрыть нижнюю часть туловища вращающейся девушки - лучше получается.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_test-вращение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548680"/>
            <a:ext cx="4176464" cy="55686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239000" cy="914400"/>
          </a:xfrm>
        </p:spPr>
        <p:txBody>
          <a:bodyPr/>
          <a:lstStyle/>
          <a:p>
            <a:r>
              <a:rPr lang="ru-RU" sz="4000" b="1" i="1" dirty="0" smtClean="0"/>
              <a:t>Из наблюдений…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5170512"/>
          </a:xfrm>
        </p:spPr>
        <p:txBody>
          <a:bodyPr/>
          <a:lstStyle/>
          <a:p>
            <a:r>
              <a:rPr lang="ru-RU" sz="2000" b="1" dirty="0" smtClean="0"/>
              <a:t>В начале мая 2009 года на одной конференции тестировали аудиторию в 150 человек на большом экране. Тех, у кого девушка вращается вправо, или по часовой, было примерно 20%. Около 35-40% в тот же момент видели вращение влево, против часовой стрелки. Остальные в ТОТ ЖЕ МОМЕНТ видели вращение то вправо, то влево!</a:t>
            </a:r>
          </a:p>
          <a:p>
            <a:r>
              <a:rPr lang="ru-RU" sz="2000" b="1" dirty="0" smtClean="0"/>
              <a:t>Иными словами - картинку "видит" глаз, как оптическая система, но интерпретирует, оценивает направление вращения мозг, создавая субъективную картину движущегося </a:t>
            </a:r>
            <a:r>
              <a:rPr lang="ru-RU" sz="2000" b="1" dirty="0" err="1" smtClean="0"/>
              <a:t>перцептивного</a:t>
            </a:r>
            <a:r>
              <a:rPr lang="ru-RU" sz="2000" b="1" dirty="0" smtClean="0"/>
              <a:t> пространства. Переключения в работе полушарий меняют оценку направления вращения силуэта при той же работе глаза. </a:t>
            </a:r>
            <a:endParaRPr lang="ru-RU" dirty="0" smtClean="0"/>
          </a:p>
          <a:p>
            <a:r>
              <a:rPr lang="ru-RU" sz="2000" b="1" dirty="0" smtClean="0"/>
              <a:t>А вот для того, чтобы выяснить, "почему" и "как", проводятся исследования на межполушарную асимметрию.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239000" cy="914400"/>
          </a:xfrm>
        </p:spPr>
        <p:txBody>
          <a:bodyPr/>
          <a:lstStyle/>
          <a:p>
            <a:r>
              <a:rPr lang="ru-RU" sz="3200" dirty="0" smtClean="0"/>
              <a:t>По материалам сайта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2146176"/>
          </a:xfrm>
        </p:spPr>
        <p:txBody>
          <a:bodyPr/>
          <a:lstStyle/>
          <a:p>
            <a:r>
              <a:rPr lang="ru-RU" sz="2400" u="sng" dirty="0" smtClean="0">
                <a:hlinkClick r:id="rId2"/>
              </a:rPr>
              <a:t>http://www.indigo-papa.ru/</a:t>
            </a:r>
            <a:endParaRPr lang="ru-RU" sz="2400" dirty="0" smtClean="0"/>
          </a:p>
          <a:p>
            <a:r>
              <a:rPr lang="ru-RU" sz="2400" dirty="0" smtClean="0"/>
              <a:t>Автор теста: психолог Владимир Пугач.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5760640" cy="2736304"/>
          </a:xfrm>
        </p:spPr>
        <p:txBody>
          <a:bodyPr/>
          <a:lstStyle/>
          <a:p>
            <a:r>
              <a:rPr lang="ru-RU" b="1" dirty="0" smtClean="0"/>
              <a:t>Тест помогает определить, какое из полушарий вашего мозга более активно</a:t>
            </a:r>
            <a:r>
              <a:rPr lang="ru-RU" dirty="0" smtClean="0"/>
              <a:t>. </a:t>
            </a:r>
            <a:r>
              <a:rPr lang="ru-RU" b="1" dirty="0" smtClean="0"/>
              <a:t>Тест показывает Ваше состояние </a:t>
            </a:r>
            <a:r>
              <a:rPr lang="ru-RU" b="1" u="sng" dirty="0" smtClean="0"/>
              <a:t>на данный момент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4509120"/>
            <a:ext cx="8064896" cy="1800200"/>
          </a:xfrm>
        </p:spPr>
        <p:txBody>
          <a:bodyPr/>
          <a:lstStyle/>
          <a:p>
            <a:r>
              <a:rPr lang="ru-RU" b="1" dirty="0" smtClean="0"/>
              <a:t>А в некоторых случаях вы сможете наблюдать момент переключения полушарий своего мозга.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187624" y="332656"/>
            <a:ext cx="69127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c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Тест на определение доминирующего полушария головного мозга.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c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http://www.popmech.ru/images/upload/article/mozg_2_1252343612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84784"/>
            <a:ext cx="3024336" cy="29622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dn-pus-3.pinme.ru/photos/56e2852f6f3b97d4616b83dd3377913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88640"/>
            <a:ext cx="7056785" cy="6480720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323528" y="260648"/>
            <a:ext cx="8538091" cy="5688632"/>
            <a:chOff x="323528" y="260648"/>
            <a:chExt cx="8538091" cy="56886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87624" y="260648"/>
              <a:ext cx="2016224" cy="9144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Конкретное мышление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323528" y="260648"/>
              <a:ext cx="8538091" cy="5688632"/>
              <a:chOff x="323528" y="260648"/>
              <a:chExt cx="8538091" cy="5688632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323528" y="260648"/>
                <a:ext cx="8538091" cy="5688632"/>
                <a:chOff x="323528" y="260648"/>
                <a:chExt cx="8538091" cy="5688632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5868144" y="260648"/>
                  <a:ext cx="2016224" cy="9144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>
                      <a:solidFill>
                        <a:srgbClr val="002060"/>
                      </a:solidFill>
                    </a:rPr>
                    <a:t>Абстрактное мышление</a:t>
                  </a:r>
                  <a:endParaRPr lang="ru-RU" sz="24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8" name="Группа 27"/>
                <p:cNvGrpSpPr/>
                <p:nvPr/>
              </p:nvGrpSpPr>
              <p:grpSpPr>
                <a:xfrm>
                  <a:off x="323528" y="1196752"/>
                  <a:ext cx="8538091" cy="4752528"/>
                  <a:chOff x="251520" y="1340768"/>
                  <a:chExt cx="8538091" cy="4464496"/>
                </a:xfrm>
              </p:grpSpPr>
              <p:grpSp>
                <p:nvGrpSpPr>
                  <p:cNvPr id="26" name="Группа 25"/>
                  <p:cNvGrpSpPr/>
                  <p:nvPr/>
                </p:nvGrpSpPr>
                <p:grpSpPr>
                  <a:xfrm>
                    <a:off x="251520" y="1340768"/>
                    <a:ext cx="8538091" cy="4464496"/>
                    <a:chOff x="251520" y="1340768"/>
                    <a:chExt cx="8538091" cy="4464496"/>
                  </a:xfrm>
                </p:grpSpPr>
                <p:grpSp>
                  <p:nvGrpSpPr>
                    <p:cNvPr id="24" name="Группа 23"/>
                    <p:cNvGrpSpPr/>
                    <p:nvPr/>
                  </p:nvGrpSpPr>
                  <p:grpSpPr>
                    <a:xfrm>
                      <a:off x="251520" y="1340768"/>
                      <a:ext cx="8538091" cy="4464496"/>
                      <a:chOff x="251520" y="1340768"/>
                      <a:chExt cx="8538091" cy="4464496"/>
                    </a:xfrm>
                  </p:grpSpPr>
                  <p:grpSp>
                    <p:nvGrpSpPr>
                      <p:cNvPr id="22" name="Группа 21"/>
                      <p:cNvGrpSpPr/>
                      <p:nvPr/>
                    </p:nvGrpSpPr>
                    <p:grpSpPr>
                      <a:xfrm>
                        <a:off x="251520" y="1340768"/>
                        <a:ext cx="8538091" cy="4464496"/>
                        <a:chOff x="251520" y="1340768"/>
                        <a:chExt cx="8538091" cy="4464496"/>
                      </a:xfrm>
                    </p:grpSpPr>
                    <p:grpSp>
                      <p:nvGrpSpPr>
                        <p:cNvPr id="20" name="Группа 19"/>
                        <p:cNvGrpSpPr/>
                        <p:nvPr/>
                      </p:nvGrpSpPr>
                      <p:grpSpPr>
                        <a:xfrm>
                          <a:off x="251520" y="1340768"/>
                          <a:ext cx="8538091" cy="4464496"/>
                          <a:chOff x="251520" y="1340768"/>
                          <a:chExt cx="8538091" cy="4464496"/>
                        </a:xfrm>
                      </p:grpSpPr>
                      <p:grpSp>
                        <p:nvGrpSpPr>
                          <p:cNvPr id="18" name="Группа 17"/>
                          <p:cNvGrpSpPr/>
                          <p:nvPr/>
                        </p:nvGrpSpPr>
                        <p:grpSpPr>
                          <a:xfrm>
                            <a:off x="251520" y="1340768"/>
                            <a:ext cx="8538091" cy="4464496"/>
                            <a:chOff x="251520" y="1340768"/>
                            <a:chExt cx="8538091" cy="4464496"/>
                          </a:xfrm>
                        </p:grpSpPr>
                        <p:grpSp>
                          <p:nvGrpSpPr>
                            <p:cNvPr id="16" name="Группа 15"/>
                            <p:cNvGrpSpPr/>
                            <p:nvPr/>
                          </p:nvGrpSpPr>
                          <p:grpSpPr>
                            <a:xfrm>
                              <a:off x="251520" y="1340768"/>
                              <a:ext cx="8538091" cy="4464496"/>
                              <a:chOff x="1043608" y="1340768"/>
                              <a:chExt cx="8538091" cy="4464496"/>
                            </a:xfrm>
                          </p:grpSpPr>
                          <p:grpSp>
                            <p:nvGrpSpPr>
                              <p:cNvPr id="15" name="Группа 14"/>
                              <p:cNvGrpSpPr/>
                              <p:nvPr/>
                            </p:nvGrpSpPr>
                            <p:grpSpPr>
                              <a:xfrm>
                                <a:off x="1043608" y="1340768"/>
                                <a:ext cx="8538091" cy="4464496"/>
                                <a:chOff x="1043608" y="1340768"/>
                                <a:chExt cx="8538091" cy="4464496"/>
                              </a:xfrm>
                            </p:grpSpPr>
                            <p:pic>
                              <p:nvPicPr>
                                <p:cNvPr id="25602" name="Picture 2" descr="http://altfast.ru/uploads/posts/2010-10/1288081745_1.jp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" cstate="print"/>
                                <a:srcRect r="1804" b="11801"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043608" y="1340768"/>
                                  <a:ext cx="8538091" cy="446449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</p:pic>
                            <p:pic>
                              <p:nvPicPr>
                                <p:cNvPr id="8" name="Picture 2" descr="http://cdn-pus-3.pinme.ru/photos/56e2852f6f3b97d4616b83dd3377913e.gif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3" cstate="print"/>
                                <a:srcRect l="21301" t="47950" r="60114" b="31499"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635896" y="1844824"/>
                                  <a:ext cx="726939" cy="803458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</p:pic>
                          </p:grpSp>
                          <p:pic>
                            <p:nvPicPr>
                              <p:cNvPr id="10" name="Picture 2" descr="http://cdn-pus-3.pinme.ru/photos/56e2852f6f3b97d4616b83dd3377913e.gif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" cstate="print"/>
                              <a:srcRect l="61692" t="37856" r="20447" b="43334"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300192" y="1844824"/>
                                <a:ext cx="648071" cy="76590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</p:pic>
                        </p:grpSp>
                        <p:pic>
                          <p:nvPicPr>
                            <p:cNvPr id="17" name="Picture 2" descr="http://cdn-pus-3.pinme.ru/photos/56e2852f6f3b97d4616b83dd3377913e.gif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 cstate="print"/>
                            <a:srcRect l="26998" t="24124" r="53561" b="68728"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9552" y="4221088"/>
                              <a:ext cx="884175" cy="324927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grpSp>
                      <p:pic>
                        <p:nvPicPr>
                          <p:cNvPr id="19" name="Picture 2" descr="http://cdn-pus-3.pinme.ru/photos/56e2852f6f3b97d4616b83dd3377913e.gif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 cstate="print"/>
                          <a:srcRect l="22600" t="31139" r="50922" b="55615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9552" y="4581128"/>
                            <a:ext cx="936104" cy="46805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grpSp>
                    <p:pic>
                      <p:nvPicPr>
                        <p:cNvPr id="21" name="Picture 2" descr="http://cdn-pus-3.pinme.ru/photos/56e2852f6f3b97d4616b83dd3377913e.gif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 cstate="print"/>
                        <a:srcRect l="30158" t="78287" r="50823" b="8665"/>
                        <a:stretch>
                          <a:fillRect/>
                        </a:stretch>
                      </p:blipFill>
                      <p:spPr bwMode="auto">
                        <a:xfrm>
                          <a:off x="899592" y="5229200"/>
                          <a:ext cx="648072" cy="4443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grpSp>
                  <p:pic>
                    <p:nvPicPr>
                      <p:cNvPr id="23" name="Picture 2" descr="http://cdn-pus-3.pinme.ru/photos/56e2852f6f3b97d4616b83dd3377913e.gi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print"/>
                      <a:srcRect l="51351" t="18928" r="32433" b="68904"/>
                      <a:stretch>
                        <a:fillRect/>
                      </a:stretch>
                    </p:blipFill>
                    <p:spPr bwMode="auto">
                      <a:xfrm>
                        <a:off x="7956376" y="3573016"/>
                        <a:ext cx="624069" cy="576064"/>
                      </a:xfrm>
                      <a:prstGeom prst="rect">
                        <a:avLst/>
                      </a:prstGeom>
                      <a:noFill/>
                    </p:spPr>
                  </p:pic>
                </p:grpSp>
                <p:pic>
                  <p:nvPicPr>
                    <p:cNvPr id="25" name="Picture 2" descr="http://cdn-pus-3.pinme.ru/photos/56e2852f6f3b97d4616b83dd3377913e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51351" t="74057" r="27893" b="9503"/>
                    <a:stretch>
                      <a:fillRect/>
                    </a:stretch>
                  </p:blipFill>
                  <p:spPr bwMode="auto">
                    <a:xfrm>
                      <a:off x="7740352" y="5085184"/>
                      <a:ext cx="765559" cy="606067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27" name="Picture 2" descr="http://cdn-pus-3.pinme.ru/photos/56e2852f6f3b97d4616b83dd3377913e.gi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51351" t="31096" r="32433" b="54032"/>
                  <a:stretch>
                    <a:fillRect/>
                  </a:stretch>
                </p:blipFill>
                <p:spPr bwMode="auto">
                  <a:xfrm>
                    <a:off x="7812360" y="4365104"/>
                    <a:ext cx="628434" cy="576064"/>
                  </a:xfrm>
                  <a:prstGeom prst="rect">
                    <a:avLst/>
                  </a:prstGeom>
                  <a:noFill/>
                </p:spPr>
              </p:pic>
            </p:grpSp>
          </p:grpSp>
          <p:sp>
            <p:nvSpPr>
              <p:cNvPr id="29" name="WordArt 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47864" y="260648"/>
                <a:ext cx="2448272" cy="648072"/>
              </a:xfrm>
              <a:prstGeom prst="rect">
                <a:avLst/>
              </a:prstGeom>
            </p:spPr>
            <p:txBody>
              <a:bodyPr wrap="none" fromWordArt="1">
                <a:prstTxWarp prst="textArchDown">
                  <a:avLst/>
                </a:prstTxWarp>
              </a:bodyPr>
              <a:lstStyle/>
              <a:p>
                <a:pPr algn="ctr" rtl="0"/>
                <a:r>
                  <a:rPr lang="ru-RU" sz="2800" kern="10" dirty="0" smtClean="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Georgia"/>
                  </a:rPr>
                  <a:t>Вспомним</a:t>
                </a:r>
                <a:r>
                  <a:rPr lang="ru-RU" sz="2800" b="1" kern="10" spc="0" dirty="0" smtClean="0">
                    <a:ln w="9525">
                      <a:solidFill>
                        <a:schemeClr val="accent5">
                          <a:lumMod val="25000"/>
                        </a:schemeClr>
                      </a:solidFill>
                      <a:round/>
                      <a:headEnd/>
                      <a:tailEnd/>
                    </a:ln>
                    <a:solidFill>
                      <a:srgbClr val="0070C0"/>
                    </a:solidFill>
                    <a:effectLst/>
                    <a:latin typeface="Georgia"/>
                  </a:rPr>
                  <a:t> </a:t>
                </a:r>
                <a:endParaRPr lang="ru-RU" sz="2800" b="1" kern="10" spc="0" dirty="0">
                  <a:ln w="9525">
                    <a:solidFill>
                      <a:schemeClr val="accent5">
                        <a:lumMod val="25000"/>
                      </a:schemeClr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effectLst/>
                  <a:latin typeface="Georgia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5194920" cy="3600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 smtClean="0"/>
              <a:t>Вращается в ту или иную сторону не только и не столько картинка, сколько  </a:t>
            </a:r>
            <a:r>
              <a:rPr lang="ru-RU" sz="2800" b="1" dirty="0" err="1" smtClean="0"/>
              <a:t>перцептивный</a:t>
            </a:r>
            <a:r>
              <a:rPr lang="ru-RU" sz="2800" b="1" dirty="0" smtClean="0"/>
              <a:t> образ движущегося пространства, сформированный вашим мозгом.  </a:t>
            </a:r>
          </a:p>
          <a:p>
            <a:endParaRPr lang="ru-RU" dirty="0"/>
          </a:p>
        </p:txBody>
      </p:sp>
      <p:pic>
        <p:nvPicPr>
          <p:cNvPr id="9220" name="Picture 4" descr="http://www.biological-safe.kiev.ua/assets/images/1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7" y="1052736"/>
            <a:ext cx="2664296" cy="2697916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95536" y="4005064"/>
            <a:ext cx="8352928" cy="2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c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Короче, девушка на самом деле вращается у вас в голове! Вы определяете наиболее сильные стороны работы своего мозга.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c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29872" cy="1224136"/>
          </a:xfrm>
        </p:spPr>
        <p:txBody>
          <a:bodyPr/>
          <a:lstStyle/>
          <a:p>
            <a:r>
              <a:rPr lang="ru-RU" b="1" dirty="0" smtClean="0"/>
              <a:t>Введение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2520280"/>
          </a:xfrm>
        </p:spPr>
        <p:txBody>
          <a:bodyPr/>
          <a:lstStyle/>
          <a:p>
            <a:r>
              <a:rPr lang="ru-RU" sz="2800" b="1" dirty="0" smtClean="0"/>
              <a:t> Особенно это относится к </a:t>
            </a:r>
            <a:r>
              <a:rPr lang="ru-RU" sz="2800" b="1" dirty="0" err="1" smtClean="0">
                <a:solidFill>
                  <a:srgbClr val="FF0000"/>
                </a:solidFill>
              </a:rPr>
              <a:t>амбидекстрам</a:t>
            </a:r>
            <a:r>
              <a:rPr lang="ru-RU" sz="2800" b="1" dirty="0" smtClean="0"/>
              <a:t> (лат. </a:t>
            </a:r>
            <a:r>
              <a:rPr lang="ru-RU" sz="2800" b="1" dirty="0" err="1" smtClean="0"/>
              <a:t>ambi</a:t>
            </a:r>
            <a:r>
              <a:rPr lang="ru-RU" sz="2800" b="1" dirty="0" smtClean="0"/>
              <a:t> — двойной; </a:t>
            </a:r>
            <a:r>
              <a:rPr lang="ru-RU" sz="2800" b="1" dirty="0" err="1" smtClean="0"/>
              <a:t>dextrum</a:t>
            </a:r>
            <a:r>
              <a:rPr lang="ru-RU" sz="2800" b="1" dirty="0" smtClean="0"/>
              <a:t> — правый). То есть людям, одновременно имеющим правополушарную и </a:t>
            </a:r>
            <a:r>
              <a:rPr lang="ru-RU" sz="2800" b="1" dirty="0" err="1" smtClean="0"/>
              <a:t>левополушарную</a:t>
            </a:r>
            <a:r>
              <a:rPr lang="ru-RU" sz="2800" b="1" dirty="0" smtClean="0"/>
              <a:t> работу головного мозга.</a:t>
            </a:r>
          </a:p>
          <a:p>
            <a:endParaRPr lang="ru-RU" dirty="0"/>
          </a:p>
        </p:txBody>
      </p:sp>
      <p:pic>
        <p:nvPicPr>
          <p:cNvPr id="8194" name="Picture 2" descr="http://weblog.digitaleportfolio.nl/wp-content/uploads/2010/05/Designlinkerrechterhersen.gif"/>
          <p:cNvPicPr>
            <a:picLocks noChangeAspect="1" noChangeArrowheads="1"/>
          </p:cNvPicPr>
          <p:nvPr/>
        </p:nvPicPr>
        <p:blipFill>
          <a:blip r:embed="rId2" cstate="print"/>
          <a:srcRect l="6670" t="4941" r="6613"/>
          <a:stretch>
            <a:fillRect/>
          </a:stretch>
        </p:blipFill>
        <p:spPr bwMode="auto">
          <a:xfrm>
            <a:off x="6732240" y="1196752"/>
            <a:ext cx="2016224" cy="1989173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95536" y="1052736"/>
            <a:ext cx="62646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c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Данный тест показывает Ваше состояние и особенности восприятия движущихся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перцептивных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(субъективных) пространств, которые перерабатывает и "видит" ваш мозг  на данный момент.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043608" y="260648"/>
            <a:ext cx="6887616" cy="136815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Амбидекстры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«двурукие»</a:t>
            </a:r>
            <a:r>
              <a:rPr lang="ru-RU" b="1" dirty="0" smtClean="0"/>
              <a:t>,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это не одно и тоже, хотя близкие понятия.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259632" y="1628800"/>
            <a:ext cx="7056784" cy="4752528"/>
          </a:xfrm>
        </p:spPr>
        <p:txBody>
          <a:bodyPr/>
          <a:lstStyle/>
          <a:p>
            <a:r>
              <a:rPr lang="ru-RU" sz="2400" b="1" dirty="0" smtClean="0"/>
              <a:t>Люди могут быть правши-левши:</a:t>
            </a:r>
          </a:p>
          <a:p>
            <a:r>
              <a:rPr lang="ru-RU" sz="2400" b="1" dirty="0" smtClean="0"/>
              <a:t> по движениям глаз,</a:t>
            </a:r>
          </a:p>
          <a:p>
            <a:r>
              <a:rPr lang="ru-RU" sz="2400" b="1" dirty="0" smtClean="0"/>
              <a:t> по ведущему глазу </a:t>
            </a:r>
            <a:r>
              <a:rPr lang="ru-RU" sz="2400" b="1" i="1" dirty="0" smtClean="0"/>
              <a:t>(при стрельбе, например)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 А также по </a:t>
            </a:r>
            <a:r>
              <a:rPr lang="ru-RU" sz="2400" b="1" dirty="0" err="1" smtClean="0"/>
              <a:t>аудиальному</a:t>
            </a:r>
            <a:r>
              <a:rPr lang="ru-RU" sz="2400" b="1" dirty="0" smtClean="0"/>
              <a:t> каналу </a:t>
            </a:r>
            <a:r>
              <a:rPr lang="ru-RU" sz="2400" b="1" i="1" dirty="0" smtClean="0"/>
              <a:t>(к какому уху прикладывают телефонную трубку),</a:t>
            </a:r>
          </a:p>
          <a:p>
            <a:r>
              <a:rPr lang="ru-RU" sz="2400" b="1" dirty="0" smtClean="0"/>
              <a:t>по руке,</a:t>
            </a:r>
          </a:p>
          <a:p>
            <a:r>
              <a:rPr lang="ru-RU" sz="2400" b="1" dirty="0" smtClean="0"/>
              <a:t>по ноге,</a:t>
            </a:r>
          </a:p>
          <a:p>
            <a:r>
              <a:rPr lang="ru-RU" sz="2400" b="1" dirty="0" smtClean="0"/>
              <a:t> повороту оси сердца на электрокардиограмме и т.д.</a:t>
            </a:r>
          </a:p>
          <a:p>
            <a:endParaRPr lang="ru-RU" sz="1800" dirty="0"/>
          </a:p>
        </p:txBody>
      </p:sp>
      <p:pic>
        <p:nvPicPr>
          <p:cNvPr id="7170" name="Picture 2" descr="http://www.cirota.ru/forum/images/22/220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09120"/>
            <a:ext cx="1728192" cy="1974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680520" cy="2232248"/>
          </a:xfrm>
        </p:spPr>
        <p:txBody>
          <a:bodyPr/>
          <a:lstStyle/>
          <a:p>
            <a:r>
              <a:rPr lang="ru-RU" dirty="0" smtClean="0"/>
              <a:t>Устройтесь поудобнее.</a:t>
            </a:r>
          </a:p>
          <a:p>
            <a:r>
              <a:rPr lang="ru-RU" dirty="0" smtClean="0"/>
              <a:t>Итак, на картинке вы видите силуэт вращающейся фигуры.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3717032"/>
            <a:ext cx="8352928" cy="1800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1-й этап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b="1" dirty="0" smtClean="0"/>
              <a:t>Психологическая настройка.</a:t>
            </a:r>
          </a:p>
          <a:p>
            <a:r>
              <a:rPr lang="ru-RU" dirty="0" smtClean="0"/>
              <a:t>Психологическая настройка вашего мозга длится примерно 2 мин.</a:t>
            </a:r>
          </a:p>
          <a:p>
            <a:endParaRPr lang="ru-RU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195736" y="404664"/>
            <a:ext cx="4392488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b="1" i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/>
              </a:rPr>
              <a:t>Тестирование</a:t>
            </a:r>
            <a:endParaRPr lang="ru-RU" sz="2800" b="1" i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Georgia"/>
            </a:endParaRPr>
          </a:p>
        </p:txBody>
      </p:sp>
      <p:pic>
        <p:nvPicPr>
          <p:cNvPr id="6148" name="Picture 4" descr="http://www.medicus.ru/files/162020/0001.jpeg"/>
          <p:cNvPicPr>
            <a:picLocks noChangeAspect="1" noChangeArrowheads="1"/>
          </p:cNvPicPr>
          <p:nvPr/>
        </p:nvPicPr>
        <p:blipFill>
          <a:blip r:embed="rId2" cstate="print"/>
          <a:srcRect l="6820" r="13618"/>
          <a:stretch>
            <a:fillRect/>
          </a:stretch>
        </p:blipFill>
        <p:spPr bwMode="auto">
          <a:xfrm>
            <a:off x="6228184" y="1196752"/>
            <a:ext cx="2520280" cy="2342381"/>
          </a:xfrm>
          <a:prstGeom prst="rect">
            <a:avLst/>
          </a:prstGeom>
          <a:noFill/>
        </p:spPr>
      </p:pic>
      <p:pic>
        <p:nvPicPr>
          <p:cNvPr id="6150" name="Picture 6" descr="http://gif-anim.narod.ru/Kukli3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952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7632848" cy="4666456"/>
          </a:xfrm>
        </p:spPr>
        <p:txBody>
          <a:bodyPr/>
          <a:lstStyle/>
          <a:p>
            <a:r>
              <a:rPr lang="ru-RU" sz="2000" b="1" dirty="0" smtClean="0"/>
              <a:t>Если фигура устойчиво вращается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только по часовой стрелке </a:t>
            </a:r>
            <a:r>
              <a:rPr lang="ru-RU" sz="2000" b="1" dirty="0" smtClean="0"/>
              <a:t>— значит, у вас </a:t>
            </a:r>
            <a:r>
              <a:rPr lang="ru-RU" sz="2000" b="1" u="sng" dirty="0" smtClean="0">
                <a:solidFill>
                  <a:srgbClr val="C00000"/>
                </a:solidFill>
              </a:rPr>
              <a:t>доминирует левое полушарие</a:t>
            </a:r>
            <a:r>
              <a:rPr lang="ru-RU" sz="2000" b="1" dirty="0" smtClean="0"/>
              <a:t>, преобладает </a:t>
            </a:r>
            <a:r>
              <a:rPr lang="ru-RU" sz="2000" b="1" dirty="0" err="1" smtClean="0"/>
              <a:t>левополушарная</a:t>
            </a:r>
            <a:r>
              <a:rPr lang="ru-RU" sz="2000" b="1" dirty="0" smtClean="0"/>
              <a:t> деятельность мозга. А это логика, счёт, умение говорить и излагать мысли.</a:t>
            </a:r>
          </a:p>
          <a:p>
            <a:r>
              <a:rPr lang="ru-RU" sz="2000" b="1" dirty="0" smtClean="0"/>
              <a:t>Вращение </a:t>
            </a:r>
            <a:r>
              <a:rPr lang="ru-RU" sz="2000" b="1" u="sng" dirty="0" smtClean="0">
                <a:solidFill>
                  <a:srgbClr val="C00000"/>
                </a:solidFill>
              </a:rPr>
              <a:t>только против часовой стрелки </a:t>
            </a:r>
            <a:r>
              <a:rPr lang="ru-RU" sz="2000" b="1" dirty="0" smtClean="0"/>
              <a:t>— значит у вас </a:t>
            </a:r>
            <a:r>
              <a:rPr lang="ru-RU" sz="2000" b="1" u="sng" dirty="0" smtClean="0">
                <a:solidFill>
                  <a:srgbClr val="C00000"/>
                </a:solidFill>
              </a:rPr>
              <a:t>доминирует правое полушарие</a:t>
            </a:r>
            <a:r>
              <a:rPr lang="ru-RU" sz="2000" b="1" dirty="0" smtClean="0"/>
              <a:t>, и преобладает преимущественно правополушарная деятельность — эйдетика, интуиция, образное мышление, музыкальность, чувство ориентировки в пространстве и времени.</a:t>
            </a:r>
          </a:p>
          <a:p>
            <a:r>
              <a:rPr lang="ru-RU" sz="2000" b="1" dirty="0" smtClean="0"/>
              <a:t>Если же </a:t>
            </a:r>
            <a:r>
              <a:rPr lang="ru-RU" sz="2000" b="1" u="sng" dirty="0" smtClean="0">
                <a:solidFill>
                  <a:srgbClr val="C00000"/>
                </a:solidFill>
              </a:rPr>
              <a:t>фигура попеременно вращается то в одну, то в другую сторону</a:t>
            </a:r>
            <a:r>
              <a:rPr lang="ru-RU" sz="2000" b="1" dirty="0" smtClean="0"/>
              <a:t> — это </a:t>
            </a:r>
            <a:r>
              <a:rPr lang="ru-RU" sz="2000" b="1" u="sng" dirty="0" smtClean="0">
                <a:solidFill>
                  <a:srgbClr val="C00000"/>
                </a:solidFill>
              </a:rPr>
              <a:t>признак </a:t>
            </a:r>
            <a:r>
              <a:rPr lang="ru-RU" sz="2000" b="1" u="sng" dirty="0" err="1" smtClean="0">
                <a:solidFill>
                  <a:srgbClr val="C00000"/>
                </a:solidFill>
              </a:rPr>
              <a:t>амбидекстрии</a:t>
            </a:r>
            <a:r>
              <a:rPr lang="ru-RU" sz="2000" b="1" dirty="0" smtClean="0"/>
              <a:t>, то есть, работы и правого и левого полушария мозга.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39000" cy="9144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2-й этап. </a:t>
            </a:r>
            <a:r>
              <a:rPr lang="ru-RU" b="1" dirty="0" smtClean="0"/>
              <a:t>Тестирование.</a:t>
            </a:r>
            <a:endParaRPr lang="ru-RU" b="1" dirty="0"/>
          </a:p>
        </p:txBody>
      </p:sp>
      <p:pic>
        <p:nvPicPr>
          <p:cNvPr id="5124" name="Picture 4" descr="http://www.glamorousheather.zoomshare.com/my_images/glitt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132856"/>
            <a:ext cx="1296144" cy="2255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честь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C7EA"/>
      </a:accent1>
      <a:accent2>
        <a:srgbClr val="333399"/>
      </a:accent2>
      <a:accent3>
        <a:srgbClr val="FFFFFF"/>
      </a:accent3>
      <a:accent4>
        <a:srgbClr val="000000"/>
      </a:accent4>
      <a:accent5>
        <a:srgbClr val="F6E0F3"/>
      </a:accent5>
      <a:accent6>
        <a:srgbClr val="2D2D8A"/>
      </a:accent6>
      <a:hlink>
        <a:srgbClr val="CC0099"/>
      </a:hlink>
      <a:folHlink>
        <a:srgbClr val="000066"/>
      </a:folHlink>
    </a:clrScheme>
    <a:fontScheme name="Оформление по умолчанию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C7E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6E0F3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C7E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6E0F3"/>
        </a:accent5>
        <a:accent6>
          <a:srgbClr val="2D2D8A"/>
        </a:accent6>
        <a:hlink>
          <a:srgbClr val="CC0099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Тема1честь</Template>
  <TotalTime>191</TotalTime>
  <Words>528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Тема1честь</vt:lpstr>
      <vt:lpstr>Инструкция к тесту Владимира Пýгача  на наличие амбидекстрии.</vt:lpstr>
      <vt:lpstr>Слайд 2</vt:lpstr>
      <vt:lpstr>Слайд 3</vt:lpstr>
      <vt:lpstr>Слайд 4</vt:lpstr>
      <vt:lpstr>Слайд 5</vt:lpstr>
      <vt:lpstr>Введение </vt:lpstr>
      <vt:lpstr>Слайд 7</vt:lpstr>
      <vt:lpstr>Слайд 8</vt:lpstr>
      <vt:lpstr>2-й этап. Тестирование.</vt:lpstr>
      <vt:lpstr>Слайд 10</vt:lpstr>
      <vt:lpstr>Слайд 11</vt:lpstr>
      <vt:lpstr>Из наблюдений…</vt:lpstr>
      <vt:lpstr>По материалам сайта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20</cp:revision>
  <dcterms:created xsi:type="dcterms:W3CDTF">2014-01-01T14:43:14Z</dcterms:created>
  <dcterms:modified xsi:type="dcterms:W3CDTF">2014-01-20T13:15:13Z</dcterms:modified>
</cp:coreProperties>
</file>