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9" r:id="rId3"/>
    <p:sldId id="261" r:id="rId4"/>
    <p:sldId id="260" r:id="rId5"/>
    <p:sldId id="262" r:id="rId6"/>
    <p:sldId id="265" r:id="rId7"/>
    <p:sldId id="264" r:id="rId8"/>
    <p:sldId id="267" r:id="rId9"/>
    <p:sldId id="268" r:id="rId10"/>
    <p:sldId id="270" r:id="rId11"/>
    <p:sldId id="269" r:id="rId12"/>
    <p:sldId id="271" r:id="rId13"/>
    <p:sldId id="272" r:id="rId14"/>
    <p:sldId id="273" r:id="rId15"/>
    <p:sldId id="274" r:id="rId16"/>
    <p:sldId id="275" r:id="rId17"/>
    <p:sldId id="277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CC0099"/>
    <a:srgbClr val="FF00FF"/>
    <a:srgbClr val="800000"/>
    <a:srgbClr val="663300"/>
    <a:srgbClr val="996633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882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для шаблонов\луг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0"/>
            <a:ext cx="9126538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Admin\Рабочий стол\угадай\Синий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50" y="6429375"/>
            <a:ext cx="1214438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D1CD6-7187-4688-A999-F65A10614511}" type="datetimeFigureOut">
              <a:rPr lang="ru-RU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4B026-B1AF-47FE-83EE-5F3EAD40A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6A032-BE43-485E-862B-69191DDFDEEF}" type="datetimeFigureOut">
              <a:rPr lang="ru-RU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134D4-AE13-4555-9B33-0E6D162A6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713D2-A589-4A0B-B07F-BF6550CAA3F0}" type="datetimeFigureOut">
              <a:rPr lang="ru-RU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65EA6-16DB-4738-AB66-CC096552C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560D2-CEEB-45FC-A16B-8FEE73E5668F}" type="datetimeFigureOut">
              <a:rPr lang="ru-RU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C9553-AF2C-41A8-8469-A610D2057E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9D7CA-FCB8-4655-A665-6C453FB06402}" type="datetimeFigureOut">
              <a:rPr lang="ru-RU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94613-7C62-4633-BD4A-9C56D018C7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83F05-0A8D-4047-A6BE-297A9A79FF7B}" type="datetimeFigureOut">
              <a:rPr lang="ru-RU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37D0E-F77E-463A-9163-48C824F8D6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B3803-5FB3-4597-89AD-8E0B5449C739}" type="datetimeFigureOut">
              <a:rPr lang="ru-RU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81459-F384-4595-A068-0F838870D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5F843-F070-4DFE-A81E-3E50F2AB3400}" type="datetimeFigureOut">
              <a:rPr lang="ru-RU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E1898-FDF2-4C5B-BA52-1EC59D48D4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7D0EA-3F46-4B3F-8E2F-9ED243FE8A9D}" type="datetimeFigureOut">
              <a:rPr lang="ru-RU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309D5-05B1-43E5-8647-E00454F89C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22E69-1FFA-4828-BFD2-CD8247AC2697}" type="datetimeFigureOut">
              <a:rPr lang="ru-RU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65CC0-7FB8-4AF9-B561-17CBB58306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:\Documents and Settings\Admin\Рабочий стол\для шаблонов\Копия луг.gi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E51A4B-A6BC-47A0-ACDC-43EA4FC0DED4}" type="datetimeFigureOut">
              <a:rPr lang="ru-RU"/>
              <a:pPr>
                <a:defRPr/>
              </a:pPr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C7393F-706D-473C-AD35-795314C4DA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72;&#1090;&#1090;&#1077;&#1089;&#1090;&#1072;&#1094;&#1080;&#1103;%20&#1064;&#1080;&#1084;&#1086;&#1090;&#1082;&#1080;&#1085;&#1072;\&#1054;&#1090;&#1082;&#1088;&#1099;&#1090;&#1099;&#1077;%20&#1091;&#1088;&#1086;&#1082;&#1080;\&#1059;&#1088;&#1086;&#1082;%20&#1088;&#1091;&#1089;&#1089;&#1082;&#1086;&#1075;&#1086;%20&#1103;&#1079;&#1099;&#1082;&#1072;%204%20&#1082;&#1083;&#1072;&#1089;&#1089;\1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esktop\&#1072;&#1090;&#1090;&#1077;&#1089;&#1090;&#1072;&#1094;&#1080;&#1103;%20&#1064;&#1080;&#1084;&#1086;&#1090;&#1082;&#1080;&#1085;&#1072;\&#1054;&#1090;&#1082;&#1088;&#1099;&#1090;&#1099;&#1077;%20&#1091;&#1088;&#1086;&#1082;&#1080;\&#1059;&#1088;&#1086;&#1082;%20&#1088;&#1091;&#1089;&#1089;&#1082;&#1086;&#1075;&#1086;%20&#1103;&#1079;&#1099;&#1082;&#1072;%204%20&#1082;&#1083;&#1072;&#1089;&#1089;\&#1074;&#1089;&#1090;&#1072;&#1074;&#1072;&#1081;%20&#1089;&#1090;&#1088;&#1072;&#1085;&#1072;%20&#1086;&#1075;&#1088;&#1086;&#1084;&#1085;&#1072;&#1103;%20.mp3" TargetMode="Externa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gif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esktop\&#1072;&#1090;&#1090;&#1077;&#1089;&#1090;&#1072;&#1094;&#1080;&#1103;%20&#1064;&#1080;&#1084;&#1086;&#1090;&#1082;&#1080;&#1085;&#1072;\&#1054;&#1090;&#1082;&#1088;&#1099;&#1090;&#1099;&#1077;%20&#1091;&#1088;&#1086;&#1082;&#1080;\&#1059;&#1088;&#1086;&#1082;%20&#1088;&#1091;&#1089;&#1089;&#1082;&#1086;&#1075;&#1086;%20&#1103;&#1079;&#1099;&#1082;&#1072;%204%20&#1082;&#1083;&#1072;&#1089;&#1089;\&#1084;&#1091;&#1079;&#1099;&#1082;&#1072;1.mp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esktop\&#1072;&#1090;&#1090;&#1077;&#1089;&#1090;&#1072;&#1094;&#1080;&#1103;%20&#1064;&#1080;&#1084;&#1086;&#1090;&#1082;&#1080;&#1085;&#1072;\&#1054;&#1090;&#1082;&#1088;&#1099;&#1090;&#1099;&#1077;%20&#1091;&#1088;&#1086;&#1082;&#1080;\&#1059;&#1088;&#1086;&#1082;%20&#1088;&#1091;&#1089;&#1089;&#1082;&#1086;&#1075;&#1086;%20&#1103;&#1079;&#1099;&#1082;&#1072;%204%20&#1082;&#1083;&#1072;&#1089;&#1089;\&#1057;&#1082;&#1072;&#1079;&#1082;&#1072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esktop\&#1072;&#1090;&#1090;&#1077;&#1089;&#1090;&#1072;&#1094;&#1080;&#1103;%20&#1064;&#1080;&#1084;&#1086;&#1090;&#1082;&#1080;&#1085;&#1072;\&#1054;&#1090;&#1082;&#1088;&#1099;&#1090;&#1099;&#1077;%20&#1091;&#1088;&#1086;&#1082;&#1080;\&#1059;&#1088;&#1086;&#1082;%20&#1088;&#1091;&#1089;&#1089;&#1082;&#1086;&#1075;&#1086;%20&#1103;&#1079;&#1099;&#1082;&#1072;%204%20&#1082;&#1083;&#1072;&#1089;&#1089;\&#1084;&#1080;&#1083;&#1072;&#1103;%20&#1084;&#1072;&#1084;&#1072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8572528" y="6072206"/>
            <a:ext cx="304800" cy="3048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dventure" pitchFamily="2" charset="0"/>
                <a:ea typeface="+mj-ea"/>
                <a:cs typeface="+mj-cs"/>
              </a:rPr>
              <a:t>Что такое счастье?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49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4" descr="F:\Азбука\мама\105006_344_399_ArtFile_ru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46" y="214290"/>
            <a:ext cx="3000375" cy="2428875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5" name="Picture 32" descr="Ты - самая лучшая!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285728"/>
            <a:ext cx="2535238" cy="2643187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27653" name="Picture 5" descr="Ты очень ценна для меня!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625" y="285750"/>
            <a:ext cx="1887538" cy="2357438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27654" name="Picture 10" descr="Ты дорога мне, очень..."/>
          <p:cNvPicPr>
            <a:picLocks noChangeAspect="1" noChangeArrowheads="1"/>
          </p:cNvPicPr>
          <p:nvPr/>
        </p:nvPicPr>
        <p:blipFill>
          <a:blip r:embed="rId5" cstate="email">
            <a:lum bright="6000" contrast="6000"/>
          </a:blip>
          <a:srcRect/>
          <a:stretch>
            <a:fillRect/>
          </a:stretch>
        </p:blipFill>
        <p:spPr bwMode="auto">
          <a:xfrm>
            <a:off x="1785918" y="3500438"/>
            <a:ext cx="2500313" cy="2928937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27655" name="TextBox 7"/>
          <p:cNvSpPr txBox="1">
            <a:spLocks noChangeArrowheads="1"/>
          </p:cNvSpPr>
          <p:nvPr/>
        </p:nvSpPr>
        <p:spPr bwMode="auto">
          <a:xfrm>
            <a:off x="857224" y="2786058"/>
            <a:ext cx="464343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Calligraphia One" pitchFamily="2" charset="0"/>
              </a:rPr>
              <a:t>Ты – особенная, мама!</a:t>
            </a:r>
          </a:p>
        </p:txBody>
      </p:sp>
      <p:sp>
        <p:nvSpPr>
          <p:cNvPr id="27656" name="TextBox 8"/>
          <p:cNvSpPr txBox="1">
            <a:spLocks noChangeArrowheads="1"/>
          </p:cNvSpPr>
          <p:nvPr/>
        </p:nvSpPr>
        <p:spPr bwMode="auto">
          <a:xfrm>
            <a:off x="5857884" y="2786063"/>
            <a:ext cx="307180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Adventure" pitchFamily="2" charset="0"/>
              </a:rPr>
              <a:t>Мамочка,</a:t>
            </a:r>
            <a:r>
              <a:rPr lang="ru-RU" sz="2800" b="1" dirty="0">
                <a:latin typeface="Adventure" pitchFamily="2" charset="0"/>
              </a:rPr>
              <a:t> </a:t>
            </a:r>
            <a:r>
              <a:rPr lang="ru-RU" sz="2800" b="1" dirty="0">
                <a:solidFill>
                  <a:srgbClr val="003399"/>
                </a:solidFill>
                <a:latin typeface="Adventure" pitchFamily="2" charset="0"/>
              </a:rPr>
              <a:t>я люблю тебя дольше тебя! </a:t>
            </a:r>
            <a:endParaRPr lang="ru-RU" sz="2800" b="1" dirty="0" smtClean="0">
              <a:solidFill>
                <a:srgbClr val="003399"/>
              </a:solidFill>
              <a:latin typeface="Adventure" pitchFamily="2" charset="0"/>
            </a:endParaRPr>
          </a:p>
          <a:p>
            <a:pPr algn="ctr"/>
            <a:r>
              <a:rPr lang="ru-RU" sz="2800" b="1" dirty="0" smtClean="0">
                <a:solidFill>
                  <a:srgbClr val="003399"/>
                </a:solidFill>
                <a:latin typeface="Adventure" pitchFamily="2" charset="0"/>
              </a:rPr>
              <a:t>Ты </a:t>
            </a:r>
            <a:r>
              <a:rPr lang="ru-RU" sz="2800" b="1" dirty="0">
                <a:solidFill>
                  <a:srgbClr val="003399"/>
                </a:solidFill>
                <a:latin typeface="Adventure" pitchFamily="2" charset="0"/>
              </a:rPr>
              <a:t>любишь меня только  часть твоей жизни</a:t>
            </a:r>
            <a:r>
              <a:rPr lang="ru-RU" sz="2800" b="1" dirty="0" smtClean="0">
                <a:solidFill>
                  <a:srgbClr val="003399"/>
                </a:solidFill>
                <a:latin typeface="Adventure" pitchFamily="2" charset="0"/>
              </a:rPr>
              <a:t>.</a:t>
            </a:r>
          </a:p>
          <a:p>
            <a:pPr algn="ctr"/>
            <a:r>
              <a:rPr lang="ru-RU" sz="2800" b="1" dirty="0" smtClean="0">
                <a:latin typeface="Adventure" pitchFamily="2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Adventure" pitchFamily="2" charset="0"/>
              </a:rPr>
              <a:t>Я же люблю тебя всю мою </a:t>
            </a:r>
            <a:r>
              <a:rPr lang="ru-RU" sz="2800" b="1" dirty="0" smtClean="0">
                <a:solidFill>
                  <a:srgbClr val="FF0000"/>
                </a:solidFill>
                <a:latin typeface="Adventure" pitchFamily="2" charset="0"/>
              </a:rPr>
              <a:t>жизнь!</a:t>
            </a:r>
            <a:endParaRPr lang="ru-RU" sz="2800" b="1" dirty="0">
              <a:solidFill>
                <a:srgbClr val="FF0000"/>
              </a:solidFill>
              <a:latin typeface="Adventure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14290"/>
            <a:ext cx="4318427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28926" y="5357826"/>
            <a:ext cx="3184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Владимирская Богоматерь</a:t>
            </a:r>
            <a:endParaRPr 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5715016"/>
            <a:ext cx="7858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800000"/>
                </a:solidFill>
                <a:latin typeface="+mn-lt"/>
              </a:rPr>
              <a:t>Счастье, когда мама ласкает, защищает, оберегает в минуты опасности </a:t>
            </a:r>
            <a:endParaRPr lang="ru-RU" sz="2800" b="1" i="1" dirty="0">
              <a:solidFill>
                <a:srgbClr val="8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фон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34" y="785794"/>
            <a:ext cx="51435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3200" b="1" dirty="0" smtClean="0">
                <a:solidFill>
                  <a:srgbClr val="003399"/>
                </a:solidFill>
                <a:latin typeface="Calligraphia One" pitchFamily="2" charset="0"/>
              </a:rPr>
              <a:t>Нашу Родину называют матушкой. Потому что она нас вскормила своим хлебом, вспоила нас своими водами, выучила нас русскому языку, как мать защитит и сбережёт нас от всяких врагов.</a:t>
            </a:r>
          </a:p>
          <a:p>
            <a:pPr algn="ctr">
              <a:buFontTx/>
              <a:buNone/>
            </a:pPr>
            <a:r>
              <a:rPr lang="ru-RU" sz="3200" b="1" dirty="0" smtClean="0">
                <a:solidFill>
                  <a:srgbClr val="003399"/>
                </a:solidFill>
                <a:latin typeface="Calligraphia One" pitchFamily="2" charset="0"/>
              </a:rPr>
              <a:t>Человек, у которого есть Родина, считает себя счастливым.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003399"/>
                </a:solidFill>
                <a:latin typeface="Calligraphia One" pitchFamily="2" charset="0"/>
              </a:rPr>
              <a:t>			К.Д. Ушинский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71604" y="5429264"/>
            <a:ext cx="61237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Calligraphia One" pitchFamily="2" charset="0"/>
              </a:rPr>
              <a:t>Счастье иметь Родину!</a:t>
            </a:r>
            <a:endParaRPr lang="ru-RU" sz="6000" b="1" dirty="0">
              <a:solidFill>
                <a:srgbClr val="C00000"/>
              </a:solidFill>
              <a:latin typeface="Calligraphia On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286124"/>
            <a:ext cx="5824298" cy="3143272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14348" y="1357298"/>
            <a:ext cx="80724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+mn-lt"/>
              </a:rPr>
              <a:t>Спасибо, кормилица – мать Земля,  счастье, что ты есть у меня.</a:t>
            </a:r>
            <a:endParaRPr lang="ru-RU" sz="3200" dirty="0" smtClean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вставай страна огромная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 b="3488"/>
          <a:stretch>
            <a:fillRect/>
          </a:stretch>
        </p:blipFill>
        <p:spPr bwMode="auto">
          <a:xfrm>
            <a:off x="642910" y="500042"/>
            <a:ext cx="7913359" cy="5929354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472" y="5857892"/>
            <a:ext cx="80223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Счастье - отдать свою жизнь за счастье других людей!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6765468" cy="571504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4071942"/>
            <a:ext cx="3238500" cy="2428875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6072206"/>
            <a:ext cx="5379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– творец своего счастья!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Счастье – это …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85927"/>
            <a:ext cx="1785950" cy="1333114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214554"/>
            <a:ext cx="2408022" cy="142876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143116"/>
            <a:ext cx="2057414" cy="1714512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4357694"/>
            <a:ext cx="1354313" cy="1814516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8" name="Рисунок 7" descr="a66a9c02f4d4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428728" y="4143380"/>
            <a:ext cx="3143252" cy="2163605"/>
          </a:xfrm>
          <a:prstGeom prst="rect">
            <a:avLst/>
          </a:prstGeom>
          <a:ln w="38100">
            <a:solidFill>
              <a:srgbClr val="800000"/>
            </a:solidFill>
          </a:ln>
        </p:spPr>
      </p:pic>
      <p:pic>
        <p:nvPicPr>
          <p:cNvPr id="10" name="Рисунок 9" descr="s6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072298" y="0"/>
            <a:ext cx="2071702" cy="1987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4" descr="фон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571480"/>
            <a:ext cx="4900618" cy="5500726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lligraphia One" pitchFamily="2" charset="0"/>
              </a:rPr>
              <a:t>Каждый Человек — Великий Мастер, способный создать своё хрустальное, золотое, или любое другое, чудесное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ligraphia One" pitchFamily="2" charset="0"/>
              </a:rPr>
              <a:t>СЧАСТЬЕ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ligraphia One" pitchFamily="2" charset="0"/>
              </a:rPr>
              <a:t>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lligraphia One" pitchFamily="2" charset="0"/>
              </a:rPr>
              <a:t>сокрытое в собственной Душе. 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Calligraphia One" pitchFamily="2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Calligraphia On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н.JPG"/>
          <p:cNvPicPr>
            <a:picLocks noGrp="1" noChangeAspect="1"/>
          </p:cNvPicPr>
          <p:nvPr>
            <p:ph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0" y="-24"/>
            <a:ext cx="9144000" cy="6858000"/>
          </a:xfr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00298" y="3214686"/>
            <a:ext cx="6072230" cy="2428892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ln w="1905"/>
                <a:solidFill>
                  <a:srgbClr val="003399"/>
                </a:solidFill>
                <a:latin typeface="Calligraphia One" pitchFamily="2" charset="0"/>
              </a:rPr>
              <a:t>«Люди, счастье наше в том,</a:t>
            </a:r>
            <a:br>
              <a:rPr lang="ru-RU" sz="3600" b="1" dirty="0" smtClean="0">
                <a:ln w="1905"/>
                <a:solidFill>
                  <a:srgbClr val="003399"/>
                </a:solidFill>
                <a:latin typeface="Calligraphia One" pitchFamily="2" charset="0"/>
              </a:rPr>
            </a:br>
            <a:r>
              <a:rPr lang="ru-RU" sz="3600" b="1" dirty="0" smtClean="0">
                <a:ln w="1905"/>
                <a:solidFill>
                  <a:srgbClr val="003399"/>
                </a:solidFill>
                <a:latin typeface="Calligraphia One" pitchFamily="2" charset="0"/>
              </a:rPr>
              <a:t>Что счастья мы хотим упорно.</a:t>
            </a:r>
            <a:br>
              <a:rPr lang="ru-RU" sz="3600" b="1" dirty="0" smtClean="0">
                <a:ln w="1905"/>
                <a:solidFill>
                  <a:srgbClr val="003399"/>
                </a:solidFill>
                <a:latin typeface="Calligraphia One" pitchFamily="2" charset="0"/>
              </a:rPr>
            </a:br>
            <a:r>
              <a:rPr lang="ru-RU" sz="3600" b="1" dirty="0" smtClean="0">
                <a:ln w="1905"/>
                <a:solidFill>
                  <a:srgbClr val="003399"/>
                </a:solidFill>
                <a:latin typeface="Calligraphia One" pitchFamily="2" charset="0"/>
              </a:rPr>
              <a:t>Что на века свой строим дом,</a:t>
            </a:r>
            <a:br>
              <a:rPr lang="ru-RU" sz="3600" b="1" dirty="0" smtClean="0">
                <a:ln w="1905"/>
                <a:solidFill>
                  <a:srgbClr val="003399"/>
                </a:solidFill>
                <a:latin typeface="Calligraphia One" pitchFamily="2" charset="0"/>
              </a:rPr>
            </a:br>
            <a:r>
              <a:rPr lang="ru-RU" sz="3600" b="1" dirty="0" smtClean="0">
                <a:ln w="1905"/>
                <a:solidFill>
                  <a:srgbClr val="003399"/>
                </a:solidFill>
                <a:latin typeface="Calligraphia One" pitchFamily="2" charset="0"/>
              </a:rPr>
              <a:t>Свой мир, живой и рукотворный»</a:t>
            </a:r>
            <a:br>
              <a:rPr lang="ru-RU" sz="3600" b="1" dirty="0" smtClean="0">
                <a:ln w="1905"/>
                <a:solidFill>
                  <a:srgbClr val="003399"/>
                </a:solidFill>
                <a:latin typeface="Calligraphia One" pitchFamily="2" charset="0"/>
              </a:rPr>
            </a:br>
            <a:r>
              <a:rPr lang="ru-RU" sz="3600" b="1" dirty="0" smtClean="0">
                <a:ln w="1905"/>
                <a:solidFill>
                  <a:srgbClr val="003399"/>
                </a:solidFill>
                <a:latin typeface="Calligraphia One" pitchFamily="2" charset="0"/>
              </a:rPr>
              <a:t> А.Т. Твардовский  </a:t>
            </a:r>
            <a:br>
              <a:rPr lang="ru-RU" sz="3600" b="1" dirty="0" smtClean="0">
                <a:ln w="1905"/>
                <a:solidFill>
                  <a:srgbClr val="003399"/>
                </a:solidFill>
                <a:latin typeface="Calligraphia One" pitchFamily="2" charset="0"/>
              </a:rPr>
            </a:br>
            <a:endParaRPr lang="ru-RU" sz="3600" dirty="0">
              <a:solidFill>
                <a:srgbClr val="003399"/>
              </a:solidFill>
              <a:latin typeface="Calligraphia One" pitchFamily="2" charset="0"/>
              <a:cs typeface="Arial" pitchFamily="34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42852"/>
            <a:ext cx="2552690" cy="3500462"/>
          </a:xfrm>
          <a:prstGeom prst="rect">
            <a:avLst/>
          </a:prstGeom>
          <a:noFill/>
          <a:ln w="28575">
            <a:solidFill>
              <a:srgbClr val="996633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н.JPG"/>
          <p:cNvPicPr>
            <a:picLocks noGrp="1" noChangeAspect="1"/>
          </p:cNvPicPr>
          <p:nvPr>
            <p:ph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0" y="-24"/>
            <a:ext cx="9144000" cy="6858000"/>
          </a:xfr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428860" y="3857628"/>
            <a:ext cx="6072230" cy="2428892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003399"/>
                </a:solidFill>
                <a:latin typeface="Calligraphia One" pitchFamily="2" charset="0"/>
              </a:rPr>
              <a:t>1. Счастье - это чувство и состояние полного, высшего удовлетворения</a:t>
            </a:r>
            <a:br>
              <a:rPr lang="ru-RU" b="1" dirty="0" smtClean="0">
                <a:solidFill>
                  <a:srgbClr val="003399"/>
                </a:solidFill>
                <a:latin typeface="Calligraphia One" pitchFamily="2" charset="0"/>
              </a:rPr>
            </a:br>
            <a:r>
              <a:rPr lang="ru-RU" b="1" dirty="0" smtClean="0">
                <a:solidFill>
                  <a:srgbClr val="003399"/>
                </a:solidFill>
                <a:latin typeface="Calligraphia One" pitchFamily="2" charset="0"/>
              </a:rPr>
              <a:t/>
            </a:r>
            <a:br>
              <a:rPr lang="ru-RU" b="1" dirty="0" smtClean="0">
                <a:solidFill>
                  <a:srgbClr val="003399"/>
                </a:solidFill>
                <a:latin typeface="Calligraphia One" pitchFamily="2" charset="0"/>
              </a:rPr>
            </a:br>
            <a:r>
              <a:rPr lang="ru-RU" b="1" dirty="0" smtClean="0">
                <a:solidFill>
                  <a:srgbClr val="003399"/>
                </a:solidFill>
                <a:latin typeface="Calligraphia One" pitchFamily="2" charset="0"/>
              </a:rPr>
              <a:t>2. Успех, удача</a:t>
            </a:r>
            <a:br>
              <a:rPr lang="ru-RU" b="1" dirty="0" smtClean="0">
                <a:solidFill>
                  <a:srgbClr val="003399"/>
                </a:solidFill>
                <a:latin typeface="Calligraphia One" pitchFamily="2" charset="0"/>
              </a:rPr>
            </a:br>
            <a:r>
              <a:rPr lang="ru-RU" b="1" dirty="0" smtClean="0">
                <a:solidFill>
                  <a:srgbClr val="003399"/>
                </a:solidFill>
                <a:latin typeface="Calligraphia One" pitchFamily="2" charset="0"/>
              </a:rPr>
              <a:t/>
            </a:r>
            <a:br>
              <a:rPr lang="ru-RU" b="1" dirty="0" smtClean="0">
                <a:solidFill>
                  <a:srgbClr val="003399"/>
                </a:solidFill>
                <a:latin typeface="Calligraphia One" pitchFamily="2" charset="0"/>
              </a:rPr>
            </a:br>
            <a:r>
              <a:rPr lang="ru-RU" b="1" dirty="0" smtClean="0">
                <a:ln w="1905"/>
                <a:solidFill>
                  <a:srgbClr val="003399"/>
                </a:solidFill>
                <a:latin typeface="Calligraphia One" pitchFamily="2" charset="0"/>
              </a:rPr>
              <a:t/>
            </a:r>
            <a:br>
              <a:rPr lang="ru-RU" b="1" dirty="0" smtClean="0">
                <a:ln w="1905"/>
                <a:solidFill>
                  <a:srgbClr val="003399"/>
                </a:solidFill>
                <a:latin typeface="Calligraphia One" pitchFamily="2" charset="0"/>
              </a:rPr>
            </a:br>
            <a:endParaRPr lang="ru-RU" b="1" dirty="0">
              <a:solidFill>
                <a:srgbClr val="003399"/>
              </a:solidFill>
              <a:latin typeface="Calligraphia One" pitchFamily="2" charset="0"/>
              <a:cs typeface="Arial" pitchFamily="34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2305066" cy="3143272"/>
          </a:xfrm>
          <a:prstGeom prst="rect">
            <a:avLst/>
          </a:prstGeom>
          <a:ln>
            <a:solidFill>
              <a:srgbClr val="66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85720" y="3643314"/>
            <a:ext cx="22860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663300"/>
                </a:solidFill>
                <a:latin typeface="+mj-lt"/>
              </a:rPr>
              <a:t>Сергей  Иванович Ожегов</a:t>
            </a:r>
            <a:endParaRPr lang="ru-RU" sz="2000" b="1" i="1" dirty="0">
              <a:solidFill>
                <a:srgbClr val="6633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Мудрость русского народа</a:t>
            </a:r>
            <a:endParaRPr lang="ru-RU" sz="4800" b="1" i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714488"/>
            <a:ext cx="585269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800000"/>
                </a:solidFill>
                <a:latin typeface="+mn-lt"/>
              </a:rPr>
              <a:t>Русские народные сказки</a:t>
            </a:r>
          </a:p>
          <a:p>
            <a:r>
              <a:rPr lang="ru-RU" sz="4000" b="1" i="1" dirty="0" err="1" smtClean="0">
                <a:solidFill>
                  <a:srgbClr val="800000"/>
                </a:solidFill>
                <a:latin typeface="+mn-lt"/>
              </a:rPr>
              <a:t>Потешки</a:t>
            </a:r>
            <a:endParaRPr lang="ru-RU" sz="4000" b="1" i="1" dirty="0" smtClean="0">
              <a:solidFill>
                <a:srgbClr val="800000"/>
              </a:solidFill>
              <a:latin typeface="+mn-lt"/>
            </a:endParaRPr>
          </a:p>
          <a:p>
            <a:r>
              <a:rPr lang="ru-RU" sz="4000" b="1" i="1" dirty="0" smtClean="0">
                <a:solidFill>
                  <a:srgbClr val="800000"/>
                </a:solidFill>
                <a:latin typeface="+mn-lt"/>
              </a:rPr>
              <a:t>Поговорки</a:t>
            </a:r>
          </a:p>
          <a:p>
            <a:r>
              <a:rPr lang="ru-RU" sz="4000" b="1" i="1" dirty="0" smtClean="0">
                <a:solidFill>
                  <a:srgbClr val="800000"/>
                </a:solidFill>
                <a:latin typeface="+mn-lt"/>
              </a:rPr>
              <a:t>Пословицы</a:t>
            </a:r>
          </a:p>
          <a:p>
            <a:r>
              <a:rPr lang="ru-RU" sz="4000" b="1" i="1" dirty="0" smtClean="0">
                <a:solidFill>
                  <a:srgbClr val="800000"/>
                </a:solidFill>
                <a:latin typeface="+mn-lt"/>
              </a:rPr>
              <a:t>Песни</a:t>
            </a:r>
          </a:p>
          <a:p>
            <a:r>
              <a:rPr lang="ru-RU" sz="4000" b="1" i="1" dirty="0" smtClean="0">
                <a:solidFill>
                  <a:srgbClr val="800000"/>
                </a:solidFill>
                <a:latin typeface="+mn-lt"/>
              </a:rPr>
              <a:t>Скороговорки</a:t>
            </a:r>
            <a:endParaRPr lang="ru-RU" sz="4000" b="1" i="1" dirty="0">
              <a:solidFill>
                <a:srgbClr val="800000"/>
              </a:solidFill>
              <a:latin typeface="+mn-lt"/>
            </a:endParaRPr>
          </a:p>
        </p:txBody>
      </p:sp>
      <p:pic>
        <p:nvPicPr>
          <p:cNvPr id="7" name="Рисунок 6" descr="russian-native-costume-002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6314" y="2786058"/>
            <a:ext cx="3524248" cy="2348030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1600201"/>
            <a:ext cx="8229600" cy="828668"/>
          </a:xfrm>
          <a:prstGeom prst="rect">
            <a:avLst/>
          </a:prstGeom>
        </p:spPr>
        <p:txBody>
          <a:bodyPr/>
          <a:lstStyle/>
          <a:p>
            <a:pPr marL="742950" marR="0" lvl="0" indent="-74295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Любовь и труд счастье дают.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b="1" i="1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0" indent="-74295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4000" b="1" i="1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4000" b="1" i="1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928934"/>
            <a:ext cx="8715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spcBef>
                <a:spcPct val="20000"/>
              </a:spcBef>
              <a:defRPr/>
            </a:pPr>
            <a:r>
              <a:rPr lang="ru-RU" sz="3600" b="1" i="1" dirty="0" smtClean="0">
                <a:solidFill>
                  <a:srgbClr val="800000"/>
                </a:solidFill>
              </a:rPr>
              <a:t>2. Счастье в воздухе не  вьётся, оно трудом достаётся.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857760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800000"/>
                </a:solidFill>
              </a:rPr>
              <a:t>3. Не родись красивым, а родись счастливым.</a:t>
            </a:r>
            <a:endParaRPr lang="ru-RU" sz="3600" dirty="0"/>
          </a:p>
        </p:txBody>
      </p:sp>
      <p:pic>
        <p:nvPicPr>
          <p:cNvPr id="6" name="музыка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8001024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9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фон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Изречение- кратко изложенная мысль</a:t>
            </a:r>
            <a:endParaRPr lang="ru-RU" sz="36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00034" y="1142984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Помоги нам пробуждаться каждый день с улыбкой; помоги нам улыбаться в наших трудах; и, подобно солнцу, освещающему весь мир, пусть доброта и любовь освещают наше жилище. 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				(Р. Стивенсон)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Величайшее в мире счастье – это, когда есть семья, есть  уверенность в том, что нас любят, любят за то, что мы такие, какие мы есть, или, несмотря на то, что мы такие, какие мы есть.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					(В. Гюго)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 спал и видел сон о том, что жизнь – это счастье. Я пробудился и увидел, что жизнь – это служение. Я стал служить и понял, что в служении обретается счастье.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								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(Р. Тагор)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фон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Изречение- кратко изложенная мысль</a:t>
            </a:r>
            <a:endParaRPr lang="ru-RU" sz="36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00034" y="1142984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Помоги нам </a:t>
            </a:r>
            <a:r>
              <a:rPr kumimoji="0" lang="ru-RU" sz="24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пробуждаться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каждый день </a:t>
            </a:r>
            <a:r>
              <a:rPr kumimoji="0" lang="ru-RU" sz="24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улыбкой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помоги нам улыбаться в наших трудах; и, </a:t>
            </a:r>
            <a:r>
              <a:rPr kumimoji="0" lang="ru-RU" sz="24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подобно солнцу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освещающему весь мир, пусть </a:t>
            </a:r>
            <a:r>
              <a:rPr kumimoji="0" lang="ru-RU" sz="24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доброта и любовь освещают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наше </a:t>
            </a:r>
            <a:r>
              <a:rPr kumimoji="0" lang="ru-RU" sz="24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жилище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				(Р. Стивенсон)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Величайшее в мире </a:t>
            </a:r>
            <a:r>
              <a:rPr kumimoji="0" lang="ru-RU" sz="24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счастье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это, когда есть </a:t>
            </a:r>
            <a:r>
              <a:rPr kumimoji="0" lang="ru-RU" sz="24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семья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есть  уверенность в том, что нас </a:t>
            </a:r>
            <a:r>
              <a:rPr kumimoji="0" lang="ru-RU" sz="24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любят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любят за то, </a:t>
            </a:r>
            <a:r>
              <a:rPr kumimoji="0" lang="ru-RU" sz="24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мы такие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4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какие мы есть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или, несмотря на то, что мы такие, какие мы есть.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					(В. Гюго)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 спал и видел сон о том, что </a:t>
            </a: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жизнь – это счастье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Я пробудился и увидел, что жизнь – это служение. Я стал служить и понял, что </a:t>
            </a: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служении обретается счастье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								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(Р. Тагор)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428868"/>
            <a:ext cx="8001056" cy="1754326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Счастье – это жизнь, солнце, улыбка,   доброта,  наш  дом, семья</a:t>
            </a:r>
            <a:endParaRPr lang="ru-RU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00042"/>
            <a:ext cx="3200400" cy="384810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57818" y="1285860"/>
            <a:ext cx="2662237" cy="3552825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7158" y="50006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ru-RU" sz="2400" b="1" dirty="0" smtClean="0">
                <a:solidFill>
                  <a:srgbClr val="800000"/>
                </a:solidFill>
              </a:rPr>
              <a:t>Счастье – это здоровье,   </a:t>
            </a:r>
            <a:endParaRPr lang="ru-RU" sz="2400" dirty="0" smtClean="0">
              <a:solidFill>
                <a:srgbClr val="8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5429264"/>
            <a:ext cx="39067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800000"/>
                </a:solidFill>
              </a:rPr>
              <a:t>помощь другим людям, 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добрые дела</a:t>
            </a:r>
            <a:endParaRPr lang="ru-RU" sz="2400" dirty="0"/>
          </a:p>
        </p:txBody>
      </p:sp>
      <p:pic>
        <p:nvPicPr>
          <p:cNvPr id="10" name="Сказ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850109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929190" y="785794"/>
            <a:ext cx="35719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alligraphia One" pitchFamily="2" charset="0"/>
              </a:rPr>
              <a:t>Было утром тихо в доме,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alligraphia One" pitchFamily="2" charset="0"/>
              </a:rPr>
              <a:t>Я писала на ладони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alligraphia One" pitchFamily="2" charset="0"/>
              </a:rPr>
              <a:t>Имя мамино.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alligraphia One" pitchFamily="2" charset="0"/>
              </a:rPr>
              <a:t>Не в тетрадке, на листке,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alligraphia One" pitchFamily="2" charset="0"/>
              </a:rPr>
              <a:t>Не на стенке каменной,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alligraphia One" pitchFamily="2" charset="0"/>
              </a:rPr>
              <a:t>Я писала на руке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alligraphia One" pitchFamily="2" charset="0"/>
              </a:rPr>
              <a:t>Имя мамино.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alligraphia One" pitchFamily="2" charset="0"/>
              </a:rPr>
              <a:t>Было утром тихо в доме,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alligraphia One" pitchFamily="2" charset="0"/>
              </a:rPr>
              <a:t>Стало шумно среди дня.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alligraphia One" pitchFamily="2" charset="0"/>
              </a:rPr>
              <a:t> Что ты спрятала в ладони? 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alligraphia One" pitchFamily="2" charset="0"/>
              </a:rPr>
              <a:t>Стали спрашивать меня.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alligraphia One" pitchFamily="2" charset="0"/>
              </a:rPr>
              <a:t>Я ладонь разжала: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alligraphia One" pitchFamily="2" charset="0"/>
              </a:rPr>
              <a:t>Счастье я держала.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57166"/>
            <a:ext cx="2315914" cy="289560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</p:spPr>
      </p:pic>
      <p:pic>
        <p:nvPicPr>
          <p:cNvPr id="6" name="Picture 3" descr="F:\Азбука\мама\186992_134_601_ArtFile_ru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70" y="2714620"/>
            <a:ext cx="2500330" cy="1862533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5643578"/>
            <a:ext cx="47548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ia One" pitchFamily="2" charset="0"/>
              </a:rPr>
              <a:t>Мама – это счастье!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ia One" pitchFamily="2" charset="0"/>
            </a:endParaRPr>
          </a:p>
        </p:txBody>
      </p:sp>
      <p:pic>
        <p:nvPicPr>
          <p:cNvPr id="7" name="милая мам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Луг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Words>384</Words>
  <Application>Microsoft Office PowerPoint</Application>
  <PresentationFormat>Экран (4:3)</PresentationFormat>
  <Paragraphs>66</Paragraphs>
  <Slides>17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Луг</vt:lpstr>
      <vt:lpstr>Слайд 1</vt:lpstr>
      <vt:lpstr>«Люди, счастье наше в том, Что счастья мы хотим упорно. Что на века свой строим дом, Свой мир, живой и рукотворный»  А.Т. Твардовский   </vt:lpstr>
      <vt:lpstr>1. Счастье - это чувство и состояние полного, высшего удовлетворения  2. Успех, удача   </vt:lpstr>
      <vt:lpstr>Мудрость русского народа</vt:lpstr>
      <vt:lpstr>Слайд 5</vt:lpstr>
      <vt:lpstr>Изречение- кратко изложенная мысль</vt:lpstr>
      <vt:lpstr>Изречение- кратко изложенная мысль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Счастье – это …</vt:lpstr>
      <vt:lpstr>Слайд 17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рада видеть каждого из вас,  и пусть весна прохладой в окна дышит,  нам будет здесь уютно,  ведь наш класс друг друга любит, чувствует и слышит!</dc:title>
  <dc:creator>Chosen One</dc:creator>
  <cp:lastModifiedBy>User</cp:lastModifiedBy>
  <cp:revision>41</cp:revision>
  <dcterms:created xsi:type="dcterms:W3CDTF">2011-04-19T10:23:07Z</dcterms:created>
  <dcterms:modified xsi:type="dcterms:W3CDTF">2014-11-14T11:23:41Z</dcterms:modified>
</cp:coreProperties>
</file>