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52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9D05-16BB-4DEF-AF21-465825B289EC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137D0-866F-4732-A3CC-74611923D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137D0-866F-4732-A3CC-74611923D80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A07933-983E-47FA-8207-9E451ECCE3A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323915-7ECF-478D-BC84-588DB01394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</a:t>
            </a:r>
            <a:r>
              <a:rPr lang="ru-RU" b="1" dirty="0"/>
              <a:t>нового дневника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подготовила: Образцова Людмила Николаевна, учитель начальных классов МБОУ СОШ № 16</a:t>
            </a:r>
            <a:r>
              <a:rPr lang="en-US" smtClean="0"/>
              <a:t> </a:t>
            </a:r>
            <a:r>
              <a:rPr lang="ru-RU" smtClean="0"/>
              <a:t>г.Балаково </a:t>
            </a:r>
            <a:r>
              <a:rPr lang="ru-RU" dirty="0" smtClean="0"/>
              <a:t>Саратовской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latin typeface="+mj-lt"/>
              </a:rPr>
              <a:t>5.В тетради указывается, где выполняется работа, т. е. пишутся слова «Классная работа» или «Домашняя работа»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6.Обозначается страница, номер упражнения.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7.Между датой и наименованием вида работы пропускается по 2 клеточки, между номером упражнения и текстом работы – 1 клетка (математика).</a:t>
            </a:r>
            <a:endParaRPr lang="ru-RU" sz="2800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latin typeface="+mj-lt"/>
              </a:rPr>
              <a:t>8.Текст  каждой новой работы по русскому языку во всех классах начинается с красной строки (абзаца).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Между датой и наименованием вида работ строки не пропускаются.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9.Подчёркивания, схемы, чертежи, рисунки выполняются в тетради только карандашом.</a:t>
            </a:r>
            <a:endParaRPr lang="ru-RU" sz="2800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5" name="Рисунок 4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14298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+mj-lt"/>
              </a:rPr>
              <a:t>10. Орфографическая ошибка, неправильное число или математический знак аккуратно зачёркиваются косой линией. Вместо зачёркнутого вверху надписывается нужная буква или верный результат математического действия.</a:t>
            </a:r>
            <a:endParaRPr lang="ru-RU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5" name="Рисунок 4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14298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t0.gstatic.com/images?q=tbn:ANd9GcQNr-JjSx-f57ARDjBdRVFhGFaEKFsigCX9yG0YvL-YqlIb7Xgn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928802"/>
            <a:ext cx="3143272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Образцы работ учащихся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850" y="1920875"/>
            <a:ext cx="3569299" cy="4433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2686" y="1920875"/>
            <a:ext cx="3629628" cy="4433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C00000"/>
                </a:solidFill>
              </a:rPr>
              <a:t>Школьный дневник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+mj-lt"/>
              </a:rPr>
              <a:t>Новый дневник для учащихся введён в школах РСФСР с 1986 года.</a:t>
            </a:r>
            <a:endParaRPr lang="ru-RU" sz="2800" dirty="0" smtClean="0">
              <a:latin typeface="+mj-lt"/>
            </a:endParaRPr>
          </a:p>
          <a:p>
            <a:pPr lvl="0"/>
            <a:r>
              <a:rPr lang="ru-RU" sz="2800" b="1" dirty="0" smtClean="0">
                <a:latin typeface="+mj-lt"/>
              </a:rPr>
              <a:t>Дневник – школьный документ учащегося, важный помощник в совместной деятельности  школы и  семьи по воспитанию детей.</a:t>
            </a:r>
            <a:endParaRPr lang="ru-RU" sz="2800" dirty="0">
              <a:latin typeface="+mj-lt"/>
            </a:endParaRPr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14298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214818"/>
            <a:ext cx="171289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b="1" dirty="0" smtClean="0">
                <a:latin typeface="+mj-lt"/>
              </a:rPr>
              <a:t>На первых страницах дневника помещены правила для учащихся.</a:t>
            </a:r>
          </a:p>
          <a:p>
            <a:pPr lvl="0"/>
            <a:r>
              <a:rPr lang="ru-RU" sz="2800" b="1" dirty="0" smtClean="0">
                <a:latin typeface="+mj-lt"/>
              </a:rPr>
              <a:t>Ученики заполняют лицевую сторону обложки, вписывают названия предметов, месяц (с маленькой буквы), фамилии, имена, отчества преподавателей, расписание уроков, факультативных занятий, кружков, внеклассных и внешкольных мероприятий.</a:t>
            </a:r>
          </a:p>
          <a:p>
            <a:pPr lvl="0"/>
            <a:r>
              <a:rPr lang="ru-RU" sz="2800" b="1" dirty="0" smtClean="0">
                <a:latin typeface="+mj-lt"/>
              </a:rPr>
              <a:t>Учащийся предъявляет дневник по первому требованию учителей и классного руководителя.</a:t>
            </a: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14298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b="1" dirty="0" smtClean="0">
                <a:latin typeface="+mj-lt"/>
              </a:rPr>
              <a:t>Для информированности родителей в дневнике выделены строки «Для заметок».</a:t>
            </a:r>
            <a:endParaRPr lang="ru-RU" sz="2800" dirty="0" smtClean="0">
              <a:latin typeface="+mj-lt"/>
            </a:endParaRPr>
          </a:p>
          <a:p>
            <a:pPr lvl="0"/>
            <a:r>
              <a:rPr lang="ru-RU" sz="2800" b="1" dirty="0" smtClean="0">
                <a:latin typeface="+mj-lt"/>
              </a:rPr>
              <a:t>Учитель, оценив ответ учащегося, выставляет оценку в классный журнал и одновременно вписывает её в дневник и заверяет своей подписью.</a:t>
            </a:r>
            <a:endParaRPr lang="ru-RU" sz="2800" dirty="0" smtClean="0">
              <a:latin typeface="+mj-lt"/>
            </a:endParaRPr>
          </a:p>
          <a:p>
            <a:pPr lvl="0"/>
            <a:r>
              <a:rPr lang="ru-RU" sz="2800" b="1" dirty="0" smtClean="0">
                <a:latin typeface="+mj-lt"/>
              </a:rPr>
              <a:t>Классный руководитель следит за наличием всех оценок в дневнике, полученных учащимися  в течение недели. В конце дневника выставляются итоговые сведения об успеваемости учащегося.</a:t>
            </a:r>
            <a:endParaRPr lang="ru-RU" sz="2800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14298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latin typeface="+mj-lt"/>
              </a:rPr>
              <a:t>Родители ежедневно просматривают и подписывают дневник.</a:t>
            </a:r>
            <a:endParaRPr lang="ru-RU" dirty="0" smtClean="0">
              <a:latin typeface="+mj-lt"/>
            </a:endParaRPr>
          </a:p>
          <a:p>
            <a:pPr lvl="0"/>
            <a:r>
              <a:rPr lang="ru-RU" b="1" dirty="0" smtClean="0">
                <a:latin typeface="+mj-lt"/>
              </a:rPr>
              <a:t>Администрация школы осуществляет систематический контроль за ведением дневника.</a:t>
            </a:r>
            <a:endParaRPr lang="ru-RU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14298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AutoShape 2" descr="data:image/jpeg;base64,/9j/4AAQSkZJRgABAQAAAQABAAD/2wCEAAkGBxQTEhUUExQWFhUXGBUVFhcYFxcXFxwUFxgWGBUYFBQYHCggGBolHBQYITEhJSksLi4uFx8zODMsNygtLisBCgoKDg0OGxAQGy8kICQsLCwsLCwvLCwsLCwsLCwsLCwsLCwsLCwsLCwsLCwsLCwsLCwsLCwsLCwsLCwsLCwsLP/AABEIAOoA2AMBIgACEQEDEQH/xAAcAAABBQEBAQAAAAAAAAAAAAAFAQIDBAYABwj/xABDEAABAwIDBAgEAwcCBAcAAAABAAIRAyEEEjEFQVFhBhMicYGRobEywdHwQlLhBxQjYnKCksLxFRYzoiQ0Q1Oy0uL/xAAaAQADAQEBAQAAAAAAAAAAAAABAgMEAAUG/8QALhEAAgIBAwMCAwgDAAAAAAAAAAECEQMSITEEQVETYTJx8AUUIiNCgZGhUsHR/9oADAMBAAIRAxEAPwD1Jw0TnC4XHclPxBeebyyxSOTGaqRysuCLGQnAJAEqIDoTHC4UsKB7zmgNnmhJ0goc/VTMYoCHH8PmVabb7lNDcEuB4TVwdyTw1VJiQlXFIQgA5MBT00hcFCKKvh88STA4KRgT5SySaphtp7ELcKLa25pXUGzMXUucJpqDihpikG5DWsA3KZQOrBczEAmEU0jmmyUhMKdKQlMAQJ4ckanErkBnLk0uXI2dQHqVYIsT3BKXuzCGyFZATw4LHovuadXsJReSSCIUzlzU4hWSpEm9xsLgEqjrPjSEXsctyZoTgFS65yZWrkC5KXWkH02yziq4aELr4txBiAPM8VTGNzuM+HL7KmeRBHGe+4OihLNq4NEcWlbkNKvVb2usdxA/DoPwkRzU7Nr1ZhzWu82797pI9E1jpB7iPdQvPtHjH1lNHJLyLKEfARw215IlpEmPikTfiBexRKliQdEDoRlMxvnwJ+kqek3KZGn3KrGb7iOCfAbJUVV3NRFhO71THUSmcmTUV5H35rgw81aB5Ls3cu0g1FfqjwThSKk60cQmnEN/MF1I65DDRKqic3crT8awfiCbRANyhSfA6bS3ONUppqnirMBdbgjT8ial4KpeeJSX5q54JJ5LtIdXsU8h5rlczLl2gOtgYUnHintwxVQ7U4NPmEh2k78o81l1w8mvRMItDglc9/NU6G12/iBHqFM7arN0+SdSjXJNwnfBJkeeKXqDvVY7WH5Xen1UFXa53M8yg5wXcKx5H2DWcDghe38YBSdlIJiBHPX0lQ0nZgCRcqjtt+UNHE/fz80k8+1HQxJSKGGc5psPYeyM03FwB3odhirza0KMDVJFp1OeRUWIp2SCsOKc7EDRX2I0yvTmL77nhuhWKOKBdfSx8DfRI1zYVeq4NM8/dFSFcDQHadMfi8hKrV9sU+Lj4FCy6VXrJJdTMMengFhUzdoTB5lLkCiw3wt7lO0oXtbFe3A0UhwToRAYG0yqVUQV1NconGakV8QOyVHhMXUAiRA0tdSYg2UNII209i6S07lv97qfm9EhxD/zn0UQSptT8i6V4FNV353JpJ/M7zK5IhbDQ0jmfMrkpXJQi4PZhczN4qjXEJ2C6YUg3JmaBESZHuq7sXTf8L2nucD7FRpbVfuUjDKpPWhApJUTdVISuRVipjwnSkcuAgjhRYeCzO2NqCtkIEAOy+AP2fNaWk6AFmqmBy1RHwCY7y4m3dZdKxcUYttvku0yUlVxVLa73tEsBWSxPSZ7X5HsINohwm+llTHBy4GnOMOWbUVyuOJQDAbSzifdXH4oBM/AVT3CQxqsl0t8v0QXD41hKM0YlkGxv5fqQldo51RfhQ1dFKoqqixEEqWg7k8VMpBN4TG6BI9wAvotDWxBqwphtrtfICq1omyGYfH057Jnw17p1HNXG1QUNUpfE7J+kou0MxOiYwwEuM3c1g/2i9IzSAw7DBcJeeXBMouUqRRtRhbLu3+nbKRc2iA9wtmPwzyA1WNq9NsS6SajgeDQA3wCz9El0NFy4gDmSV6zsPo5TpUmsc0OMXJvfetTjDGuLIQ15W6dIx2xOnuIpvHWnrGHUGx8Hce9eobN2iyvTFSmZafC41BCzPSfo9ROHflpAOa0uBAgyBKofspx4NOpSJuDnHcQAfUeqlOmtSVFIqUZaW7s3xK5NJXKBU8tDt33CWypmtofBSl6R9Oz0Y9cW6eJcz4Xub3OI9Ar9HblYfiDv6gPcQUDzzZJRqyJXejJdwvqoS+JGso9Jvz0/Fp+R+qvUduUXfiyn+YR66eqxIqJ1J89/wBEHGUeTo+jN7bHqHWS2QZkWIuPAoDU2syaTDOZzurgD8TQfiO7T2QPZfWtk0geJ7QA46G3iULbj6tXF0y+AGPa92kBocJvxN00FrMuaKwuk7s9BcyUDx2x5cHQ2dASBI7j9EZdXhQ1cTNgmi6O03yD8FscNj5KntnAGSBIHLgj2ExlKYLwXAXHDwTMbVaXBwiDY9+4ptXcGm/wmH2V0fqBxmr3ETpzB1lb/BYfKGyZhoHzJ9vJQ0qbZsLq7QqZmg98dwJg+QCXLNy3YsYLGqiSqKodO8KQlQu1HeFBhQUBQnamOio2nFjc/fiEUWe2lSBrEgyZFuB+4VZukJjjbCTYcZImNI4K+yjI/L6oW6uKLQXR4mB4ldgOkgquygNIOha4OBHIpsUV3Omn2CXU9mJ0+7LzX9rlMf8Ah3R2/wCI08wMhb7lb6ptalmLHOAP3rwWA6f4wOfSpi7s7ufZ7Ijx+Stj2mqI5Y/luxehvQ4wKz35SQCyIkE77hbDZ2yntzuNQvMG9td0wACqjqb6lIGkYMDy3jko8W97AC17m2u1pmY4NcNVN5HLdmmGFRVRK2NxldtOs2owluR0PkERHCLeqwnQXGuZjaMaElrv6SD84PgtX0u2s5uDc14hz4YJ1ufos10Dw564PAnLM8tL+6tB/lyZlzK80Yo9mXJrTZcsxWjxybbuKnZUsqbCn0qllucTPGdE4cuYbkc587/NMBSvHa7wPRK0OnsTEwiGxsOxziahhoEn/ttpqULa3vRzYOzTVzQHOIjssiY3FxNmiePAqOVbGjFKtyXbNVwaKdE5Q65gxI5kSQAPlqQjvQ3ou0kvqtzUwCG5hIfUJ7Ty06hoECbS48AV2xOiT31YrtLKdie00l8CzG5T2d5nX0j0M0gAABAAgAaADQdybp8TStmbPmTfuYvaGDLHEHz3EcR92Qaoyq05mhrhwkh3np4QtztPCB45jQ/e7ks/UoFpIOo3fTkkyYtLtcGjFm1KnyZivtK92PaRwy/Myuwzwbta+Tq4ge8o3UpNJTmtYCA4wCQOdzGiTkvJpIpV8b1LMxjMbNB47z3AfJdhOk7SYqNy/wAwOYeI190C2oKgqPbVMvYS0xYW0yjc0i/im7PwRrVGsbq43O4N3uPIKMm9VG2GHE8dy+dm7diKZaHNeHDiE8UDZx745LNUOieLkwAxoMHM6A4A6gNknlZQbe2fiWEOrBxaSWtykltoiY0mbTrdGUGt2jKsWNy0xmv9/I21SqAJQWgGVX9YxwIa4hwkTmPFT9FMFFCHtBOZxggGxvqe9GP+C0wQ4MAI3jMN8xAsbrYul1RTvlHmvqXjnKKV02r/AKK1UMc0tfoVFgKeHpEXa3SJ15QPBXa2Aa7iPvgVUxmyi5oHZcBpIIP+Qld6M12HWbG1V0BNobHzVzVZVIYSSQD2SDxGiq0Oj2aq2s8ggXYI0nifFF8Rs+q1hbSpzbKGtI87wh+FwWOogDqS9kXaT2h/THsleObGeXGqXJDi8W/DPlgBadx471V2j0yosZnqUjm3ARc8kTx+Ge74qbuMbx3rzfpY0l4b1Tg0GQS1w8J0QxYrdNBzZtMdUWC9ubbfiqud1h+Fu4D5nmtf+zOnJeOBaT7CFl8Jsl1eoOpYS11iZBAI1vHcvUuj2zqeGAa1sExmcTdx5BVzyioaEZ+mhOU/UZpAuTZXLIaaPF2FK0QSkBSkX8F6BiJ2BEcBsipXI6sSBIcfCQANXHlzEkSoNjbPdXqtpttqXO3NYNSRv3ADiRovTtlsp4dgZSbA3nVzjvLjxt3dyR8lU6RW2V0IoNYRVBe50zJIjhlymB6960WFwjKTAym0MaNAPck6nmbqKnjQ7vS/vPFcI5MkqNn7v4FWdn4txGWpGYGA7c4bjH4Xbo4iyHVcXCbh9qNJ9COW8IxdCyVhusxCNoYFrxDh3EEgjucLhE3Aj4XW4G48DqPbkonV/wAzHd7crh4aH0VBYtoxG0dkYimS6nVfUZqWmM47jEuHr36pNgYE16jXGcjHZyfzPHwieAvPgtXisZTYbtqTqOzr3ElUXYvrCDkNiSzK57XTpfIQH+IISeim7LetLTQH6X9Gqzqr69Judrg0ua0doFrQ2QPxDs9/Iq/0B2cwUesM53FwMiLNcQ0CdRae88kYOIq03szOzMIg2gh28GPvVFWtabjff/dD0IqepDy6ubxek/peBwXVaTXtIOhQfH7ZDKraUS8tL3D8rAQBPMk+hV17szZtppmI9kXNboh6UlT8lRuFyAhskDQmJ0i8KYPMXPmB6QFTqvLTYNE7mvOcnlIg9xS4TFBwJzAwY/Ke5wOhCMMqf4aBPC4rVZedXdF49vqka/i3yj3soWPHEe6fl3KpEexzS5sTqd3I71eKo0vib/cfYK8iwHKGtgab/iYx26S0T56qZdC6zmk+QcNhUGiGsDZ4a+ZWT2dgahfUqVSLPc2mI1AJAM9y3WIqhrS5xgAEkngg9OmIncZiLm/ss2eMX8zZ005RXsDMTj2sEEy4aj3ngEis/wDD6TQ7sgk/ET2p45nGwC5Y3B+TapQ8WeMApXnQ96amvkgga7vb5reeaei9DcD1dDOfiq9s/wBA+Ae7v7uSLPqzoo6tEtphjbQGtEcoHyUWTKIUuSrJ6eKgq+X5hI1GvyWaqYxswbeKtYHHFpAvHHX5p0Iwt18WKEbZYWHrGeKv13Aj5qKhVDwWP1++SIA3sraPWUaT7XaAbwZaSw+rSrgxCzvR2kaZq4d2k9dTJ0LTDXid0ENP9xV+rSI0kckwEgrmZUEHw5FSYXBNBk2O+DYoDRrmUVwuOOliimc4hKthWuGU8jum3BKxgbobLmNDocdfJdXpTca+/wCqcmZ3a+CaMQ6sDd1NrPFrnXJ4xlH9gQ+ltI0JBObNuI0WhqUw5rgQJgls7nQY7l5xtTHlv9byGt73EAHwlZMmN67Xc2Y8i0U+wT2j0joOdl6tzTMZ2ZhB3xuJHki3R81DLnw60Co3suc3dmB0P3Ko4fCABgECI3TwR/CUY0g94I/1ELSunjF3ZmfUyknGi66NCAfDMfMpNBaQPFvoE8utcN/yI/0pr+OU+Bafcp1ZF0Owbe3qfh9z+iIDvQ7Bu7biQdAPfh3ohnCMuQR4HX5JMx4eqTOOISylGKG2oNJwNhBmdPRDcEMtMMghu7tSDO6dR4q70ge4UX5TDg1xB1uL6eCwtTpL1YD6gax9s7AIa5pG4DeD5ys+ZO0zZ07Whpv3L+3eklOiSw3cDBAEMb3N3mOK5YbE4ptSrUeLseSQ0nMQDuJOq5TWJd7H+8NbRS/cFlWdkia9IH87D5EH5KqVb6P3xVLk4uPc1pJ9ld8GZco9JxNY5gxuqXEjd4KPZbZzVDc7kzEVbqaKMGbSw86fNCaWJLXaytEGA7yoKuyQ7SydMRotbOxpe3tWPpH+/umY2m5vaEodkqUXAO00nvRnZ+OY8QTdE4XZ21JLXfibputo5pPAiR67lpzlcARdrhI8fY8lk8Zsg/FT8lf2Bj5mi6zruYDv/O3/AFDvdwQsNE2PZkM7kRwtI5QSNeUHz1VyhhpgvAtcDXxPNW4XKdCyVlanVeBpp97lK3FO4ehSFwA7UA8ZMeiWm6nqSJ5FyvF2iMlXcZiMN1gI7bZmS0RrrqDCymK/Z+x1ZlUV3jI4OyuaCDGl7LZGozi3/Jyeyq3iP8j80dKu6BqdVYC/4OWkHOCBygojTwIMTJ/t+cK1XqC3amCN4T21AdJPmR6WTMRDGURzPiPkudhWH8I81MD/ACnyA9ylk8D5hKMVxSAmAB3T9FDWzbifIq25p5f5H5BQYhjiPw+q6zqG4OoXNvfX3Kl6ocPK3sh+CxECPvf9Va/fOXqladjqirtYQx0AnsmBMyb2uvBsXOIqVWG7y6p1QvILHOGUTqYGnBe+VaoLgd1vQyvFdn4JjXOcLuc7Od4aXXtzM+qhmyKEbfJp6XA8s6XHcG7H2K8HNUJA3AWJ7+HckWirFwHYgO3TdIsKyzyfi1Ue0unw4EorG5e9WAnN1Vzo3/1yeDHeZLW/6iqDaqI9FwHVyOLIPdmbJXoPg8FVaN/1op0ROpEoKMQXusqu0cc/EVclMEtFhroFpdj7FLG3u72SrZDN2yk2kW8ZUnUVAJGnBGMQ+lRE1HBY3bfTPNLaA5TuRVsDaRV6Q7WgXOkLPUdr1B8I8yqe0HlzxmJJ15coC9D6GdD8uWviB2rOZTO7eHVP5uDd2+9g7pIkm5PYG7P2vj2vFMU5eYIpua4OINxroOZsvTNk7PIDalZrOui+W4bOoa4i55/ZfgnMzkwA82zRcgbp8PRX3VAFFuyu49IVUrY0BDNobWyixCVySHjibCmLqgRFzvA1jlzT6b5E5uEQfD83P2WGo9IKjqoDAXu0AaCbra4V5DWyMp4A7zJP4gFXC22JniopFjNMknyd3bs+qdn537+6+vNRGpBuT528e2pKbuBnnI3f3LQZR9Udg8bHXn3lWGlQVHjK4ZhofxD2zJaNVsC4/VF8HLknXJnWjn5Fd1nI/filGHFQ1inF5/L6hQVi7g3zcfYIMKPNekXTN2ExNSkBIysI0gOObNNpNssD7MGH6fVqgIo0mOeIgOGWSdwhwjvKFftQ2RFR+JbUaZLGvZBDmgQwFpntAu7onfCyew2k5hcgxOp7Iu6eUA3SN3vFlUtDqS7HpWB6aVKs03YeHFpc3I85jF3DK4CDY71ltm46iWhrHi242M7yZ3oftLaRqPLyYzi0ZRDCzKBDTazBrdCdq4dpcC008xaw/wAMFrW2FiN7rX1Ek3Us2H1VTZXpurfTtuKTvybF9dvFcsAMZUboSW3iTuC5RXQx8s1r7WmuEguUT6OAh1V43M6sf1PcPkx3mha1PQei10l3wtc57p/lDQPUlanwedFbmz6P4BmHpZnQCbuJ9u5Bdu9N9WUO7N9FQ6Q7VqYh2SmCKYtbeecKtgujr3XI80Eu7C32QFxFSpWdmqOJ71PTwgjVaBuymZhTzAvdYNBlx8FoNl9FKNIh7x1j9QCewP7fxHvtyTOSQqi2D+h3RZrS3E1Wy7Wk06NGoeR+bhw11011WrCjrYlyHV8XNlJuyqVFitVOoKg2ht8Nplx/DZxmAOZ4BCsVtHJZBMVj5JkAtMhzTcFp1aRvC7RYVPSdjemTYLg+eTbqzsh7sSMxsLW3wQD81lsVsHNIoBzmmSyJcWmJyP8AqdddxC2fQ1v8If00/wD4D6KkMUUTlmm+TR7BwjGssL5RoSN2+CJR1lNvBuo1jS061OaFbIG7hHPQdxRqmDAid35xztcWWiWzMsaa3O6thGjeZ7OnddK2nwAHDs+/8NSlpnfHf4xd6VtExoJ/t/8AqULG0oRjL6Dhp7dgXUmEf2R3JGUiNY749uyFHgjHC1vIn6ruUBbMuFIkLxxCTrRxSjilQVzAn79lKavJx7gqeLqGD2fMj21QYUeYdI61WrSrMxNJ2SCWVB2g1wnI4FsxLosYmYuvNKlcshmmYHMCcutoPK3qvTadLEGo9nWU3U3OqB4daG5i3K4xLpEgfZTsVs+hRwz2V8MTnNnUxmaT/KXvsYm0LPCSi2mbc0Hkprx+55q2vmuWtFgwZYEubEuIkzzdpdT4is51SpNR2Wo7LVqDISYylwDGn4QQNDBgLUbd6M4MOBoOfSztJh1N723tILQYWcrdHq1FwLDSrXaQGuEnf2qVSCd1rq1pmNwaKVMF5azKwtaHuNw0uEZoe/wsPDeuVfFB9M5arDTcbkOaWEk8AR7JEaFs9DxfRqm67SWHlceRVvY2xclE0i/4nFziLSNGjuAk95KItansF18zj6/NDZu17nvT6XFLeq+RAKdDDAk3PP5BCq+0q+KJZS7DB8TtAB/M7ctFVwzXiHAOHMSpcHQZTIhggfC0WaDxy6F38xkr0sX2hB/Gq/sxT6SX6WJ0Y2UzDUy6JqPmXuHay7gJuG2nxRB+I5pHVpmED2ji3NNwRzK1RyRyfCyLg4coftTaj26C3FB6m23EaXVLaO2J7O870KdVjxV1Ek5Fytj82pUDsVuVB71RxGIzdkfDv5/omom2TYzbTmZhRJEgtc4EiQdQ2N3Neg9BT/C8G+gheZOw4heodAGfwGH+X2cU8RbNXgWukgZYk6zx3wi9Ki4TBYOOWn9ULwtnHv8AkD80TDRFpHcBax4Azv8ANPJkootBjt9Q+AaEmTnUPiY9BCWlUtZrvGR36kFTT9/ZKW2PpRVqNZvaZ5u//SXDMF7DU+SkD80wfT/ZMpg5nb7ifEI26BSstho4DySrgkJSFDiqeNNirLqg4hDdoYkQdT6e6FBsw37jRp4mtVruin8UZst95Agzp6ohTw2Hq0jUdUqt6z4KdXK5saty022MxPHRYr9oYcaxJcQzIwgfhzZnzcXG7hoshisXXeBLnFo5yN36JJY7dl450o0eq/8ALburdTFWi9gJdlfTDSHHg6C5vgdyo0Oh2Ie/VwaAPgqSLREB1zos/sTp8+lTFKsOsH5nEzF4BsZ1O47l6D0b6SYc0KlY9gbyCCAeeU8SBokqSKPJGS4T+vYDVsM4vL6jHNpMa6k/rKY7elxI0nzlKtazFtbhQRVBzCZdGjpImI3QuQ3ApQ7x/s8/pYlzeau0NojegbapGilbWB1C8rJ00XvX8HpRm+LNPRxQKu0hOkeayNN/Aq3RxzmrK8Eo8bjNp+xpglLJsQCheE2sLB3qilHEsdoUnHIjTQLx3RehV1aWHiwx6aeiAbQ6E1RelUFQcHdl30Pot60SlIWrH1WWHD/kzTxQlyjxPa2zsRTMVaT2DmJB73CR4SqtLDkr3WoyRuI4FBcZ0cw1QzkDDxb2fQWK2w+0V+tfwZ5dJ/izzBmEMb16T0BbGHpjk4epPzVR3QtxB6uqABucL+B/RX+htMsb1brOY94PkN+9b8OaGT4WZsmKUOTS0oD53/UAf6UTfWB3nwn9FSClY08fID9Voe5FbFlrxFg46akD2un/ALwY08yT9EPxOKp071KjWf1vDfQkBC63SvBN/wDXa4/yBz/VjY9UKQbZpKdtLA8BvHO/uos5k6+Z+QWLxv7S8PTEMo1nzoSGNbI5lxd6Ia7p/iXEmnhmgHcSXHzloXWjqPSw/v8A+76JJ5en6rzUdMNoOFqbG9zWk+rigu3Oke123bVqht5y0KEDhBDC7j5IWg0z2J8oDt7aNKg2a1VlMbsxAJP8oJlx5ALx1u3MVWaetxVd3LrXtHk0gKp+4UiSSJJ1OYye8zdDWkFQs1PTPE0sQWdRisMQG9oOeWmZJEHLazoWROArD/p/xJ/9lwq+BDLnuIVlmy6XD1P1Uw2eAIDngawKjwJ45ZiVNyK6GVerq4cn94oOEj8TSwx3EcuCrs6o0pDi151Gk38joigdWY7O2q8uAyguOaG8L7uSE49pJJqNF7lzBlI55RZFOxJKghX25inNa1z5DNCOy6LWkdw0SoZsrCl1UMa6W/ESNC0ct06f7JFzpHJNh2niTuVunjRvQmF1SynLHGXJeGaUOA+yoDcFTtrHvWfoVZhXGYog8Vnngs1Q6ldwy2sCp6VYi4KEUsQCp7jQrLPAuGaYytXHcPYfar270VobaBF1kG4kjUeSlZXadCs0umkuP+oOqL5NozFNd8LvApteqW3dAGsrKNqkaFQ7U2m9zWsJ0lLDBKboEnGCsJbW6Rm7adh6oXg9pYhkGiA50mcwlsR3gzPsUPpslWqJy6Eg8fqvRg4YHtuyKwS6hbul2+f13CNbbuPJy52MtJyUxblL817J9fC4is1pNesTeRncGnT8LYCt7EyPkH49SOPMctFoKeF4CFvjkUlaZ5+XDLFJxktzF4bocXGXEDjaStPg+jeHptjIHHi65/RFmshOayVzYiQFxfRyk5ha1oaZDmkcRu8iR4q3g8IGNAhFhSVWvhCDLLA3I3TvshYyRCMMOA8lww7dwjuslzHePJKGlAJnOkuyH1alPqw2wdmzMa+ZiASRMW9UNxvQ6QDlfSfvNJ2dh5mk8gj+13gtdgMY11Zzd7TB0ItqPRaxwZl3GyNinz1jMDUY/K2s1x4OzUz3Q6w8TCpVq9SmcrwQeB4biJ1HMWK9a29sGjWeSRdR4PoSx9Lq3HOy5DXXyk72H4mG+rSF1o7c8pbjXH8JPdHyUj6ub8IHGTJWj6SdAH0BnpuJaNQQCR3OA+XisiaAB7UnvnXuTbAtmq6FbGL2uePhzG/dC5bHolhBTwrARBILj3m65Z5TdmmEEoo8zISEyuCcVcgQtBlWqdWE2ikcgwrYlwr5crj8XEIZS1KWobpZQTe48cjitgmccE9tVrkKOiXDmxS+lHsU+8SfO4Za9w+F0jgfqmPLnm4hVMI4q/U0UZLTIvBKcb8dh0wmF6akKCgkUlkbLeCxZY4Obq0z9R3EL0XD1Q5rXDQgEdxEry6nqvRti/8Al6X9DfZNjWmTS45E6iWvEpPlOgqyFICqwUeMPZPcfZWswlirjabbF1+Alzv8WyUPxfSJrL9TiHDlRd7OgqDZLQ3DAtAaSHExa97mN6t9FXFzRmJPff3RAC/+bKLiB1dZpJjtMDfMTPohnS7bwFHq6Zl1WWmNzNHHlOnieC9I2lSb1ZOUTxgLEdM8Ow4MVC1pqB0B5ALwOAdrCIrugL0chvadedXAw/vJ36XnzWoqVszCaVQE/lJyu7iD9V5c2q4GxItNidVFjq7g5pDnAyNCeSZxFTNFjNtYmi852OAmxIIGm52h8Ctn0Y6RZmCReL+25ZHo1XdIGYxmiJMRwhbjEYdjQMrWiReAB5wlYyLW0tr0yy5A4rK/ueGrPBIbPKx/XRV+lQ/h+H1WR2NUOdtzrxXJHNnqVXYrurik+LWBXIhsxxyi50XJaQ+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xQTEhUUExQWFhUXGBUVFhcYFxcXFxwUFxgWGBUYFBQYHCggGBolHBQYITEhJSksLi4uFx8zODMsNygtLisBCgoKDg0OGxAQGy8kICQsLCwsLCwvLCwsLCwsLCwsLCwsLCwsLCwsLCwsLCwsLCwsLCwsLCwsLCwsLCwsLCwsLP/AABEIAOoA2AMBIgACEQEDEQH/xAAcAAABBQEBAQAAAAAAAAAAAAAFAQIDBAYABwj/xABDEAABAwIDBAgEAwcCBAcAAAABAAIRAyEEEjEFQVFhBhMicYGRobEywdHwQlLhBxQjYnKCksLxFRYzoiQ0Q1Oy0uL/xAAaAQADAQEBAQAAAAAAAAAAAAABAgMEAAUG/8QALhEAAgIBAwMCAwgDAAAAAAAAAAECEQMSITEEQVETYTJx8AUUIiNCgZGhUsHR/9oADAMBAAIRAxEAPwD1Jw0TnC4XHclPxBeebyyxSOTGaqRysuCLGQnAJAEqIDoTHC4UsKB7zmgNnmhJ0goc/VTMYoCHH8PmVabb7lNDcEuB4TVwdyTw1VJiQlXFIQgA5MBT00hcFCKKvh88STA4KRgT5SySaphtp7ELcKLa25pXUGzMXUucJpqDihpikG5DWsA3KZQOrBczEAmEU0jmmyUhMKdKQlMAQJ4ckanErkBnLk0uXI2dQHqVYIsT3BKXuzCGyFZATw4LHovuadXsJReSSCIUzlzU4hWSpEm9xsLgEqjrPjSEXsctyZoTgFS65yZWrkC5KXWkH02yziq4aELr4txBiAPM8VTGNzuM+HL7KmeRBHGe+4OihLNq4NEcWlbkNKvVb2usdxA/DoPwkRzU7Nr1ZhzWu82797pI9E1jpB7iPdQvPtHjH1lNHJLyLKEfARw215IlpEmPikTfiBexRKliQdEDoRlMxvnwJ+kqek3KZGn3KrGb7iOCfAbJUVV3NRFhO71THUSmcmTUV5H35rgw81aB5Ls3cu0g1FfqjwThSKk60cQmnEN/MF1I65DDRKqic3crT8awfiCbRANyhSfA6bS3ONUppqnirMBdbgjT8ial4KpeeJSX5q54JJ5LtIdXsU8h5rlczLl2gOtgYUnHintwxVQ7U4NPmEh2k78o81l1w8mvRMItDglc9/NU6G12/iBHqFM7arN0+SdSjXJNwnfBJkeeKXqDvVY7WH5Xen1UFXa53M8yg5wXcKx5H2DWcDghe38YBSdlIJiBHPX0lQ0nZgCRcqjtt+UNHE/fz80k8+1HQxJSKGGc5psPYeyM03FwB3odhirza0KMDVJFp1OeRUWIp2SCsOKc7EDRX2I0yvTmL77nhuhWKOKBdfSx8DfRI1zYVeq4NM8/dFSFcDQHadMfi8hKrV9sU+Lj4FCy6VXrJJdTMMengFhUzdoTB5lLkCiw3wt7lO0oXtbFe3A0UhwToRAYG0yqVUQV1NconGakV8QOyVHhMXUAiRA0tdSYg2UNII209i6S07lv97qfm9EhxD/zn0UQSptT8i6V4FNV353JpJ/M7zK5IhbDQ0jmfMrkpXJQi4PZhczN4qjXEJ2C6YUg3JmaBESZHuq7sXTf8L2nucD7FRpbVfuUjDKpPWhApJUTdVISuRVipjwnSkcuAgjhRYeCzO2NqCtkIEAOy+AP2fNaWk6AFmqmBy1RHwCY7y4m3dZdKxcUYttvku0yUlVxVLa73tEsBWSxPSZ7X5HsINohwm+llTHBy4GnOMOWbUVyuOJQDAbSzifdXH4oBM/AVT3CQxqsl0t8v0QXD41hKM0YlkGxv5fqQldo51RfhQ1dFKoqqixEEqWg7k8VMpBN4TG6BI9wAvotDWxBqwphtrtfICq1omyGYfH057Jnw17p1HNXG1QUNUpfE7J+kou0MxOiYwwEuM3c1g/2i9IzSAw7DBcJeeXBMouUqRRtRhbLu3+nbKRc2iA9wtmPwzyA1WNq9NsS6SajgeDQA3wCz9El0NFy4gDmSV6zsPo5TpUmsc0OMXJvfetTjDGuLIQ15W6dIx2xOnuIpvHWnrGHUGx8Hce9eobN2iyvTFSmZafC41BCzPSfo9ROHflpAOa0uBAgyBKofspx4NOpSJuDnHcQAfUeqlOmtSVFIqUZaW7s3xK5NJXKBU8tDt33CWypmtofBSl6R9Oz0Y9cW6eJcz4Xub3OI9Ar9HblYfiDv6gPcQUDzzZJRqyJXejJdwvqoS+JGso9Jvz0/Fp+R+qvUduUXfiyn+YR66eqxIqJ1J89/wBEHGUeTo+jN7bHqHWS2QZkWIuPAoDU2syaTDOZzurgD8TQfiO7T2QPZfWtk0geJ7QA46G3iULbj6tXF0y+AGPa92kBocJvxN00FrMuaKwuk7s9BcyUDx2x5cHQ2dASBI7j9EZdXhQ1cTNgmi6O03yD8FscNj5KntnAGSBIHLgj2ExlKYLwXAXHDwTMbVaXBwiDY9+4ptXcGm/wmH2V0fqBxmr3ETpzB1lb/BYfKGyZhoHzJ9vJQ0qbZsLq7QqZmg98dwJg+QCXLNy3YsYLGqiSqKodO8KQlQu1HeFBhQUBQnamOio2nFjc/fiEUWe2lSBrEgyZFuB+4VZukJjjbCTYcZImNI4K+yjI/L6oW6uKLQXR4mB4ldgOkgquygNIOha4OBHIpsUV3Omn2CXU9mJ0+7LzX9rlMf8Ah3R2/wCI08wMhb7lb6ptalmLHOAP3rwWA6f4wOfSpi7s7ufZ7Ijx+Stj2mqI5Y/luxehvQ4wKz35SQCyIkE77hbDZ2yntzuNQvMG9td0wACqjqb6lIGkYMDy3jko8W97AC17m2u1pmY4NcNVN5HLdmmGFRVRK2NxldtOs2owluR0PkERHCLeqwnQXGuZjaMaElrv6SD84PgtX0u2s5uDc14hz4YJ1ufos10Dw564PAnLM8tL+6tB/lyZlzK80Yo9mXJrTZcsxWjxybbuKnZUsqbCn0qllucTPGdE4cuYbkc587/NMBSvHa7wPRK0OnsTEwiGxsOxziahhoEn/ttpqULa3vRzYOzTVzQHOIjssiY3FxNmiePAqOVbGjFKtyXbNVwaKdE5Q65gxI5kSQAPlqQjvQ3ou0kvqtzUwCG5hIfUJ7Ty06hoECbS48AV2xOiT31YrtLKdie00l8CzG5T2d5nX0j0M0gAABAAgAaADQdybp8TStmbPmTfuYvaGDLHEHz3EcR92Qaoyq05mhrhwkh3np4QtztPCB45jQ/e7ks/UoFpIOo3fTkkyYtLtcGjFm1KnyZivtK92PaRwy/Myuwzwbta+Tq4ge8o3UpNJTmtYCA4wCQOdzGiTkvJpIpV8b1LMxjMbNB47z3AfJdhOk7SYqNy/wAwOYeI190C2oKgqPbVMvYS0xYW0yjc0i/im7PwRrVGsbq43O4N3uPIKMm9VG2GHE8dy+dm7diKZaHNeHDiE8UDZx745LNUOieLkwAxoMHM6A4A6gNknlZQbe2fiWEOrBxaSWtykltoiY0mbTrdGUGt2jKsWNy0xmv9/I21SqAJQWgGVX9YxwIa4hwkTmPFT9FMFFCHtBOZxggGxvqe9GP+C0wQ4MAI3jMN8xAsbrYul1RTvlHmvqXjnKKV02r/AKK1UMc0tfoVFgKeHpEXa3SJ15QPBXa2Aa7iPvgVUxmyi5oHZcBpIIP+Qld6M12HWbG1V0BNobHzVzVZVIYSSQD2SDxGiq0Oj2aq2s8ggXYI0nifFF8Rs+q1hbSpzbKGtI87wh+FwWOogDqS9kXaT2h/THsleObGeXGqXJDi8W/DPlgBadx471V2j0yosZnqUjm3ARc8kTx+Ge74qbuMbx3rzfpY0l4b1Tg0GQS1w8J0QxYrdNBzZtMdUWC9ubbfiqud1h+Fu4D5nmtf+zOnJeOBaT7CFl8Jsl1eoOpYS11iZBAI1vHcvUuj2zqeGAa1sExmcTdx5BVzyioaEZ+mhOU/UZpAuTZXLIaaPF2FK0QSkBSkX8F6BiJ2BEcBsipXI6sSBIcfCQANXHlzEkSoNjbPdXqtpttqXO3NYNSRv3ADiRovTtlsp4dgZSbA3nVzjvLjxt3dyR8lU6RW2V0IoNYRVBe50zJIjhlymB6960WFwjKTAym0MaNAPck6nmbqKnjQ7vS/vPFcI5MkqNn7v4FWdn4txGWpGYGA7c4bjH4Xbo4iyHVcXCbh9qNJ9COW8IxdCyVhusxCNoYFrxDh3EEgjucLhE3Aj4XW4G48DqPbkonV/wAzHd7crh4aH0VBYtoxG0dkYimS6nVfUZqWmM47jEuHr36pNgYE16jXGcjHZyfzPHwieAvPgtXisZTYbtqTqOzr3ElUXYvrCDkNiSzK57XTpfIQH+IISeim7LetLTQH6X9Gqzqr69Judrg0ua0doFrQ2QPxDs9/Iq/0B2cwUesM53FwMiLNcQ0CdRae88kYOIq03szOzMIg2gh28GPvVFWtabjff/dD0IqepDy6ubxek/peBwXVaTXtIOhQfH7ZDKraUS8tL3D8rAQBPMk+hV17szZtppmI9kXNboh6UlT8lRuFyAhskDQmJ0i8KYPMXPmB6QFTqvLTYNE7mvOcnlIg9xS4TFBwJzAwY/Ke5wOhCMMqf4aBPC4rVZedXdF49vqka/i3yj3soWPHEe6fl3KpEexzS5sTqd3I71eKo0vib/cfYK8iwHKGtgab/iYx26S0T56qZdC6zmk+QcNhUGiGsDZ4a+ZWT2dgahfUqVSLPc2mI1AJAM9y3WIqhrS5xgAEkngg9OmIncZiLm/ss2eMX8zZ005RXsDMTj2sEEy4aj3ngEis/wDD6TQ7sgk/ET2p45nGwC5Y3B+TapQ8WeMApXnQ96amvkgga7vb5reeaei9DcD1dDOfiq9s/wBA+Ae7v7uSLPqzoo6tEtphjbQGtEcoHyUWTKIUuSrJ6eKgq+X5hI1GvyWaqYxswbeKtYHHFpAvHHX5p0Iwt18WKEbZYWHrGeKv13Aj5qKhVDwWP1++SIA3sraPWUaT7XaAbwZaSw+rSrgxCzvR2kaZq4d2k9dTJ0LTDXid0ENP9xV+rSI0kckwEgrmZUEHw5FSYXBNBk2O+DYoDRrmUVwuOOliimc4hKthWuGU8jum3BKxgbobLmNDocdfJdXpTca+/wCqcmZ3a+CaMQ6sDd1NrPFrnXJ4xlH9gQ+ltI0JBObNuI0WhqUw5rgQJgls7nQY7l5xtTHlv9byGt73EAHwlZMmN67Xc2Y8i0U+wT2j0joOdl6tzTMZ2ZhB3xuJHki3R81DLnw60Co3suc3dmB0P3Ko4fCABgECI3TwR/CUY0g94I/1ELSunjF3ZmfUyknGi66NCAfDMfMpNBaQPFvoE8utcN/yI/0pr+OU+Bafcp1ZF0Owbe3qfh9z+iIDvQ7Bu7biQdAPfh3ohnCMuQR4HX5JMx4eqTOOISylGKG2oNJwNhBmdPRDcEMtMMghu7tSDO6dR4q70ge4UX5TDg1xB1uL6eCwtTpL1YD6gax9s7AIa5pG4DeD5ys+ZO0zZ07Whpv3L+3eklOiSw3cDBAEMb3N3mOK5YbE4ptSrUeLseSQ0nMQDuJOq5TWJd7H+8NbRS/cFlWdkia9IH87D5EH5KqVb6P3xVLk4uPc1pJ9ld8GZco9JxNY5gxuqXEjd4KPZbZzVDc7kzEVbqaKMGbSw86fNCaWJLXaytEGA7yoKuyQ7SydMRotbOxpe3tWPpH+/umY2m5vaEodkqUXAO00nvRnZ+OY8QTdE4XZ21JLXfibputo5pPAiR67lpzlcARdrhI8fY8lk8Zsg/FT8lf2Bj5mi6zruYDv/O3/AFDvdwQsNE2PZkM7kRwtI5QSNeUHz1VyhhpgvAtcDXxPNW4XKdCyVlanVeBpp97lK3FO4ehSFwA7UA8ZMeiWm6nqSJ5FyvF2iMlXcZiMN1gI7bZmS0RrrqDCymK/Z+x1ZlUV3jI4OyuaCDGl7LZGozi3/Jyeyq3iP8j80dKu6BqdVYC/4OWkHOCBygojTwIMTJ/t+cK1XqC3amCN4T21AdJPmR6WTMRDGURzPiPkudhWH8I81MD/ACnyA9ylk8D5hKMVxSAmAB3T9FDWzbifIq25p5f5H5BQYhjiPw+q6zqG4OoXNvfX3Kl6ocPK3sh+CxECPvf9Va/fOXqladjqirtYQx0AnsmBMyb2uvBsXOIqVWG7y6p1QvILHOGUTqYGnBe+VaoLgd1vQyvFdn4JjXOcLuc7Od4aXXtzM+qhmyKEbfJp6XA8s6XHcG7H2K8HNUJA3AWJ7+HckWirFwHYgO3TdIsKyzyfi1Ue0unw4EorG5e9WAnN1Vzo3/1yeDHeZLW/6iqDaqI9FwHVyOLIPdmbJXoPg8FVaN/1op0ROpEoKMQXusqu0cc/EVclMEtFhroFpdj7FLG3u72SrZDN2yk2kW8ZUnUVAJGnBGMQ+lRE1HBY3bfTPNLaA5TuRVsDaRV6Q7WgXOkLPUdr1B8I8yqe0HlzxmJJ15coC9D6GdD8uWviB2rOZTO7eHVP5uDd2+9g7pIkm5PYG7P2vj2vFMU5eYIpua4OINxroOZsvTNk7PIDalZrOui+W4bOoa4i55/ZfgnMzkwA82zRcgbp8PRX3VAFFuyu49IVUrY0BDNobWyixCVySHjibCmLqgRFzvA1jlzT6b5E5uEQfD83P2WGo9IKjqoDAXu0AaCbra4V5DWyMp4A7zJP4gFXC22JniopFjNMknyd3bs+qdn537+6+vNRGpBuT528e2pKbuBnnI3f3LQZR9Udg8bHXn3lWGlQVHjK4ZhofxD2zJaNVsC4/VF8HLknXJnWjn5Fd1nI/filGHFQ1inF5/L6hQVi7g3zcfYIMKPNekXTN2ExNSkBIysI0gOObNNpNssD7MGH6fVqgIo0mOeIgOGWSdwhwjvKFftQ2RFR+JbUaZLGvZBDmgQwFpntAu7onfCyew2k5hcgxOp7Iu6eUA3SN3vFlUtDqS7HpWB6aVKs03YeHFpc3I85jF3DK4CDY71ltm46iWhrHi242M7yZ3oftLaRqPLyYzi0ZRDCzKBDTazBrdCdq4dpcC008xaw/wAMFrW2FiN7rX1Ek3Us2H1VTZXpurfTtuKTvybF9dvFcsAMZUboSW3iTuC5RXQx8s1r7WmuEguUT6OAh1V43M6sf1PcPkx3mha1PQei10l3wtc57p/lDQPUlanwedFbmz6P4BmHpZnQCbuJ9u5Bdu9N9WUO7N9FQ6Q7VqYh2SmCKYtbeecKtgujr3XI80Eu7C32QFxFSpWdmqOJ71PTwgjVaBuymZhTzAvdYNBlx8FoNl9FKNIh7x1j9QCewP7fxHvtyTOSQqi2D+h3RZrS3E1Wy7Wk06NGoeR+bhw11011WrCjrYlyHV8XNlJuyqVFitVOoKg2ht8Nplx/DZxmAOZ4BCsVtHJZBMVj5JkAtMhzTcFp1aRvC7RYVPSdjemTYLg+eTbqzsh7sSMxsLW3wQD81lsVsHNIoBzmmSyJcWmJyP8AqdddxC2fQ1v8If00/wD4D6KkMUUTlmm+TR7BwjGssL5RoSN2+CJR1lNvBuo1jS061OaFbIG7hHPQdxRqmDAid35xztcWWiWzMsaa3O6thGjeZ7OnddK2nwAHDs+/8NSlpnfHf4xd6VtExoJ/t/8AqULG0oRjL6Dhp7dgXUmEf2R3JGUiNY749uyFHgjHC1vIn6ruUBbMuFIkLxxCTrRxSjilQVzAn79lKavJx7gqeLqGD2fMj21QYUeYdI61WrSrMxNJ2SCWVB2g1wnI4FsxLosYmYuvNKlcshmmYHMCcutoPK3qvTadLEGo9nWU3U3OqB4daG5i3K4xLpEgfZTsVs+hRwz2V8MTnNnUxmaT/KXvsYm0LPCSi2mbc0Hkprx+55q2vmuWtFgwZYEubEuIkzzdpdT4is51SpNR2Wo7LVqDISYylwDGn4QQNDBgLUbd6M4MOBoOfSztJh1N723tILQYWcrdHq1FwLDSrXaQGuEnf2qVSCd1rq1pmNwaKVMF5azKwtaHuNw0uEZoe/wsPDeuVfFB9M5arDTcbkOaWEk8AR7JEaFs9DxfRqm67SWHlceRVvY2xclE0i/4nFziLSNGjuAk95KItansF18zj6/NDZu17nvT6XFLeq+RAKdDDAk3PP5BCq+0q+KJZS7DB8TtAB/M7ctFVwzXiHAOHMSpcHQZTIhggfC0WaDxy6F38xkr0sX2hB/Gq/sxT6SX6WJ0Y2UzDUy6JqPmXuHay7gJuG2nxRB+I5pHVpmED2ji3NNwRzK1RyRyfCyLg4coftTaj26C3FB6m23EaXVLaO2J7O870KdVjxV1Ek5Fytj82pUDsVuVB71RxGIzdkfDv5/omom2TYzbTmZhRJEgtc4EiQdQ2N3Neg9BT/C8G+gheZOw4heodAGfwGH+X2cU8RbNXgWukgZYk6zx3wi9Ki4TBYOOWn9ULwtnHv8AkD80TDRFpHcBax4Azv8ANPJkootBjt9Q+AaEmTnUPiY9BCWlUtZrvGR36kFTT9/ZKW2PpRVqNZvaZ5u//SXDMF7DU+SkD80wfT/ZMpg5nb7ifEI26BSstho4DySrgkJSFDiqeNNirLqg4hDdoYkQdT6e6FBsw37jRp4mtVruin8UZst95Agzp6ohTw2Hq0jUdUqt6z4KdXK5saty022MxPHRYr9oYcaxJcQzIwgfhzZnzcXG7hoshisXXeBLnFo5yN36JJY7dl450o0eq/8ALburdTFWi9gJdlfTDSHHg6C5vgdyo0Oh2Ie/VwaAPgqSLREB1zos/sTp8+lTFKsOsH5nEzF4BsZ1O47l6D0b6SYc0KlY9gbyCCAeeU8SBokqSKPJGS4T+vYDVsM4vL6jHNpMa6k/rKY7elxI0nzlKtazFtbhQRVBzCZdGjpImI3QuQ3ApQ7x/s8/pYlzeau0NojegbapGilbWB1C8rJ00XvX8HpRm+LNPRxQKu0hOkeayNN/Aq3RxzmrK8Eo8bjNp+xpglLJsQCheE2sLB3qilHEsdoUnHIjTQLx3RehV1aWHiwx6aeiAbQ6E1RelUFQcHdl30Pot60SlIWrH1WWHD/kzTxQlyjxPa2zsRTMVaT2DmJB73CR4SqtLDkr3WoyRuI4FBcZ0cw1QzkDDxb2fQWK2w+0V+tfwZ5dJ/izzBmEMb16T0BbGHpjk4epPzVR3QtxB6uqABucL+B/RX+htMsb1brOY94PkN+9b8OaGT4WZsmKUOTS0oD53/UAf6UTfWB3nwn9FSClY08fID9Voe5FbFlrxFg46akD2un/ALwY08yT9EPxOKp071KjWf1vDfQkBC63SvBN/wDXa4/yBz/VjY9UKQbZpKdtLA8BvHO/uos5k6+Z+QWLxv7S8PTEMo1nzoSGNbI5lxd6Ia7p/iXEmnhmgHcSXHzloXWjqPSw/v8A+76JJ5en6rzUdMNoOFqbG9zWk+rigu3Oke123bVqht5y0KEDhBDC7j5IWg0z2J8oDt7aNKg2a1VlMbsxAJP8oJlx5ALx1u3MVWaetxVd3LrXtHk0gKp+4UiSSJJ1OYye8zdDWkFQs1PTPE0sQWdRisMQG9oOeWmZJEHLazoWROArD/p/xJ/9lwq+BDLnuIVlmy6XD1P1Uw2eAIDngawKjwJ45ZiVNyK6GVerq4cn94oOEj8TSwx3EcuCrs6o0pDi151Gk38joigdWY7O2q8uAyguOaG8L7uSE49pJJqNF7lzBlI55RZFOxJKghX25inNa1z5DNCOy6LWkdw0SoZsrCl1UMa6W/ESNC0ct06f7JFzpHJNh2niTuVunjRvQmF1SynLHGXJeGaUOA+yoDcFTtrHvWfoVZhXGYog8Vnngs1Q6ldwy2sCp6VYi4KEUsQCp7jQrLPAuGaYytXHcPYfar270VobaBF1kG4kjUeSlZXadCs0umkuP+oOqL5NozFNd8LvApteqW3dAGsrKNqkaFQ7U2m9zWsJ0lLDBKboEnGCsJbW6Rm7adh6oXg9pYhkGiA50mcwlsR3gzPsUPpslWqJy6Eg8fqvRg4YHtuyKwS6hbul2+f13CNbbuPJy52MtJyUxblL817J9fC4is1pNesTeRncGnT8LYCt7EyPkH49SOPMctFoKeF4CFvjkUlaZ5+XDLFJxktzF4bocXGXEDjaStPg+jeHptjIHHi65/RFmshOayVzYiQFxfRyk5ha1oaZDmkcRu8iR4q3g8IGNAhFhSVWvhCDLLA3I3TvshYyRCMMOA8lww7dwjuslzHePJKGlAJnOkuyH1alPqw2wdmzMa+ZiASRMW9UNxvQ6QDlfSfvNJ2dh5mk8gj+13gtdgMY11Zzd7TB0ItqPRaxwZl3GyNinz1jMDUY/K2s1x4OzUz3Q6w8TCpVq9SmcrwQeB4biJ1HMWK9a29sGjWeSRdR4PoSx9Lq3HOy5DXXyk72H4mG+rSF1o7c8pbjXH8JPdHyUj6ub8IHGTJWj6SdAH0BnpuJaNQQCR3OA+XisiaAB7UnvnXuTbAtmq6FbGL2uePhzG/dC5bHolhBTwrARBILj3m65Z5TdmmEEoo8zISEyuCcVcgQtBlWqdWE2ikcgwrYlwr5crj8XEIZS1KWobpZQTe48cjitgmccE9tVrkKOiXDmxS+lHsU+8SfO4Za9w+F0jgfqmPLnm4hVMI4q/U0UZLTIvBKcb8dh0wmF6akKCgkUlkbLeCxZY4Obq0z9R3EL0XD1Q5rXDQgEdxEry6nqvRti/8Al6X9DfZNjWmTS45E6iWvEpPlOgqyFICqwUeMPZPcfZWswlirjabbF1+Alzv8WyUPxfSJrL9TiHDlRd7OgqDZLQ3DAtAaSHExa97mN6t9FXFzRmJPff3RAC/+bKLiB1dZpJjtMDfMTPohnS7bwFHq6Zl1WWmNzNHHlOnieC9I2lSb1ZOUTxgLEdM8Ow4MVC1pqB0B5ALwOAdrCIrugL0chvadedXAw/vJ36XnzWoqVszCaVQE/lJyu7iD9V5c2q4GxItNidVFjq7g5pDnAyNCeSZxFTNFjNtYmi852OAmxIIGm52h8Ctn0Y6RZmCReL+25ZHo1XdIGYxmiJMRwhbjEYdjQMrWiReAB5wlYyLW0tr0yy5A4rK/ueGrPBIbPKx/XRV+lQ/h+H1WR2NUOdtzrxXJHNnqVXYrurik+LWBXIhsxxyi50XJaQ+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www.vecherniyorenburg.ru/userfiles/clauses/large/3402_Dnevnik__litso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786190"/>
            <a:ext cx="2857520" cy="2878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2393852" cy="2188137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Родители задают вопрос: «Нужно ли учащимся </a:t>
            </a:r>
            <a:r>
              <a:rPr lang="en-US" sz="2400" dirty="0" smtClean="0">
                <a:solidFill>
                  <a:srgbClr val="C00000"/>
                </a:solidFill>
              </a:rPr>
              <a:t>II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III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IV</a:t>
            </a:r>
            <a:r>
              <a:rPr lang="ru-RU" sz="2400" dirty="0" smtClean="0">
                <a:solidFill>
                  <a:srgbClr val="C00000"/>
                </a:solidFill>
              </a:rPr>
              <a:t> классов вести дневник?»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2714620"/>
            <a:ext cx="2928958" cy="2293485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Министерство  просвещения отвечает: «Да. Учащиеся данных классов ведут школьные дневники, издаваемые специально для учащихся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II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IV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классов»</a:t>
            </a:r>
          </a:p>
          <a:p>
            <a:endParaRPr lang="ru-RU" dirty="0"/>
          </a:p>
        </p:txBody>
      </p:sp>
      <p:pic>
        <p:nvPicPr>
          <p:cNvPr id="1028" name="Picture 4" descr="http://t1.gstatic.com/images?q=tbn:ANd9GcTMF2FN52Q73kZdOuMPXPLkQlD8wmIZzAlT1SStkeb3sg19Mtl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7923" r="1792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latin typeface="+mj-lt"/>
              </a:rPr>
              <a:t>В связи с введением дневников во </a:t>
            </a:r>
            <a:r>
              <a:rPr lang="en-US" sz="2800" b="1" dirty="0" smtClean="0">
                <a:latin typeface="+mj-lt"/>
              </a:rPr>
              <a:t>II </a:t>
            </a:r>
            <a:r>
              <a:rPr lang="ru-RU" sz="2800" b="1" dirty="0" smtClean="0">
                <a:latin typeface="+mj-lt"/>
              </a:rPr>
              <a:t>классе необходимо проводить постоянную работу по обучению второклассников навыкам заполнения дневников.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Классный руководитель и руководители школ должны систематически контролировать состояние ведения дневников в начальных </a:t>
            </a:r>
            <a:r>
              <a:rPr lang="ru-RU" sz="2800" b="1" dirty="0" smtClean="0">
                <a:latin typeface="+mj-lt"/>
              </a:rPr>
              <a:t>класс</a:t>
            </a:r>
            <a:r>
              <a:rPr lang="ru-RU" sz="2800" b="1" dirty="0" smtClean="0">
                <a:latin typeface="+mj-lt"/>
              </a:rPr>
              <a:t>ах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smtClean="0">
                <a:latin typeface="+mj-lt"/>
              </a:rPr>
              <a:t>обращая внимание на соблюдение детьми правил грамматики, каллиграфии, чистоты и аккуратности, а также выполнения учителем установленных правил по ведению дневника.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Одновременно  учитель разъясняет порядок записи домашних заданий во </a:t>
            </a:r>
            <a:r>
              <a:rPr lang="en-US" sz="2800" b="1" dirty="0" smtClean="0">
                <a:latin typeface="+mj-lt"/>
              </a:rPr>
              <a:t>II </a:t>
            </a:r>
            <a:r>
              <a:rPr lang="ru-RU" sz="2800" b="1" dirty="0" smtClean="0">
                <a:latin typeface="+mj-lt"/>
              </a:rPr>
              <a:t>классе.</a:t>
            </a:r>
            <a:endParaRPr lang="ru-RU" sz="2800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14298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latin typeface="+mj-lt"/>
              </a:rPr>
              <a:t>Письменные задания записываются в рабочей тетради, отступив от предыдущей работы две строки (русский язык) и 4 клетки ( математика)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В </a:t>
            </a:r>
            <a:r>
              <a:rPr lang="en-US" sz="2800" b="1" dirty="0" smtClean="0">
                <a:latin typeface="+mj-lt"/>
              </a:rPr>
              <a:t>I</a:t>
            </a:r>
            <a:r>
              <a:rPr lang="ru-RU" sz="2800" b="1" dirty="0" smtClean="0">
                <a:latin typeface="+mj-lt"/>
              </a:rPr>
              <a:t> – </a:t>
            </a:r>
            <a:r>
              <a:rPr lang="en-US" sz="2800" b="1" dirty="0" smtClean="0">
                <a:latin typeface="+mj-lt"/>
              </a:rPr>
              <a:t>IV</a:t>
            </a:r>
            <a:r>
              <a:rPr lang="ru-RU" sz="2800" b="1" dirty="0" smtClean="0">
                <a:latin typeface="+mj-lt"/>
              </a:rPr>
              <a:t> классах </a:t>
            </a:r>
            <a:r>
              <a:rPr lang="ru-RU" sz="2800" b="1" dirty="0" smtClean="0">
                <a:latin typeface="+mj-lt"/>
              </a:rPr>
              <a:t>для выполнения всех видов обучающих работ по математике и русскому языку учащиеся начальной школы должны  иметь по 2 тетради ( кроме того, тетрадь на печатной основе - ТПО)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Для контрольных по математике выделяется специальная тетрадь. Она в течение  всего учебного года хранится в школе и выдаётся ученику для выполнения в ней контрольной работы и работы над ошибками.</a:t>
            </a:r>
            <a:endParaRPr lang="ru-RU" sz="2800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14298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86766" cy="1143000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Записи в тетрадях выполняются с соблюдением следующих требований: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652187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200" b="1" dirty="0" smtClean="0">
                <a:latin typeface="+mj-lt"/>
              </a:rPr>
              <a:t>1.Все записи производятся аккуратно, разборчивым почерком.</a:t>
            </a:r>
            <a:endParaRPr lang="ru-RU" sz="2200" dirty="0" smtClean="0">
              <a:latin typeface="+mj-lt"/>
            </a:endParaRPr>
          </a:p>
          <a:p>
            <a:r>
              <a:rPr lang="ru-RU" sz="2200" b="1" dirty="0" smtClean="0">
                <a:latin typeface="+mj-lt"/>
              </a:rPr>
              <a:t>2.Обложка тетради подписывается по следующему образцу:</a:t>
            </a:r>
            <a:endParaRPr lang="ru-RU" sz="2200" dirty="0" smtClean="0">
              <a:latin typeface="+mj-lt"/>
            </a:endParaRPr>
          </a:p>
          <a:p>
            <a:pPr>
              <a:buNone/>
            </a:pPr>
            <a:r>
              <a:rPr lang="ru-RU" sz="2200" b="1" i="1" dirty="0" smtClean="0">
                <a:latin typeface="+mj-lt"/>
              </a:rPr>
              <a:t>             </a:t>
            </a:r>
            <a:r>
              <a:rPr lang="ru-RU" sz="2200" b="1" i="1" dirty="0" smtClean="0">
                <a:latin typeface="+mj-lt"/>
              </a:rPr>
              <a:t>      </a:t>
            </a:r>
            <a:r>
              <a:rPr lang="ru-RU" sz="1800" b="1" i="1" dirty="0" smtClean="0">
                <a:latin typeface="+mj-lt"/>
              </a:rPr>
              <a:t>Тетрадь                                                                                              для работ по математике                                                                                                 ученика(</a:t>
            </a:r>
            <a:r>
              <a:rPr lang="ru-RU" sz="1800" b="1" i="1" dirty="0" err="1" smtClean="0">
                <a:latin typeface="+mj-lt"/>
              </a:rPr>
              <a:t>цы</a:t>
            </a:r>
            <a:r>
              <a:rPr lang="ru-RU" sz="1800" b="1" i="1" dirty="0" smtClean="0">
                <a:latin typeface="+mj-lt"/>
              </a:rPr>
              <a:t>) 2 класса Б                                                                                               МБОУ СОШ № 16                                                                                                        Петрова Алексея</a:t>
            </a:r>
            <a:endParaRPr lang="ru-RU" sz="1800" i="1" dirty="0" smtClean="0">
              <a:latin typeface="+mj-lt"/>
            </a:endParaRPr>
          </a:p>
          <a:p>
            <a:r>
              <a:rPr lang="ru-RU" sz="2200" b="1" dirty="0" smtClean="0">
                <a:latin typeface="+mj-lt"/>
              </a:rPr>
              <a:t>Тетрадь для учащихся  </a:t>
            </a:r>
            <a:r>
              <a:rPr lang="en-US" sz="2200" b="1" dirty="0" smtClean="0">
                <a:latin typeface="+mj-lt"/>
              </a:rPr>
              <a:t>I</a:t>
            </a:r>
            <a:r>
              <a:rPr lang="ru-RU" sz="2200" b="1" dirty="0" smtClean="0">
                <a:latin typeface="+mj-lt"/>
              </a:rPr>
              <a:t> -</a:t>
            </a:r>
            <a:r>
              <a:rPr lang="ru-RU" sz="2200" b="1" dirty="0" smtClean="0">
                <a:latin typeface="+mj-lt"/>
              </a:rPr>
              <a:t> </a:t>
            </a:r>
            <a:r>
              <a:rPr lang="en-US" sz="2200" b="1" dirty="0" smtClean="0">
                <a:latin typeface="+mj-lt"/>
              </a:rPr>
              <a:t>II </a:t>
            </a:r>
            <a:r>
              <a:rPr lang="ru-RU" sz="2200" b="1" dirty="0" smtClean="0">
                <a:latin typeface="+mj-lt"/>
              </a:rPr>
              <a:t>класса подписывает учитель.</a:t>
            </a:r>
            <a:endParaRPr lang="ru-RU" sz="2200" dirty="0" smtClean="0">
              <a:latin typeface="+mj-lt"/>
            </a:endParaRPr>
          </a:p>
          <a:p>
            <a:endParaRPr lang="ru-RU" sz="2400" dirty="0">
              <a:latin typeface="+mj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652187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200" b="1" dirty="0" smtClean="0">
                <a:latin typeface="+mj-lt"/>
              </a:rPr>
              <a:t>3.С внутренней стороны тетради ( в том числе и в тетради для контрольных работ) обязательно выделяются поля.</a:t>
            </a:r>
          </a:p>
          <a:p>
            <a:r>
              <a:rPr lang="ru-RU" sz="2200" b="1" dirty="0" smtClean="0">
                <a:latin typeface="+mj-lt"/>
              </a:rPr>
              <a:t>4.Со второго полугодия </a:t>
            </a:r>
            <a:r>
              <a:rPr lang="en-US" sz="2200" b="1" dirty="0" smtClean="0">
                <a:latin typeface="+mj-lt"/>
              </a:rPr>
              <a:t>I </a:t>
            </a:r>
            <a:r>
              <a:rPr lang="ru-RU" sz="2200" b="1" dirty="0" smtClean="0">
                <a:latin typeface="+mj-lt"/>
              </a:rPr>
              <a:t>класса, а также во </a:t>
            </a:r>
            <a:r>
              <a:rPr lang="en-US" sz="2200" b="1" dirty="0" smtClean="0">
                <a:latin typeface="+mj-lt"/>
              </a:rPr>
              <a:t>II</a:t>
            </a:r>
            <a:r>
              <a:rPr lang="ru-RU" sz="2200" b="1" dirty="0" smtClean="0">
                <a:latin typeface="+mj-lt"/>
              </a:rPr>
              <a:t>, </a:t>
            </a:r>
            <a:r>
              <a:rPr lang="en-US" sz="2200" b="1" dirty="0" smtClean="0">
                <a:latin typeface="+mj-lt"/>
              </a:rPr>
              <a:t>III</a:t>
            </a:r>
            <a:r>
              <a:rPr lang="ru-RU" sz="2200" b="1" dirty="0" smtClean="0">
                <a:latin typeface="+mj-lt"/>
              </a:rPr>
              <a:t>, </a:t>
            </a:r>
            <a:r>
              <a:rPr lang="en-US" sz="2200" b="1" dirty="0" smtClean="0">
                <a:latin typeface="+mj-lt"/>
              </a:rPr>
              <a:t>IV</a:t>
            </a:r>
            <a:r>
              <a:rPr lang="ru-RU" sz="2200" b="1" dirty="0" smtClean="0">
                <a:latin typeface="+mj-lt"/>
              </a:rPr>
              <a:t> классах обозначается время выполнения работы: число – арабской цифрой (</a:t>
            </a:r>
            <a:r>
              <a:rPr lang="en-US" sz="2200" b="1" dirty="0" smtClean="0">
                <a:latin typeface="+mj-lt"/>
              </a:rPr>
              <a:t>I</a:t>
            </a:r>
            <a:r>
              <a:rPr lang="ru-RU" sz="2200" b="1" dirty="0" smtClean="0">
                <a:latin typeface="+mj-lt"/>
              </a:rPr>
              <a:t> – </a:t>
            </a:r>
            <a:r>
              <a:rPr lang="en-US" sz="2200" b="1" dirty="0" smtClean="0">
                <a:latin typeface="+mj-lt"/>
              </a:rPr>
              <a:t>II</a:t>
            </a:r>
            <a:r>
              <a:rPr lang="ru-RU" sz="2200" b="1" dirty="0" smtClean="0">
                <a:latin typeface="+mj-lt"/>
              </a:rPr>
              <a:t> ), название месяца – прописью.</a:t>
            </a:r>
          </a:p>
          <a:p>
            <a:endParaRPr lang="ru-RU" sz="2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609</Words>
  <Application>Microsoft Office PowerPoint</Application>
  <PresentationFormat>Экран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Особенности нового дневника  </vt:lpstr>
      <vt:lpstr>             Школьный дневник</vt:lpstr>
      <vt:lpstr>Слайд 3</vt:lpstr>
      <vt:lpstr>Слайд 4</vt:lpstr>
      <vt:lpstr>Слайд 5</vt:lpstr>
      <vt:lpstr>Родители задают вопрос: «Нужно ли учащимся II, III, IV классов вести дневник?» </vt:lpstr>
      <vt:lpstr>Слайд 7</vt:lpstr>
      <vt:lpstr>Слайд 8</vt:lpstr>
      <vt:lpstr>Записи в тетрадях выполняются с соблюдением следующих требований:</vt:lpstr>
      <vt:lpstr>Слайд 10</vt:lpstr>
      <vt:lpstr>Слайд 11</vt:lpstr>
      <vt:lpstr>    Образцы работ учащихся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2013-09-04T15:49:25Z</dcterms:created>
  <dcterms:modified xsi:type="dcterms:W3CDTF">2013-09-05T11:25:16Z</dcterms:modified>
</cp:coreProperties>
</file>