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65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72" r:id="rId12"/>
    <p:sldId id="273" r:id="rId13"/>
    <p:sldId id="274" r:id="rId14"/>
    <p:sldId id="275" r:id="rId15"/>
    <p:sldId id="276" r:id="rId16"/>
    <p:sldId id="277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647" autoAdjust="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32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39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34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55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5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1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4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5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52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05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92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EB6D5-7985-4B67-BFCA-1614E18D633A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6093B-F317-427F-9BFF-05B7C1791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75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lh4.ggpht.com/4bjuPW_O2O76nBvcFKEWJ7T9yDv-ioMd354yNA5yJ0oHc7UKmYKQHwCeOKFGPNK5rOjY5Zc=s114" TargetMode="External"/><Relationship Id="rId13" Type="http://schemas.openxmlformats.org/officeDocument/2006/relationships/hyperlink" Target="https://lh4.ggpht.com/-x7RZae6PrigPJCRP0bLgDtDfmJ-tHixXa5X5GYuw3axL-5IRSmnTr1ZpY8Oe1O6SgHXVQ=s85" TargetMode="External"/><Relationship Id="rId3" Type="http://schemas.openxmlformats.org/officeDocument/2006/relationships/hyperlink" Target="https://lh3.ggpht.com/xflZ3yML3-anLxg4zUAtBvYkebyyU34-CaQVwYNEq4ReX2dUokrrrfr42BOA14aoOaw0qA=s85" TargetMode="External"/><Relationship Id="rId7" Type="http://schemas.openxmlformats.org/officeDocument/2006/relationships/hyperlink" Target="https://lh6.ggpht.com/pwp-Ei9MozdPCYkjsFoQhwznYH1CmXyMUqXy0I_iB_NHImfNelNjw2WN51HMWdyyL7rm=s114" TargetMode="External"/><Relationship Id="rId12" Type="http://schemas.openxmlformats.org/officeDocument/2006/relationships/hyperlink" Target="https://lh3.ggpht.com/uKXhrDQ47BeEKNIwROhLjiOWYk3I9T763iaQxEmrS9JBQzOv4Fz0ex-p-flsWsIs7_vy=s86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lh4.ggpht.com/c0UqTqaMkSvVlv_BeMYSvsBoFon0c5-3Uu__D-BizLoGbrNWEBv8Z2iWVFGysdpnbyNKTw=s125" TargetMode="External"/><Relationship Id="rId11" Type="http://schemas.openxmlformats.org/officeDocument/2006/relationships/hyperlink" Target="https://lh5.ggpht.com/ALTJOtpto7VC3cnY1tsDyBONqu_WJLtToHR7QjqNK5HkHIqENbzaB7CateQnk3Fhz2XGCCc=s103" TargetMode="External"/><Relationship Id="rId5" Type="http://schemas.openxmlformats.org/officeDocument/2006/relationships/hyperlink" Target="https://lh6.ggpht.com/k9bZ5k2tiwe9juy0pS42eTLhIYpB38axofIwNcUiQ5Z0XmJy0P8V8-5BtnR7FsA8QNRw5NY=s85" TargetMode="External"/><Relationship Id="rId15" Type="http://schemas.openxmlformats.org/officeDocument/2006/relationships/hyperlink" Target="http://elenaranko.ucoz.ru/" TargetMode="External"/><Relationship Id="rId10" Type="http://schemas.openxmlformats.org/officeDocument/2006/relationships/hyperlink" Target="https://lh4.ggpht.com/ZaJ_hCZB7Ev9121sPVh_oheTfC0CLFFCKU8euOyD53FWnhya6py7ZVlrupqbevtNLJvtvg=s85" TargetMode="External"/><Relationship Id="rId4" Type="http://schemas.openxmlformats.org/officeDocument/2006/relationships/hyperlink" Target="https://lh3.ggpht.com/1JN44R1k1LDGXHKTdw8sf6KMbsq_ae-raklVRNFIpDt3nzQhx5qi_vUM7zJ0e3yM4eQs3Q=s85" TargetMode="External"/><Relationship Id="rId9" Type="http://schemas.openxmlformats.org/officeDocument/2006/relationships/hyperlink" Target="https://lh6.ggpht.com/PxA8-EST4saYP3W-TnUBuxDKPt5JoP_P07Cs5cpIsDxo3E_zhV-XJgaHIgrSeHJNK1z8kQ=s125" TargetMode="External"/><Relationship Id="rId14" Type="http://schemas.openxmlformats.org/officeDocument/2006/relationships/hyperlink" Target="https://lh3.ggpht.com/QIGHIQYC7o7biVgVjso0uPRhLNXEZtpNxqhKjzJHp1DAGcvVeykiaROX3ptklB9LEpRC=s11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Первоцветы</a:t>
            </a:r>
          </a:p>
          <a:p>
            <a:pPr marL="0" indent="0" algn="ctr">
              <a:buNone/>
            </a:pPr>
            <a:r>
              <a:rPr lang="ru-RU" sz="2000" dirty="0" smtClean="0"/>
              <a:t>(Внеурочная деятельность)</a:t>
            </a:r>
          </a:p>
          <a:p>
            <a:pPr marL="0" indent="0" algn="ctr">
              <a:buNone/>
            </a:pPr>
            <a:r>
              <a:rPr lang="ru-RU" sz="2000" dirty="0" smtClean="0"/>
              <a:t>1 класс</a:t>
            </a:r>
            <a:endParaRPr lang="ru-RU" sz="2000" dirty="0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798638" y="383381"/>
            <a:ext cx="4708665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sz="12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	ПРАВИТЕЛЬСТВО </a:t>
            </a:r>
            <a:r>
              <a:rPr lang="ru-RU" sz="1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САНКТ-ПЕТЕРБУРГА</a:t>
            </a:r>
          </a:p>
          <a:p>
            <a:pPr algn="ctr"/>
            <a:r>
              <a:rPr lang="ru-RU" sz="12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	КОМИТЕТ </a:t>
            </a:r>
            <a:r>
              <a:rPr lang="ru-RU" sz="12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ПО ОБРАЗОВАНИЮ</a:t>
            </a:r>
            <a:r>
              <a:rPr lang="ru-RU" sz="1200" dirty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15" name="Прямоугольник 9"/>
          <p:cNvSpPr>
            <a:spLocks noChangeArrowheads="1"/>
          </p:cNvSpPr>
          <p:nvPr/>
        </p:nvSpPr>
        <p:spPr bwMode="auto">
          <a:xfrm>
            <a:off x="1397000" y="714375"/>
            <a:ext cx="62865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sz="1400" dirty="0">
                <a:latin typeface="Calibri" pitchFamily="34" charset="0"/>
                <a:cs typeface="Times New Roman" pitchFamily="18" charset="0"/>
              </a:rPr>
              <a:t>Государственное бюджетное общеобразовательное учреждение</a:t>
            </a:r>
            <a:endParaRPr lang="ru-RU" sz="1400" dirty="0">
              <a:latin typeface="Calibri" pitchFamily="34" charset="0"/>
            </a:endParaRPr>
          </a:p>
          <a:p>
            <a:pPr algn="ctr" eaLnBrk="0" hangingPunct="0"/>
            <a:r>
              <a:rPr lang="ru-RU" sz="1400" dirty="0">
                <a:latin typeface="Calibri" pitchFamily="34" charset="0"/>
                <a:cs typeface="Times New Roman" pitchFamily="18" charset="0"/>
              </a:rPr>
              <a:t>средняя общеобразовательная школа № </a:t>
            </a:r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518</a:t>
            </a:r>
          </a:p>
          <a:p>
            <a:pPr algn="ctr" eaLnBrk="0" hangingPunct="0"/>
            <a:r>
              <a:rPr lang="ru-RU" sz="1400" dirty="0" smtClean="0">
                <a:latin typeface="Calibri" pitchFamily="34" charset="0"/>
                <a:cs typeface="Times New Roman" pitchFamily="18" charset="0"/>
              </a:rPr>
              <a:t>Выборгского </a:t>
            </a:r>
            <a:r>
              <a:rPr lang="ru-RU" sz="1400" dirty="0">
                <a:latin typeface="Calibri" pitchFamily="34" charset="0"/>
                <a:cs typeface="Times New Roman" pitchFamily="18" charset="0"/>
              </a:rPr>
              <a:t>района Санкт-Петербурга</a:t>
            </a:r>
            <a:r>
              <a:rPr lang="ru-RU" sz="1400" dirty="0">
                <a:latin typeface="Calibri" pitchFamily="34" charset="0"/>
              </a:rPr>
              <a:t> 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5149850" y="4143375"/>
            <a:ext cx="37338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2000" dirty="0">
              <a:latin typeface="Calibri" pitchFamily="34" charset="0"/>
            </a:endParaRPr>
          </a:p>
          <a:p>
            <a:pPr eaLnBrk="1" hangingPunct="1"/>
            <a:r>
              <a:rPr lang="ru-RU" sz="2000" dirty="0" smtClean="0">
                <a:latin typeface="Calibri" pitchFamily="34" charset="0"/>
              </a:rPr>
              <a:t>Клыковская </a:t>
            </a:r>
            <a:r>
              <a:rPr lang="ru-RU" sz="2000" dirty="0" err="1" smtClean="0">
                <a:latin typeface="Calibri" pitchFamily="34" charset="0"/>
              </a:rPr>
              <a:t>Альвина</a:t>
            </a:r>
            <a:endParaRPr lang="ru-RU" sz="2000" dirty="0" smtClean="0">
              <a:latin typeface="Calibri" pitchFamily="34" charset="0"/>
            </a:endParaRPr>
          </a:p>
          <a:p>
            <a:pPr eaLnBrk="1" hangingPunct="1"/>
            <a:r>
              <a:rPr lang="ru-RU" sz="2000" dirty="0" smtClean="0">
                <a:latin typeface="Calibri" pitchFamily="34" charset="0"/>
              </a:rPr>
              <a:t>Владимировна</a:t>
            </a:r>
          </a:p>
          <a:p>
            <a:pPr eaLnBrk="1" hangingPunct="1"/>
            <a:r>
              <a:rPr lang="ru-RU" sz="2000" dirty="0">
                <a:latin typeface="Calibri" pitchFamily="34" charset="0"/>
              </a:rPr>
              <a:t>у</a:t>
            </a:r>
            <a:r>
              <a:rPr lang="ru-RU" sz="2000" dirty="0" smtClean="0">
                <a:latin typeface="Calibri" pitchFamily="34" charset="0"/>
              </a:rPr>
              <a:t>читель начальных классов</a:t>
            </a:r>
            <a:endParaRPr lang="ru-RU" sz="2000" dirty="0">
              <a:latin typeface="Calibri" pitchFamily="34" charset="0"/>
            </a:endParaRPr>
          </a:p>
          <a:p>
            <a:pPr eaLnBrk="1" hangingPunct="1"/>
            <a:endParaRPr lang="ru-RU" i="1" dirty="0">
              <a:latin typeface="Calibri" pitchFamily="34" charset="0"/>
            </a:endParaRP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3860800" y="6303963"/>
            <a:ext cx="1422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dirty="0" smtClean="0">
                <a:latin typeface="Calibri" pitchFamily="34" charset="0"/>
              </a:rPr>
              <a:t>2014 год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72063"/>
            <a:ext cx="1798637" cy="178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38906"/>
            <a:ext cx="835025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855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08912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Правила охраны первоцветов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рвите большие букеты!</a:t>
            </a:r>
          </a:p>
          <a:p>
            <a:r>
              <a:rPr lang="ru-RU" dirty="0" smtClean="0"/>
              <a:t>Не губите места произрастания первоцветов!</a:t>
            </a:r>
          </a:p>
          <a:p>
            <a:r>
              <a:rPr lang="ru-RU" dirty="0" smtClean="0"/>
              <a:t>Не вырывайте первоцветы с корнем!</a:t>
            </a:r>
          </a:p>
          <a:p>
            <a:r>
              <a:rPr lang="ru-RU" dirty="0" smtClean="0"/>
              <a:t>Посадите первоцветы в саду и ухаживайте за ними.</a:t>
            </a:r>
          </a:p>
          <a:p>
            <a:r>
              <a:rPr lang="ru-RU" dirty="0" smtClean="0"/>
              <a:t>Расскажите друзьям и близким об охране </a:t>
            </a:r>
          </a:p>
          <a:p>
            <a:pPr marL="0" indent="0">
              <a:buNone/>
            </a:pPr>
            <a:r>
              <a:rPr lang="ru-RU" dirty="0" smtClean="0"/>
              <a:t>    первоцветов.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65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02979"/>
              </p:ext>
            </p:extLst>
          </p:nvPr>
        </p:nvGraphicFramePr>
        <p:xfrm>
          <a:off x="1834848" y="170080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Кроссворд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417285"/>
              </p:ext>
            </p:extLst>
          </p:nvPr>
        </p:nvGraphicFramePr>
        <p:xfrm>
          <a:off x="2195736" y="1205301"/>
          <a:ext cx="4992224" cy="488302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</a:tblGrid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48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914564"/>
              </p:ext>
            </p:extLst>
          </p:nvPr>
        </p:nvGraphicFramePr>
        <p:xfrm>
          <a:off x="1834848" y="170080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Кроссворд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59208"/>
              </p:ext>
            </p:extLst>
          </p:nvPr>
        </p:nvGraphicFramePr>
        <p:xfrm>
          <a:off x="2195736" y="1205301"/>
          <a:ext cx="4992224" cy="488302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</a:tblGrid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Ы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4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430833"/>
              </p:ext>
            </p:extLst>
          </p:nvPr>
        </p:nvGraphicFramePr>
        <p:xfrm>
          <a:off x="1834848" y="170080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Кроссворд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035736"/>
              </p:ext>
            </p:extLst>
          </p:nvPr>
        </p:nvGraphicFramePr>
        <p:xfrm>
          <a:off x="2195736" y="1205301"/>
          <a:ext cx="4992224" cy="488302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</a:tblGrid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Ы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03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609885"/>
              </p:ext>
            </p:extLst>
          </p:nvPr>
        </p:nvGraphicFramePr>
        <p:xfrm>
          <a:off x="1834848" y="170080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Кроссворд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409761"/>
              </p:ext>
            </p:extLst>
          </p:nvPr>
        </p:nvGraphicFramePr>
        <p:xfrm>
          <a:off x="2195736" y="1205301"/>
          <a:ext cx="4992224" cy="488302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</a:tblGrid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М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Д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У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Ы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6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648645"/>
              </p:ext>
            </p:extLst>
          </p:nvPr>
        </p:nvGraphicFramePr>
        <p:xfrm>
          <a:off x="1834848" y="170080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Кроссворд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471273"/>
              </p:ext>
            </p:extLst>
          </p:nvPr>
        </p:nvGraphicFramePr>
        <p:xfrm>
          <a:off x="2195736" y="1205301"/>
          <a:ext cx="4992224" cy="488302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</a:tblGrid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М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Д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У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М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Ы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Ь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М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Ч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</a:t>
                      </a:r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11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595879"/>
              </p:ext>
            </p:extLst>
          </p:nvPr>
        </p:nvGraphicFramePr>
        <p:xfrm>
          <a:off x="1834848" y="1700808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Кроссворд</a:t>
            </a:r>
            <a:endParaRPr lang="ru-RU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925411"/>
              </p:ext>
            </p:extLst>
          </p:nvPr>
        </p:nvGraphicFramePr>
        <p:xfrm>
          <a:off x="2195736" y="1205301"/>
          <a:ext cx="4992224" cy="488302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  <a:gridCol w="312014"/>
              </a:tblGrid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М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Д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У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М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П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Р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О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Ы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Ь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М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К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Л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У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Ж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Н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И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Ц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Ч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Е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</a:t>
                      </a:r>
                      <a:endParaRPr lang="ru-RU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</a:tr>
              <a:tr h="304826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А</a:t>
                      </a:r>
                      <a:endParaRPr lang="ru-RU" sz="1500" dirty="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4884" marR="74884" marT="37441" marB="374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6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1837" cy="612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1124744"/>
            <a:ext cx="7772400" cy="4644231"/>
          </a:xfrm>
        </p:spPr>
        <p:txBody>
          <a:bodyPr>
            <a:normAutofit/>
          </a:bodyPr>
          <a:lstStyle/>
          <a:p>
            <a:r>
              <a:rPr lang="ru-RU" sz="1100" dirty="0">
                <a:solidFill>
                  <a:prstClr val="black"/>
                </a:solidFill>
                <a:hlinkClick r:id="rId3"/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3"/>
              </a:rPr>
              <a:t>https://lh3.ggpht.com/xflZ3yML3-anLxg4zUAtBvYkebyyU34-CaQVwYNEq4ReX2dUokrrrfr42BOA14aoOaw0qA=s85</a:t>
            </a:r>
            <a:r>
              <a:rPr lang="ru-RU" sz="1100" dirty="0">
                <a:solidFill>
                  <a:prstClr val="black"/>
                </a:solidFill>
              </a:rPr>
              <a:t> – </a:t>
            </a:r>
            <a:r>
              <a:rPr lang="ru-RU" sz="1100" dirty="0" err="1">
                <a:solidFill>
                  <a:prstClr val="black"/>
                </a:solidFill>
              </a:rPr>
              <a:t>галантус</a:t>
            </a:r>
            <a:r>
              <a:rPr lang="ru-RU" sz="1100" dirty="0">
                <a:solidFill>
                  <a:prstClr val="black"/>
                </a:solidFill>
              </a:rPr>
              <a:t/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4"/>
              </a:rPr>
              <a:t>https://lh3.ggpht.com/1JN44R1k1LDGXHKTdw8sf6KMbsq_ae-raklVRNFIpDt3nzQhx5qi_vUM7zJ0e3yM4eQs3Q=s85</a:t>
            </a:r>
            <a:r>
              <a:rPr lang="ru-RU" sz="1100" dirty="0">
                <a:solidFill>
                  <a:prstClr val="black"/>
                </a:solidFill>
              </a:rPr>
              <a:t> – фиалка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5"/>
              </a:rPr>
              <a:t>https://lh6.ggpht.com/k9bZ5k2tiwe9juy0pS42eTLhIYpB38axofIwNcUiQ5Z0XmJy0P8V8-5BtnR7FsA8QNRw5NY=s85</a:t>
            </a:r>
            <a:r>
              <a:rPr lang="ru-RU" sz="1100" dirty="0">
                <a:solidFill>
                  <a:prstClr val="black"/>
                </a:solidFill>
              </a:rPr>
              <a:t> – корневище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6"/>
              </a:rPr>
              <a:t>https://lh4.ggpht.com/c0UqTqaMkSvVlv_BeMYSvsBoFon0c5-3Uu__D-BizLoGbrNWEBv8Z2iWVFGysdpnbyNKTw=s125</a:t>
            </a:r>
            <a:r>
              <a:rPr lang="ru-RU" sz="1100" dirty="0">
                <a:solidFill>
                  <a:prstClr val="black"/>
                </a:solidFill>
              </a:rPr>
              <a:t> – луковицы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7"/>
              </a:rPr>
              <a:t>https://lh6.ggpht.com/pwp-Ei9MozdPCYkjsFoQhwznYH1CmXyMUqXy0I_iB_NHImfNelNjw2WN51HMWdyyL7rm=s114</a:t>
            </a:r>
            <a:r>
              <a:rPr lang="ru-RU" sz="1100" dirty="0">
                <a:solidFill>
                  <a:prstClr val="black"/>
                </a:solidFill>
              </a:rPr>
              <a:t> – мать и мачеха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8"/>
              </a:rPr>
              <a:t>https://lh4.ggpht.com/4bjuPW_O2O76nBvcFKEWJ7T9yDv-ioMd354yNA5yJ0oHc7UKmYKQHwCeOKFGPNK5rOjY5Zc=s114</a:t>
            </a:r>
            <a:r>
              <a:rPr lang="ru-RU" sz="1100" dirty="0">
                <a:solidFill>
                  <a:prstClr val="black"/>
                </a:solidFill>
              </a:rPr>
              <a:t> – медуница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9"/>
              </a:rPr>
              <a:t>https://lh6.ggpht.com/PxA8-EST4saYP3W-TnUBuxDKPt5JoP_P07Cs5cpIsDxo3E_zhV-XJgaHIgrSeHJNK1z8kQ=s125</a:t>
            </a:r>
            <a:r>
              <a:rPr lang="ru-RU" sz="1100" dirty="0">
                <a:solidFill>
                  <a:prstClr val="black"/>
                </a:solidFill>
              </a:rPr>
              <a:t> – калужница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</a:t>
            </a:r>
            <a:r>
              <a:rPr lang="en-US" sz="1100" dirty="0">
                <a:solidFill>
                  <a:prstClr val="black"/>
                </a:solidFill>
                <a:hlinkClick r:id="rId10"/>
              </a:rPr>
              <a:t>https://lh4.ggpht.com/ZaJ_hCZB7Ev9121sPVh_oheTfC0CLFFCKU8euOyD53FWnhya6py7ZVlrupqbevtNLJvtvg=s85</a:t>
            </a:r>
            <a:r>
              <a:rPr lang="ru-RU" sz="1100" dirty="0">
                <a:solidFill>
                  <a:prstClr val="black"/>
                </a:solidFill>
              </a:rPr>
              <a:t> – ветреница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11"/>
              </a:rPr>
              <a:t>https://lh5.ggpht.com/ALTJOtpto7VC3cnY1tsDyBONqu_WJLtToHR7QjqNK5HkHIqENbzaB7CateQnk3Fhz2XGCCc=s103</a:t>
            </a:r>
            <a:r>
              <a:rPr lang="ru-RU" sz="1100" dirty="0">
                <a:solidFill>
                  <a:prstClr val="black"/>
                </a:solidFill>
              </a:rPr>
              <a:t> – перо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12"/>
              </a:rPr>
              <a:t>https://lh3.ggpht.com/uKXhrDQ47BeEKNIwROhLjiOWYk3I9T763iaQxEmrS9JBQzOv4Fz0ex-p-flsWsIs7_vy=s86</a:t>
            </a:r>
            <a:r>
              <a:rPr lang="ru-RU" sz="1100" dirty="0">
                <a:solidFill>
                  <a:prstClr val="black"/>
                </a:solidFill>
              </a:rPr>
              <a:t> – буква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 </a:t>
            </a:r>
            <a:r>
              <a:rPr lang="en-US" sz="1100" dirty="0">
                <a:solidFill>
                  <a:prstClr val="black"/>
                </a:solidFill>
                <a:hlinkClick r:id="rId13"/>
              </a:rPr>
              <a:t>https://lh4.ggpht.com/-x7RZae6PrigPJCRP0bLgDtDfmJ-tHixXa5X5GYuw3axL-5IRSmnTr1ZpY8Oe1O6SgHXVQ=s85</a:t>
            </a:r>
            <a:r>
              <a:rPr lang="ru-RU" sz="1100" dirty="0">
                <a:solidFill>
                  <a:prstClr val="black"/>
                </a:solidFill>
              </a:rPr>
              <a:t> – ветка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14"/>
              </a:rPr>
              <a:t>https://lh3.ggpht.com/QIGHIQYC7o7biVgVjso0uPRhLNXEZtpNxqhKjzJHp1DAGcvVeykiaROX3ptklB9LEpRC=s118</a:t>
            </a:r>
            <a:r>
              <a:rPr lang="ru-RU" sz="1100" dirty="0">
                <a:solidFill>
                  <a:prstClr val="black"/>
                </a:solidFill>
              </a:rPr>
              <a:t> – Ы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* </a:t>
            </a:r>
            <a:r>
              <a:rPr lang="en-US" sz="1100" dirty="0">
                <a:solidFill>
                  <a:prstClr val="black"/>
                </a:solidFill>
                <a:hlinkClick r:id="rId15"/>
              </a:rPr>
              <a:t>http://elenaranko.ucoz.ru/</a:t>
            </a:r>
            <a:r>
              <a:rPr lang="en-US" sz="1100" dirty="0">
                <a:solidFill>
                  <a:prstClr val="black"/>
                </a:solidFill>
              </a:rPr>
              <a:t> - </a:t>
            </a:r>
            <a:r>
              <a:rPr lang="ru-RU" sz="1100" dirty="0">
                <a:solidFill>
                  <a:prstClr val="black"/>
                </a:solidFill>
              </a:rPr>
              <a:t>шаблон </a:t>
            </a:r>
            <a:br>
              <a:rPr lang="ru-RU" sz="1100" dirty="0">
                <a:solidFill>
                  <a:prstClr val="black"/>
                </a:solidFill>
              </a:rPr>
            </a:b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620689"/>
            <a:ext cx="7772400" cy="576063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Интернет ресурсы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1917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8669"/>
            <a:ext cx="7848872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Первоцветы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71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52928" cy="588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Загадка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Из- под снега расцветает,</a:t>
            </a:r>
          </a:p>
          <a:p>
            <a:pPr marL="0" indent="0">
              <a:buNone/>
            </a:pPr>
            <a:r>
              <a:rPr lang="ru-RU" dirty="0" smtClean="0"/>
              <a:t>        Раньше всех весну встречает.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24944"/>
            <a:ext cx="214312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72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05" y="260648"/>
            <a:ext cx="8280920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Корневища, клубни, луковицы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00643"/>
            <a:ext cx="2670225" cy="38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40" y="1721851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40" y="4005064"/>
            <a:ext cx="260032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5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Мать- и- мачеха</a:t>
            </a:r>
            <a:endParaRPr lang="ru-RU" b="1" dirty="0">
              <a:solidFill>
                <a:srgbClr val="FFC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1562100"/>
            <a:ext cx="6436940" cy="481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306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80919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Медуница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776"/>
            <a:ext cx="6374482" cy="481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61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7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Калужница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63148"/>
            <a:ext cx="6473577" cy="441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20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19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Ветреница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84784"/>
            <a:ext cx="6260356" cy="4604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68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260648"/>
            <a:ext cx="849694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Ребус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348879"/>
            <a:ext cx="1296144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79711" y="1716418"/>
            <a:ext cx="3834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/>
              <a:t>,</a:t>
            </a:r>
            <a:endParaRPr lang="ru-RU" sz="6000" b="1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569" y="1686130"/>
            <a:ext cx="3168351" cy="209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739011"/>
            <a:ext cx="936104" cy="92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038098" y="2155493"/>
            <a:ext cx="2091499" cy="115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28384" y="2994005"/>
            <a:ext cx="3593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/>
              <a:t> </a:t>
            </a:r>
            <a:endParaRPr lang="ru-RU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04248" y="1412776"/>
            <a:ext cx="5822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/>
              <a:t>,,</a:t>
            </a:r>
            <a:endParaRPr lang="ru-RU" sz="6000" b="1" dirty="0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340494"/>
            <a:ext cx="1414661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36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254</Words>
  <Application>Microsoft Office PowerPoint</Application>
  <PresentationFormat>Экран (4:3)</PresentationFormat>
  <Paragraphs>188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Первоцветы</vt:lpstr>
      <vt:lpstr>Загадка</vt:lpstr>
      <vt:lpstr>Корневища, клубни, луковицы</vt:lpstr>
      <vt:lpstr>Мать- и- мачеха</vt:lpstr>
      <vt:lpstr>Медуница</vt:lpstr>
      <vt:lpstr>Калужница</vt:lpstr>
      <vt:lpstr>Ветреница</vt:lpstr>
      <vt:lpstr>Ребус</vt:lpstr>
      <vt:lpstr>Правила охраны первоцветов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* https://lh3.ggpht.com/xflZ3yML3-anLxg4zUAtBvYkebyyU34-CaQVwYNEq4ReX2dUokrrrfr42BOA14aoOaw0qA=s85 – галантус * https://lh3.ggpht.com/1JN44R1k1LDGXHKTdw8sf6KMbsq_ae-raklVRNFIpDt3nzQhx5qi_vUM7zJ0e3yM4eQs3Q=s85 – фиалка * https://lh6.ggpht.com/k9bZ5k2tiwe9juy0pS42eTLhIYpB38axofIwNcUiQ5Z0XmJy0P8V8-5BtnR7FsA8QNRw5NY=s85 – корневище * https://lh4.ggpht.com/c0UqTqaMkSvVlv_BeMYSvsBoFon0c5-3Uu__D-BizLoGbrNWEBv8Z2iWVFGysdpnbyNKTw=s125 – луковицы * https://lh6.ggpht.com/pwp-Ei9MozdPCYkjsFoQhwznYH1CmXyMUqXy0I_iB_NHImfNelNjw2WN51HMWdyyL7rm=s114 – мать и мачеха * https://lh4.ggpht.com/4bjuPW_O2O76nBvcFKEWJ7T9yDv-ioMd354yNA5yJ0oHc7UKmYKQHwCeOKFGPNK5rOjY5Zc=s114 – медуница * https://lh6.ggpht.com/PxA8-EST4saYP3W-TnUBuxDKPt5JoP_P07Cs5cpIsDxo3E_zhV-XJgaHIgrSeHJNK1z8kQ=s125 – калужница *https://lh4.ggpht.com/ZaJ_hCZB7Ev9121sPVh_oheTfC0CLFFCKU8euOyD53FWnhya6py7ZVlrupqbevtNLJvtvg=s85 – ветреница * https://lh5.ggpht.com/ALTJOtpto7VC3cnY1tsDyBONqu_WJLtToHR7QjqNK5HkHIqENbzaB7CateQnk3Fhz2XGCCc=s103 – перо * https://lh3.ggpht.com/uKXhrDQ47BeEKNIwROhLjiOWYk3I9T763iaQxEmrS9JBQzOv4Fz0ex-p-flsWsIs7_vy=s86 – буква *  https://lh4.ggpht.com/-x7RZae6PrigPJCRP0bLgDtDfmJ-tHixXa5X5GYuw3axL-5IRSmnTr1ZpY8Oe1O6SgHXVQ=s85 – ветка * https://lh3.ggpht.com/QIGHIQYC7o7biVgVjso0uPRhLNXEZtpNxqhKjzJHp1DAGcvVeykiaROX3ptklB9LEpRC=s118 – Ы * http://elenaranko.ucoz.ru/ - шаблон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KVA</dc:creator>
  <cp:lastModifiedBy>KVA</cp:lastModifiedBy>
  <cp:revision>20</cp:revision>
  <dcterms:created xsi:type="dcterms:W3CDTF">2014-10-18T19:54:46Z</dcterms:created>
  <dcterms:modified xsi:type="dcterms:W3CDTF">2014-10-19T13:38:17Z</dcterms:modified>
</cp:coreProperties>
</file>