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0" r:id="rId2"/>
    <p:sldId id="300" r:id="rId3"/>
    <p:sldId id="281" r:id="rId4"/>
    <p:sldId id="280" r:id="rId5"/>
    <p:sldId id="286" r:id="rId6"/>
    <p:sldId id="287" r:id="rId7"/>
    <p:sldId id="288" r:id="rId8"/>
    <p:sldId id="289" r:id="rId9"/>
    <p:sldId id="262" r:id="rId10"/>
    <p:sldId id="282" r:id="rId11"/>
    <p:sldId id="283" r:id="rId12"/>
    <p:sldId id="259" r:id="rId13"/>
    <p:sldId id="261" r:id="rId14"/>
    <p:sldId id="297" r:id="rId15"/>
    <p:sldId id="264" r:id="rId16"/>
    <p:sldId id="267" r:id="rId17"/>
    <p:sldId id="268" r:id="rId18"/>
    <p:sldId id="271" r:id="rId19"/>
    <p:sldId id="266" r:id="rId20"/>
    <p:sldId id="278" r:id="rId21"/>
    <p:sldId id="269" r:id="rId22"/>
    <p:sldId id="272" r:id="rId23"/>
    <p:sldId id="270" r:id="rId24"/>
    <p:sldId id="273" r:id="rId25"/>
    <p:sldId id="290" r:id="rId26"/>
    <p:sldId id="298" r:id="rId27"/>
    <p:sldId id="291" r:id="rId28"/>
    <p:sldId id="275" r:id="rId29"/>
    <p:sldId id="276" r:id="rId30"/>
    <p:sldId id="292" r:id="rId31"/>
    <p:sldId id="294" r:id="rId32"/>
    <p:sldId id="295" r:id="rId33"/>
    <p:sldId id="296" r:id="rId34"/>
    <p:sldId id="293" r:id="rId35"/>
    <p:sldId id="299" r:id="rId36"/>
    <p:sldId id="277" r:id="rId37"/>
    <p:sldId id="279" r:id="rId38"/>
    <p:sldId id="26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5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5BC048-E9CA-4AE8-9CF0-2E87D9E13ADF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2952AF-D7FE-4431-AB3E-C31F3ECD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Презентацию выполнила</a:t>
            </a:r>
          </a:p>
          <a:p>
            <a:pPr algn="r">
              <a:buNone/>
            </a:pPr>
            <a:r>
              <a:rPr lang="ru-RU" sz="2400" dirty="0" smtClean="0"/>
              <a:t>учитель начальных классов</a:t>
            </a:r>
          </a:p>
          <a:p>
            <a:pPr algn="r">
              <a:buNone/>
            </a:pPr>
            <a:r>
              <a:rPr lang="ru-RU" sz="2400" dirty="0" smtClean="0"/>
              <a:t>МОУ </a:t>
            </a:r>
            <a:r>
              <a:rPr lang="ru-RU" sz="2400" dirty="0" smtClean="0"/>
              <a:t>«СОШ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/>
              <a:t> г.Ухты  </a:t>
            </a: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Зуева Лидия Владимировна.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4400" b="0" dirty="0" smtClean="0">
                <a:solidFill>
                  <a:srgbClr val="002060"/>
                </a:solidFill>
              </a:rPr>
              <a:t>Синонимы и антонимы</a:t>
            </a:r>
            <a:r>
              <a:rPr lang="en-US" sz="4400" b="0" dirty="0" smtClean="0">
                <a:solidFill>
                  <a:srgbClr val="002060"/>
                </a:solidFill>
              </a:rPr>
              <a:t>.</a:t>
            </a:r>
            <a:endParaRPr lang="ru-RU" sz="4400" b="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34563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8"/>
            <a:ext cx="8108702" cy="5478487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В синонимическом ряду обычно выделяется ведущее слово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(доминанта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), являющееся носителем главного значения: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одежда – платье – костюм – наряд. 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Синонимические ряды могут состоять как из </a:t>
            </a:r>
            <a:r>
              <a:rPr lang="ru-RU" sz="9600" b="1" i="1" u="sng" dirty="0" err="1" smtClean="0">
                <a:latin typeface="Times New Roman" pitchFamily="18" charset="0"/>
                <a:cs typeface="Times New Roman" pitchFamily="18" charset="0"/>
              </a:rPr>
              <a:t>разнокорневых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так и из 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однокорневых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синонимов.</a:t>
            </a:r>
          </a:p>
          <a:p>
            <a:pPr algn="just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Например: лицо — лик, обогнать — перегнать; рыбак — рыболов, рыбарь.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место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синонимическом ряду обычно ставится общее по значению и стилистически нейтральное слово — </a:t>
            </a: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доминанта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dominans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— господствующий) (его еще называют стержневым, основным, опорным словом). Другие члены ряда уточняют, расширяют его семантическую структуру, дополняют ее оценочными значениями.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20688"/>
            <a:ext cx="8136904" cy="53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Например: храбрый ,неустрашимый, удалой, лихой, храбрый, отважный, безбоязненный, бесстрашный.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храбрый ( является доминантой)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оно наиболее емко передает значение, объединяющее все синонимы, — «не испытывающий страха» и свободно от экспрессивно-стилистических оттенков.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Остальные синонимы выделяются в семантико-стилистическом отношении и особенностями употребления в речи.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Членами синонимического ряда могут быть не только отдельные слова, но и устойчивые словосочетания (фразеологизмы), а также предложно-падежные формы: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много — через край, без счета, куры не клюют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Все они, как правило, выполняют в предложении одну и ту же синтаксическую функцию.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обозначаемым ими предметам -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например: «скоморох — лицедей — комедиант — актер — артист»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отражают разные моменты в развитии театра и разное отношение к профессии актера 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по социальной оценке обозначаемого предмета-</a:t>
            </a: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например:«жалованье — зарплата»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отражают разное отношение к получаемому за труд вознаграждению;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по применимости в том или ином стиле речи-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(например: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«конь — лошадь»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стилистически не всегда обратимы; в стихе «куда ты скачешь, гордый конь?» подстановка С. «лошадь» произведет комический эффект);</a:t>
            </a:r>
          </a:p>
          <a:p>
            <a:pPr algn="just">
              <a:buFont typeface="Wingdings" pitchFamily="2" charset="2"/>
              <a:buChar char="ü"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9600" dirty="0" smtClean="0"/>
          </a:p>
          <a:p>
            <a:pPr algn="just">
              <a:buNone/>
            </a:pPr>
            <a:endParaRPr lang="ru-RU" sz="9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64827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Синонимы могут дифференцироваться: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836712"/>
            <a:ext cx="8686800" cy="5172075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9600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endParaRPr lang="ru-RU" sz="9600" dirty="0" smtClean="0"/>
          </a:p>
          <a:p>
            <a:pPr algn="just">
              <a:buFont typeface="Wingdings" pitchFamily="2" charset="2"/>
              <a:buChar char="ü"/>
            </a:pPr>
            <a:endParaRPr lang="ru-RU" sz="9600" dirty="0" smtClean="0"/>
          </a:p>
          <a:p>
            <a:pPr>
              <a:buFont typeface="Wingdings" pitchFamily="2" charset="2"/>
              <a:buChar char="ü"/>
            </a:pPr>
            <a:r>
              <a:rPr lang="ru-RU" sz="9600" dirty="0" smtClean="0"/>
              <a:t> </a:t>
            </a:r>
            <a:r>
              <a:rPr lang="ru-RU" sz="9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этимологическому значению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которое может придавать одному из синонимов  особую окраску</a:t>
            </a: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например: «смелый — бесстрашный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» связывают общее понятие храбрости в первом случае с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«дерзанием», «решимостью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», во втором — с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«отсутствием страха»;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поэтому эти синонимы в известном контексте могут быть применены как слова, противоположные по значению, как антонимы);</a:t>
            </a:r>
          </a:p>
          <a:p>
            <a:pPr algn="just">
              <a:buFont typeface="Wingdings" pitchFamily="2" charset="2"/>
              <a:buChar char="ü"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наличию или отсутствию переносных значений: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так, в известной эпиграмме Пушкина: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«Какое хочешь имя дай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Твоей поэме полудикой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Петр Длинный , Петр Большой , но только Петр Великий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Ее не называй».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использовано отсутствие у первого из синонимов  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большой — великий»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переносного значения.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Грамматические синонимы»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136904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Синонимические отношения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наблюдаются между словами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(везде – повсюду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между словом и фразеологизмом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(мчаться – бежать сломя голову),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между фразеологизмами (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ни то ни се – ни рыба ни мясо).</a:t>
            </a: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Многозначные слова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разных своих значениях входят в состав различных синонимических рядов. Так, слово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говорить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обозначая знание какого-либо языка, входит в синонимический ряд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говорить –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владеть,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 в значении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вести беседу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оно стоит в ряду говорить –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беседовать.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Синонимы,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обозначающие признак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часто отличаются друг от друга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большей или меньшей степенью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проявления этого признака. Так, в синонимическом ряду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влажный – сырой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мокрый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прилагательные расположены в порядке возрастания признака: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сырой – сильнее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пропитанный жидкостью,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чем влажный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мокрый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более обильно пропитанный жидкостью, влагой, чем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сырой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332656"/>
            <a:ext cx="7546032" cy="5674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Слова-синонимы могут отличаться друг от друга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широтой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(автор – писатель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Значение слова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шире, чем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писатель.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Писателями называют тех, кто пишет литературные произведения, причем не только поэтические, а авторами – также и создателей научных трудов, проектов и т.д.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34400" cy="2889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Задания: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052513"/>
            <a:ext cx="7669981" cy="5256212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ru-RU" sz="2200" dirty="0" smtClean="0"/>
              <a:t>1. </a:t>
            </a:r>
            <a:r>
              <a:rPr lang="ru-RU" sz="2200" dirty="0" smtClean="0">
                <a:solidFill>
                  <a:srgbClr val="FF0000"/>
                </a:solidFill>
              </a:rPr>
              <a:t>Назовите синонимы к данным словам:</a:t>
            </a:r>
          </a:p>
          <a:p>
            <a:pPr>
              <a:buNone/>
            </a:pPr>
            <a:r>
              <a:rPr lang="ru-RU" sz="2200" dirty="0" smtClean="0"/>
              <a:t> Близко, вдруг, всюду, здесь, между, настойчиво, неужели, после, раньше.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2. Подберите синонимы к выделенным существительным:</a:t>
            </a:r>
          </a:p>
          <a:p>
            <a:pPr>
              <a:buNone/>
            </a:pPr>
            <a:r>
              <a:rPr lang="ru-RU" sz="2200" dirty="0" smtClean="0"/>
              <a:t> Роман известного </a:t>
            </a:r>
            <a:r>
              <a:rPr lang="ru-RU" sz="2200" i="1" dirty="0" smtClean="0"/>
              <a:t>автора</a:t>
            </a:r>
            <a:r>
              <a:rPr lang="ru-RU" sz="2200" dirty="0" smtClean="0"/>
              <a:t>, стремительное </a:t>
            </a:r>
            <a:r>
              <a:rPr lang="ru-RU" sz="2200" i="1" dirty="0" smtClean="0"/>
              <a:t>наступление, </a:t>
            </a:r>
            <a:r>
              <a:rPr lang="ru-RU" sz="2200" dirty="0" smtClean="0"/>
              <a:t>большая </a:t>
            </a:r>
            <a:r>
              <a:rPr lang="ru-RU" sz="2200" i="1" dirty="0" smtClean="0"/>
              <a:t>беда</a:t>
            </a:r>
            <a:r>
              <a:rPr lang="ru-RU" sz="2200" dirty="0" smtClean="0"/>
              <a:t>, встреча </a:t>
            </a:r>
            <a:r>
              <a:rPr lang="ru-RU" sz="2200" i="1" dirty="0" smtClean="0"/>
              <a:t>друзей</a:t>
            </a:r>
            <a:r>
              <a:rPr lang="ru-RU" sz="2200" dirty="0" smtClean="0"/>
              <a:t>, жестокая </a:t>
            </a:r>
            <a:r>
              <a:rPr lang="ru-RU" sz="2200" i="1" dirty="0" smtClean="0"/>
              <a:t>битва</a:t>
            </a:r>
            <a:r>
              <a:rPr lang="ru-RU" sz="2200" dirty="0" smtClean="0"/>
              <a:t>, смелый </a:t>
            </a:r>
            <a:r>
              <a:rPr lang="ru-RU" sz="2200" i="1" dirty="0" smtClean="0"/>
              <a:t>боец,</a:t>
            </a:r>
            <a:r>
              <a:rPr lang="ru-RU" sz="2200" dirty="0" smtClean="0"/>
              <a:t> секретная </a:t>
            </a:r>
            <a:r>
              <a:rPr lang="ru-RU" sz="2200" i="1" dirty="0" smtClean="0"/>
              <a:t>бумага,</a:t>
            </a:r>
            <a:r>
              <a:rPr lang="ru-RU" sz="2200" dirty="0" smtClean="0"/>
              <a:t> вредное </a:t>
            </a:r>
            <a:r>
              <a:rPr lang="ru-RU" sz="2200" i="1" dirty="0" smtClean="0"/>
              <a:t>влияние</a:t>
            </a:r>
            <a:r>
              <a:rPr lang="ru-RU" sz="2200" dirty="0" smtClean="0"/>
              <a:t>, отнестись со </a:t>
            </a:r>
            <a:r>
              <a:rPr lang="ru-RU" sz="2200" i="1" dirty="0" smtClean="0"/>
              <a:t>вниманием </a:t>
            </a:r>
            <a:r>
              <a:rPr lang="ru-RU" sz="2200" dirty="0" smtClean="0"/>
              <a:t>к работе, опытный </a:t>
            </a:r>
            <a:r>
              <a:rPr lang="ru-RU" sz="2200" i="1" dirty="0" smtClean="0"/>
              <a:t>водитель</a:t>
            </a:r>
            <a:r>
              <a:rPr lang="ru-RU" sz="2200" dirty="0" smtClean="0"/>
              <a:t>, сложный </a:t>
            </a:r>
            <a:r>
              <a:rPr lang="ru-RU" sz="2200" i="1" dirty="0" smtClean="0"/>
              <a:t>вопрос</a:t>
            </a:r>
            <a:r>
              <a:rPr lang="ru-RU" sz="2200" dirty="0" smtClean="0"/>
              <a:t>, разбить </a:t>
            </a:r>
            <a:r>
              <a:rPr lang="ru-RU" sz="2200" i="1" dirty="0" smtClean="0"/>
              <a:t>врага</a:t>
            </a:r>
            <a:r>
              <a:rPr lang="ru-RU" sz="2200" dirty="0" smtClean="0"/>
              <a:t>, прийти к </a:t>
            </a:r>
            <a:r>
              <a:rPr lang="ru-RU" sz="2200" i="1" dirty="0" smtClean="0"/>
              <a:t>выводу.</a:t>
            </a:r>
          </a:p>
          <a:p>
            <a:pPr>
              <a:buNone/>
            </a:pPr>
            <a:r>
              <a:rPr lang="ru-RU" sz="2200" i="1" dirty="0" smtClean="0"/>
              <a:t> </a:t>
            </a:r>
            <a:r>
              <a:rPr lang="en-US" sz="2200" i="1" dirty="0" smtClean="0">
                <a:solidFill>
                  <a:srgbClr val="FF0000"/>
                </a:solidFill>
              </a:rPr>
              <a:t>3</a:t>
            </a:r>
            <a:r>
              <a:rPr lang="ru-RU" sz="2200" i="1" dirty="0" smtClean="0">
                <a:solidFill>
                  <a:srgbClr val="FF0000"/>
                </a:solidFill>
              </a:rPr>
              <a:t>.Вместо фразеологизмов – синонимы.</a:t>
            </a:r>
          </a:p>
          <a:p>
            <a:pPr>
              <a:buNone/>
            </a:pPr>
            <a:r>
              <a:rPr lang="ru-RU" sz="2200" dirty="0" smtClean="0"/>
              <a:t>В час по  чайной ложке; рукой подать; повесить нос; раз, два и обчёлся; куры не клюют; кожа,да кости.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4.</a:t>
            </a:r>
            <a:r>
              <a:rPr lang="ru-RU" sz="2200" dirty="0" smtClean="0">
                <a:solidFill>
                  <a:srgbClr val="FF0000"/>
                </a:solidFill>
              </a:rPr>
              <a:t>Будут ли синонимами слова?</a:t>
            </a:r>
          </a:p>
          <a:p>
            <a:pPr>
              <a:buNone/>
            </a:pPr>
            <a:r>
              <a:rPr lang="ru-RU" sz="2200" dirty="0" smtClean="0"/>
              <a:t>Абонент- абонемент, факт – фактор, болотный – болотистый,</a:t>
            </a:r>
          </a:p>
          <a:p>
            <a:pPr>
              <a:buNone/>
            </a:pPr>
            <a:r>
              <a:rPr lang="ru-RU" sz="2200" dirty="0" smtClean="0"/>
              <a:t>Эффектный - эффективный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1.Ключи: недалеко, внезапно, везде, тут, среди, упорно, разве, потом, прежде.</a:t>
            </a:r>
          </a:p>
          <a:p>
            <a:pPr>
              <a:buNone/>
            </a:pPr>
            <a:r>
              <a:rPr lang="ru-RU" sz="2400" dirty="0" smtClean="0"/>
              <a:t>2.Ключи: писатель, атака, несчастье, товарищ, бой, воин, документ, действие, интерес, шофер, проблема, неприятель, заключение.</a:t>
            </a:r>
          </a:p>
          <a:p>
            <a:pPr>
              <a:buNone/>
            </a:pPr>
            <a:r>
              <a:rPr lang="ru-RU" sz="2400" dirty="0" smtClean="0"/>
              <a:t>3.Ключи:Медленно, близко, грустить, мало, много, худой</a:t>
            </a:r>
          </a:p>
          <a:p>
            <a:pPr>
              <a:buNone/>
            </a:pPr>
            <a:r>
              <a:rPr lang="ru-RU" sz="2400" dirty="0" smtClean="0"/>
              <a:t>4.Это паронимы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Ответы: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476672"/>
            <a:ext cx="7920880" cy="55304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200" dirty="0" smtClean="0"/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Прилагательные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большой – огромный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различаются по степени проявления признака. Общее значение, объединяющее эти слова, – «имеющий размер, величину, превышающую норму». Однако в каждом из них степень данного качества различна: огромный больше, чем большой.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1.Расположи синонимы в порядке усиления степени признака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Большой, громадный, колоссальный;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Гениальный, способный, талантливый;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Родимый, родной, близкий, кровный;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Противный, омерзительный, неприятный;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Устремиться, метнуться, ринуться, броситься.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11560" y="908050"/>
            <a:ext cx="7618040" cy="509905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— слова одной части речи, различные по звучанию и написанию, но имеющие одинаковое или очень близкое лексическое значение :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надо – нужно, автор – писатель, смелый – храбрый и т.д.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Служат для повышения выразительности речи, позволяют избегать её однообразия.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Каждый синоним имеет свой особый оттенок значения, отличающий его от других синонимов,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например: красный — алый — багряный — багровый.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Синонимы, указывая на одно и то же понятие и имея одинаковое лексическое значение, различаются своей экспрессивной окрашенностью, закреплённостью за определённым стилем, частотой употребления.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1.Большой, громадный, колоссальный.</a:t>
            </a:r>
          </a:p>
          <a:p>
            <a:pPr>
              <a:buNone/>
            </a:pPr>
            <a:r>
              <a:rPr lang="ru-RU" sz="2400" dirty="0" smtClean="0"/>
              <a:t>2.Способный, талантливый, гениальный.</a:t>
            </a:r>
          </a:p>
          <a:p>
            <a:pPr>
              <a:buNone/>
            </a:pPr>
            <a:r>
              <a:rPr lang="ru-RU" sz="2400" dirty="0" smtClean="0"/>
              <a:t>3.Близкий,родной,родимый,кровный.</a:t>
            </a:r>
          </a:p>
          <a:p>
            <a:pPr marL="566928" indent="-457200">
              <a:buNone/>
            </a:pPr>
            <a:r>
              <a:rPr lang="ru-RU" sz="2400" dirty="0" smtClean="0"/>
              <a:t>4.Неприятный, противный, омерзительный.</a:t>
            </a:r>
          </a:p>
          <a:p>
            <a:pPr>
              <a:buNone/>
            </a:pPr>
            <a:r>
              <a:rPr lang="ru-RU" sz="2400" dirty="0" smtClean="0"/>
              <a:t>5.Метнуться, броситься, устремиться, ринуться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Ответы: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332656"/>
            <a:ext cx="8136904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работе над синонимами следует учитывать явление полисемии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Полисемия (многозначность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лучше всего раскрывается в работе над словосочетаниями, так как каждому из значений слова соответствует свой синоним.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Учащимся могут быть даны задания типа: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Подберите синонимы к прилагательным-определениям в разных значениях: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а) большие дети, большой успех, большой вопрос;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влажный лоб, влажная земля;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в) всякий раз, всякие книги;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г) крепкая рука, крепкий лед;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легкая задача, легкий ветер;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е) молодая женщина, молодой сад;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ж) мягкий хлеб, мягкий климат.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взрослый, крупный, важный;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мокрый, сырой;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каждый, разный;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г) сильный, прочный;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простой, слабый;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е) юный, новый;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ж) свежий, умеренный.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Ответы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К каждому из синонимических рядов добавьте слово со значением, общим для всего ряда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Спешить – торопиться – лететь; находиться – присутствовать; гасить – тушить; разговаривать – беседовать; совершать – допускать; оканчивать – переставать; следить – наблюдать; создавать – устраивать; подбирать – поднимать; подходить – подъезжать; приезжать – приходить; справляться – спрашивать.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К следующим словам подберите синонимы, в которых признак выражен сильнее.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Влажный, большой, известный, нехороший, темный, небольшой, полный, пожилой, неинтересный.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Задания: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Бежать, быть, выключать, говорить, делать, кончать, смотреть, организовывать, собирать, приближаться, прибывать, узнавать.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Сырой, огромный, знаменитый, плохой, черный, маленький, толстый, старый, скучный.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136904" cy="51839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Антонимы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против,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ónyma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имя) – это слова с противоположным значением при их парном употреблении. В антонимические отношения вступают те слова, которые раскрывают с противоположных сторон соотносимые понятия, связанные с одним кругом предметов, явлений. Слова образуют антонимические пары на основе их лексического значения.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 и то же слово, если оно многозначное, может иметь несколько антонимов.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Антонимы встречаются в пределах всех частей речи, однако слова антонимической пары должны принадлежать к одной и той же части речи.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Контекстуальные антонимы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(являются антонимами только в авторском контексте: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жизнь – солнце и тучи, огонь и вода).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Антонимы: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900091"/>
            <a:ext cx="770485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Основная функция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антонимов (и языковых и контекстуально-речевых)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выражение противоположности, которая исконно присуща семантике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подобных противопоставлений и не зависит от контекста.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50392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существительные с конкретным значением (дом, книга, школа), имена собственные;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числительные, большинство местоимений;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слова, обозначающие половой признак (мужчина и женщина, сын и дочь);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слова с разной стилистической окраской;</a:t>
            </a:r>
          </a:p>
          <a:p>
            <a:pPr>
              <a:buFont typeface="Wingdings" pitchFamily="2" charset="2"/>
              <a:buChar char="ü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 слова с увеличительным или уменьшительным акцентами  (рука – ручища, дом – домик).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Нет антонимов у имен собственных, местоимений, числительных, прилагательных, обозначающих цвета (кроме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белый-черный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), прилагательных, образованных от названия металлов.</a:t>
            </a:r>
          </a:p>
          <a:p>
            <a:endParaRPr lang="ru-RU" sz="4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 антонимические отношения не вступают:</a:t>
            </a:r>
            <a:endParaRPr lang="ru-RU" sz="24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Разнокорневые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вперёд — назад,  чёрный – белый, хороший – плохой.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Однокорневые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образуются с помощью приставок, противоположных по смыслу: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входить — выходить, счастье- несчастье, открыть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закрыть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с помощью приставки, прибавляемой к исходному слову :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монопольный — антимонопольный.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структуре антонимы бывают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языковые (узуальные) — антонимы, существующие в системе языка (богатый — бедный);</a:t>
            </a:r>
          </a:p>
          <a:p>
            <a:r>
              <a:rPr lang="ru-RU" sz="2400" dirty="0" smtClean="0"/>
              <a:t>речевые (окказиональные) — антонимы, возникающие в определённом контексте (чтобы проверить наличие данного типа, надо свести их к языковой паре) — (золотой — полушка медная, то есть дорогой — дешевый). Они часто встречаются в пословицах.</a:t>
            </a:r>
          </a:p>
          <a:p>
            <a:r>
              <a:rPr lang="ru-RU" sz="2400" dirty="0" smtClean="0"/>
              <a:t>С точки зрения действия антонимы бывают:</a:t>
            </a:r>
          </a:p>
          <a:p>
            <a:r>
              <a:rPr lang="ru-RU" sz="2400" dirty="0" smtClean="0"/>
              <a:t>соразмерные — действие и противодействие (вставать — ложиться, богатеть — беднеть);</a:t>
            </a:r>
          </a:p>
          <a:p>
            <a:r>
              <a:rPr lang="ru-RU" sz="2400" dirty="0" smtClean="0"/>
              <a:t>несоразмерные — действие и отсутствие действия (в широком смысле) (зажечь — погасить, думать — раздумать).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С точки зрения языка и речи антонимы разделяют: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330008" cy="55304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функции синонимов: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Уточнение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основано на неполном совпадении значений синонимичных слов: синонимы позволяют «добавить» недостающие смыслы, вскрыть в обозначаемом новые стороны.</a:t>
            </a:r>
          </a:p>
          <a:p>
            <a:pPr algn="just">
              <a:buNone/>
            </a:pP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Например: Он бежал, вернее несся. 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Замещение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основано на том, что в ряде контекстов различия между синонимами стираются, и это позволяет избегать повторов одних и тех же слов.</a:t>
            </a:r>
          </a:p>
          <a:p>
            <a:pPr algn="just">
              <a:buNone/>
            </a:pP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Например: Он совершил ошибку, но его промах не был замечен. 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8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Эвфемизацией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называется намеренно неточное обозначение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реали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Например: начальник задерживается (= опаздывает), он недалек (= глуп). 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Противопоставление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синонимов подчеркивает различия между синонимами.</a:t>
            </a:r>
          </a:p>
          <a:p>
            <a:pPr algn="just">
              <a:buNone/>
            </a:pP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Например: Она не шла, а шествовала.</a:t>
            </a:r>
          </a:p>
          <a:p>
            <a:pPr algn="just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848872" cy="55304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зависимости от различительных признаков, которыми обладают слова с противоположным значением, можно выделить два вида антонимов общеязыковые (или просто языковые) и контекстуально-речевые (авторские или индивидуальные).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Общеязыковые антонимы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регулярно воспроизводятся в речи и закреплены в словарном составе (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день – ночь, бедный – богатый).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Контекстуально-речевые антонимы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это слова, которые вступают в антонимические отношения только в определённом контексте: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Пой лучше щеглом, чем соловьём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Употребление антонимов делает речь более яркой и выразительной. Антонимы используются в разговорной и художественной речи, во многих пословицах и поговорках, в названиях многих литературных произведений.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антонимические отношения вступают лишь слова, соотносительные по какому-либо признаку 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качественному,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количественному,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временному,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пространственному 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принадлежащие к одной и той же категории объективной действительности как взаимоисключающие понятия: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красивый — некрасивый, много — мало, утро — вечер, удалять — приближать.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Слова иных значений обычно не имеют антонимов: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дом, мышление, писать, двадцать, Киев, Кавказ.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Большинство антонимов характеризуют: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качества </a:t>
            </a:r>
            <a:r>
              <a:rPr lang="ru-RU" i="1" dirty="0" smtClean="0"/>
              <a:t>(хороший — плохой, умный — глупый, родной — чужой, густой — редкий и под.); </a:t>
            </a:r>
          </a:p>
          <a:p>
            <a:pPr>
              <a:buNone/>
            </a:pPr>
            <a:r>
              <a:rPr lang="ru-RU" dirty="0" smtClean="0"/>
              <a:t>которые указывают </a:t>
            </a:r>
            <a:r>
              <a:rPr lang="ru-RU" dirty="0" smtClean="0">
                <a:solidFill>
                  <a:srgbClr val="FF0000"/>
                </a:solidFill>
              </a:rPr>
              <a:t>на пространственные и временные отношения</a:t>
            </a:r>
            <a:r>
              <a:rPr lang="ru-RU" dirty="0" smtClean="0"/>
              <a:t> (большой — маленький, просторный — тесный, высокий — низкий, широкий — узкий; ранний — поздний, день — ночь) ;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меньше </a:t>
            </a:r>
            <a:r>
              <a:rPr lang="ru-RU" dirty="0" smtClean="0"/>
              <a:t>антонимических пар </a:t>
            </a:r>
            <a:r>
              <a:rPr lang="ru-RU" dirty="0" smtClean="0">
                <a:solidFill>
                  <a:srgbClr val="FF0000"/>
                </a:solidFill>
              </a:rPr>
              <a:t>с количественным </a:t>
            </a:r>
            <a:r>
              <a:rPr lang="ru-RU" dirty="0" smtClean="0"/>
              <a:t>значением (многие — немногие; единственный —многочисленный).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Встречаются противоположные наименования действий, состояний (плакать — смеяться, радоваться — горевать), но таких немного.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современной лингвистике иногда говорят о контекстуальных антонимах, т.е. словах,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противопоставленных в определенном контексте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например: «Волки и овцы». Полярность значений таких слов не закреплена в языке, их противопоставление носит индивидуально-авторский характер. Писатель может выявить противоположные качества у различных понятий и на этом основании противопоставить их в речи: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 мать, а дочь; солнечный свет — лунный свет; один год — вся жизнь.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Контекстуальные антонимы:</a:t>
            </a:r>
            <a:endParaRPr lang="ru-RU" sz="24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333375"/>
            <a:ext cx="8280920" cy="590391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резком противопоставлении слов-антонимов построена одна из стилистических фигур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антитеза (противопоставление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характеристика путём сопоставления двух противоположных явлений или признаков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Да здравствует солнце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 скроется тьма! (А.С. Пушкин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Писатели часто строят с помощью этого приёма названия произведений: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«Война и мир» (Л.Н. Толстой), «Отцы и дети» (И.С. Тургенев), «Толстый и тонкий» (А.П. Чехов) и др.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Другим стилистическим приемом, который строится на сопоставлении антонимических значений, является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оксюморон, или оксиморон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oxymoron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букв. остроумно-глупое) – фигура речи, при которой соединяются логически несовместимые понятия: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живой труп, мёртвые души, звонкая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тишина,умный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дурак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26898"/>
            <a:ext cx="7200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Примеры оксюморонов: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прибавить на минус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нанести пользу, интеллигентный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бандит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честный мошенник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милосердный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живодер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,п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родолжение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тут и тут</a:t>
            </a:r>
            <a:r>
              <a:rPr lang="en-US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Оксюморон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нередко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в названиях прозаических литературных произведений («Мёртвые души», «Невыносимая лёгкость бытия», «Бесконечный тупик», «Конец Вечности»), фильмов («Обыкновенное чудо», «С широко закрытыми глазами», «Правдивая ложь», «Общество мёртвых поэтов»и т.д.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1.Укажите сначала фразеологические обороты со словами – антонимами, затем с синонимами.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худа без добра, ум за разум заходит, из огня  да в полымя, всеми правдами и неправдами, вопрос жизни и смерти, и стар и млад, ни сыт ни голоден, переливать из пустого в порожнее. Чёрным по белому, с больной головы да на здоровую, ни конца ни краю, вокруг да около, цел и невредим, от мала до велика.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2.Подбери антонимы, укажи часть речи: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Минус, огонь  ,дерзкий , гореть, жарко 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Блестящий,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толстый,чистый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здоровье  , работающий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Минус – плюс, огонь – вода, дерзкий – осторожный, гореть- гаснуть, жарко – холодно, блестящий – тусклый, толстый – худой, чистый – грязный, здоровье – болезнь, работающий - отдыхающий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Ответы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50392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1.Александрова З. Е. Словарь синонимов русского языка: </a:t>
            </a:r>
            <a:r>
              <a:rPr lang="ru-RU" sz="2400" dirty="0" err="1" smtClean="0"/>
              <a:t>Ок</a:t>
            </a:r>
            <a:r>
              <a:rPr lang="ru-RU" sz="2400" dirty="0" smtClean="0"/>
              <a:t>. 9000 синонимических рядов / Под ред. Л. А. </a:t>
            </a:r>
            <a:r>
              <a:rPr lang="ru-RU" sz="2400" dirty="0" err="1" smtClean="0"/>
              <a:t>Чешко</a:t>
            </a:r>
            <a:r>
              <a:rPr lang="ru-RU" sz="2400" dirty="0" smtClean="0"/>
              <a:t>. — 5-е изд., стереотип. — М.: Рус. яз., 1986. — 600 с.</a:t>
            </a:r>
          </a:p>
          <a:p>
            <a:pPr>
              <a:buNone/>
            </a:pPr>
            <a:r>
              <a:rPr lang="ru-RU" sz="2400" dirty="0" smtClean="0"/>
              <a:t>2.Словарь синонимов русского языка: В 2 т. / АН СССР, Институт русского языка; Под ред. </a:t>
            </a:r>
            <a:r>
              <a:rPr lang="en-US" sz="2400" dirty="0" smtClean="0"/>
              <a:t>А. П. </a:t>
            </a:r>
            <a:r>
              <a:rPr lang="en-US" sz="2400" dirty="0" err="1" smtClean="0"/>
              <a:t>Евгеньевой</a:t>
            </a:r>
            <a:r>
              <a:rPr lang="en-US" sz="2400" dirty="0" smtClean="0"/>
              <a:t>. — Л.: </a:t>
            </a:r>
            <a:r>
              <a:rPr lang="en-US" sz="2400" dirty="0" err="1" smtClean="0"/>
              <a:t>Наука</a:t>
            </a:r>
            <a:r>
              <a:rPr lang="en-US" sz="2400" dirty="0" smtClean="0"/>
              <a:t>, 1970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3.В.Волина.Русский язык. Серия «Учимся играя» Издательство «Арго»,1996г</a:t>
            </a:r>
          </a:p>
          <a:p>
            <a:pPr>
              <a:buNone/>
            </a:pPr>
            <a:r>
              <a:rPr lang="ru-RU" sz="2400" dirty="0" smtClean="0"/>
              <a:t>4. «Антонимы в русском языке» в пособии Розенталя Д.Э., </a:t>
            </a:r>
            <a:r>
              <a:rPr lang="ru-RU" sz="2400" dirty="0" err="1" smtClean="0"/>
              <a:t>Голуб</a:t>
            </a:r>
            <a:r>
              <a:rPr lang="ru-RU" sz="2400" dirty="0" smtClean="0"/>
              <a:t> И.Б., Теленковой М.А. «Современный русский язык»</a:t>
            </a:r>
          </a:p>
          <a:p>
            <a:pPr>
              <a:buNone/>
            </a:pPr>
            <a:r>
              <a:rPr lang="ru-RU" sz="2400" dirty="0" smtClean="0"/>
              <a:t>5. «Лексические антонимы, их типы и роль в языке»  в пособии </a:t>
            </a:r>
            <a:r>
              <a:rPr lang="ru-RU" sz="2400" dirty="0" err="1" smtClean="0"/>
              <a:t>Валгиной</a:t>
            </a:r>
            <a:r>
              <a:rPr lang="ru-RU" sz="2400" dirty="0" smtClean="0"/>
              <a:t> Н.С., Розенталя Д.Э., Фоминой М.М. «Современный русский язык»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Литература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545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Понятийные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идеографические, связанные с дифференциацией оттенков одного и того же значения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(враг – противник, влажный – сырой – мокрый).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Стилистические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связанные прежде всего с экспрессивно-оценочной характеристикой того или иного понятия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(лицо – рожа, рука – длань – лапа).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(абсолютными) синонимами, или дублетами, чаще всего бывают параллельные научные термины: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орфография — правописание, номинативная — назывная, фрикативный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щелевой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также однокорневые слова, образованные с помощью синонимических аффиксов: </a:t>
            </a: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например:убогость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— убожество, сторожить — стеречь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Полных синонимов в языке не очень много.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Основные группы синонимов: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Семантическими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(смысловыми, идеографическими) называются синонимы, отличающиеся оттенками в значениях.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мокрый — влажный, сырой.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Отражают различную степень проявления признака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«имеющий значительную влажность, пропитанный влагой»;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умирать — погибать, пропадать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«переставать существовать, подвергаться уничтожению (в результате бедствий, воздействия каких-либо сил, условий)».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Стилевыми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называются синонимы, имеющие отличия в экспрессивно-эмоциональной окраске и употребляемые поэтому в разных стилях речи.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 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жена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общеупотр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 — супруга (офиц.), молодые (разг.) — новобрачные (книжн.), глаза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нейтр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 — очи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выc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.), лицо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нейтр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 — морда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сниж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 — лик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выc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Семантико-стилистическими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называются синонимы, которые отличаются и оттенками в значении, и стилистически.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блуждать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слово книжное, означающее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идти или ехать без определенного направления, не имея цели, или в поисках кого- или чего-либо 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кружить (кружиться)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разговорное, означающее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плутать — обиходно-разговорное, означающее «идти или ехать в поисках верного направления, нужной дороги»; с тем же значением: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путаться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разговорное,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блудить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просторечное.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языке преобладают семантико-стилистические синонимы.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Слова, которые сближаются по значению только в условиях одного контекста, называются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контекстуальными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(ситуативными, окказиональными, авторскими) синонимами: </a:t>
            </a:r>
          </a:p>
          <a:p>
            <a:pPr algn="just">
              <a:buNone/>
            </a:pP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Например:На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сотни верст, на сотни миль, на сотни километров лежала соль, шумел ковыль, чернела роща кедров (А. Ахматова). 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контексте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синонимизируются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слова, которые по сути своей синонимами не являются. </a:t>
            </a:r>
          </a:p>
          <a:p>
            <a:pPr algn="just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Так, девочку можно назвать малышкой, красоткой, хохотушкой,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капризой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кокеткой.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Контекстуальные синонимы: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 синонимов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состоящая из двух или более слов, называется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синонимическим рядом (или гнездом)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врач-доктор-лекарь-эскулап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быть синонимические ряды: 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сущ.-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(работа – труд – дело – занятие); 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прил.-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(влажный – мокрый – сырой); 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глаголов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(бежать – спешить – торопиться);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наречий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(тут – здесь); 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фразеологизмов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(переливать из пустого в порожнее – носить воду решетом.</a:t>
            </a:r>
          </a:p>
          <a:p>
            <a:pPr algn="just"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</TotalTime>
  <Words>2375</Words>
  <Application>Microsoft Office PowerPoint</Application>
  <PresentationFormat>Экран (4:3)</PresentationFormat>
  <Paragraphs>243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Открытая</vt:lpstr>
      <vt:lpstr>  Синонимы и антонимы.</vt:lpstr>
      <vt:lpstr>Слайд 2</vt:lpstr>
      <vt:lpstr>Слайд 3</vt:lpstr>
      <vt:lpstr> Основные группы синонимов:  </vt:lpstr>
      <vt:lpstr>Слайд 5</vt:lpstr>
      <vt:lpstr>Слайд 6</vt:lpstr>
      <vt:lpstr>Слайд 7</vt:lpstr>
      <vt:lpstr>Контекстуальные синонимы:</vt:lpstr>
      <vt:lpstr>Слайд 9</vt:lpstr>
      <vt:lpstr>   </vt:lpstr>
      <vt:lpstr>Слайд 11</vt:lpstr>
      <vt:lpstr>Синонимы могут дифференцироваться:</vt:lpstr>
      <vt:lpstr>Слайд 13</vt:lpstr>
      <vt:lpstr>Слайд 14</vt:lpstr>
      <vt:lpstr>Слайд 15</vt:lpstr>
      <vt:lpstr>Слайд 16</vt:lpstr>
      <vt:lpstr>  Задания: </vt:lpstr>
      <vt:lpstr>Ответы:</vt:lpstr>
      <vt:lpstr>Слайд 19</vt:lpstr>
      <vt:lpstr>Ответы:</vt:lpstr>
      <vt:lpstr>Слайд 21</vt:lpstr>
      <vt:lpstr>Ответы:</vt:lpstr>
      <vt:lpstr>Задания:</vt:lpstr>
      <vt:lpstr>ОТВЕТЫ:</vt:lpstr>
      <vt:lpstr>Антонимы:</vt:lpstr>
      <vt:lpstr>Слайд 26</vt:lpstr>
      <vt:lpstr>В антонимические отношения не вступают:</vt:lpstr>
      <vt:lpstr>По структуре антонимы бывают:</vt:lpstr>
      <vt:lpstr>   С точки зрения языка и речи антонимы разделяют:</vt:lpstr>
      <vt:lpstr>Слайд 30</vt:lpstr>
      <vt:lpstr>Слайд 31</vt:lpstr>
      <vt:lpstr>Слайд 32</vt:lpstr>
      <vt:lpstr>Контекстуальные антонимы:</vt:lpstr>
      <vt:lpstr>Слайд 34</vt:lpstr>
      <vt:lpstr>Слайд 35</vt:lpstr>
      <vt:lpstr>Задания:</vt:lpstr>
      <vt:lpstr>Ответы: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Синонимы</dc:title>
  <dc:creator>user</dc:creator>
  <cp:lastModifiedBy>user</cp:lastModifiedBy>
  <cp:revision>52</cp:revision>
  <dcterms:created xsi:type="dcterms:W3CDTF">2013-02-26T17:49:05Z</dcterms:created>
  <dcterms:modified xsi:type="dcterms:W3CDTF">2013-03-17T17:40:17Z</dcterms:modified>
</cp:coreProperties>
</file>