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8"/>
  </p:notesMasterIdLst>
  <p:sldIdLst>
    <p:sldId id="274" r:id="rId2"/>
    <p:sldId id="267" r:id="rId3"/>
    <p:sldId id="257" r:id="rId4"/>
    <p:sldId id="261" r:id="rId5"/>
    <p:sldId id="277" r:id="rId6"/>
    <p:sldId id="262" r:id="rId7"/>
    <p:sldId id="270" r:id="rId8"/>
    <p:sldId id="259" r:id="rId9"/>
    <p:sldId id="260" r:id="rId10"/>
    <p:sldId id="273" r:id="rId11"/>
    <p:sldId id="263" r:id="rId12"/>
    <p:sldId id="264" r:id="rId13"/>
    <p:sldId id="278" r:id="rId14"/>
    <p:sldId id="266" r:id="rId15"/>
    <p:sldId id="279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B8D00-1D0B-4966-8F64-3263D93CFBF9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61E3B-1B62-443F-B455-169AA9946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9E07EB-EBEA-43D9-9369-0B0B41B874BF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178E32-F273-4D33-A522-CF962DF9E74D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Далее – работа над запоминанием личных местоимений. 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Самостоятельная индивидуальная работа(найти в тексте местоимения и расставить их в таблицу «Личные местоимения») с опорой на таблицу слайда №6.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EF3689-D5D6-48F5-AD30-FCC635EA9BCA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6ED1A2-1C91-437D-9286-54099E6EF9B0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0F77D9-71EE-434A-9D6E-1B3E97B74DE1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C9A654-6647-4B59-81AE-9299BC27F977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DFA54A2-AA50-4858-818C-477AF33A6205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B269BC-D220-4BCC-B873-242E49CE3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simavina_i\&#1056;&#1072;&#1073;&#1086;&#1095;&#1080;&#1081;%20&#1089;&#1090;&#1086;&#1083;\&#1084;&#1072;&#1089;&#1090;&#1077;&#1088;%20&#1082;&#1083;&#1072;&#1089;&#1089;\Vrode%20neposedy%20-%20Rodina%20moya%20(.mp3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уля\Desktop\мастер класс\tunisia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4968552" cy="6696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уля\Desktop\алла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65094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6" y="692696"/>
          <a:ext cx="7632848" cy="4439394"/>
        </p:xfrm>
        <a:graphic>
          <a:graphicData uri="http://schemas.openxmlformats.org/drawingml/2006/table">
            <a:tbl>
              <a:tblPr/>
              <a:tblGrid>
                <a:gridCol w="1801242"/>
                <a:gridCol w="2375222"/>
                <a:gridCol w="3456384"/>
              </a:tblGrid>
              <a:tr h="672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Им.п.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Кто? Что?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Род.п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Кого? Чего?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от, из, без, около, до у, от, из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Дат. п.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Кому? Чему?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к, по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Вин. п.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Кого? Что?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на, в, про, через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Тв.п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Кем? Чем?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с, под, за, между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Предл.п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ком? О чём?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(об), на, в, при обо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0" y="976950"/>
            <a:ext cx="89644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 Schoolbook" pitchFamily="18" charset="0"/>
                <a:cs typeface="Times New Roman" pitchFamily="18" charset="0"/>
              </a:rPr>
              <a:t>Руби дерево (ПО) себе.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 Schoolbook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 Schoolbook" pitchFamily="18" charset="0"/>
                <a:cs typeface="Times New Roman" pitchFamily="18" charset="0"/>
              </a:rPr>
              <a:t>Друг он мой, а ум (У) него свой.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 Schoolbook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 Schoolbook" pitchFamily="18" charset="0"/>
                <a:cs typeface="Times New Roman" pitchFamily="18" charset="0"/>
              </a:rPr>
              <a:t>Есть запас, да не (ПРО) вас.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 Schoolbook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 Schoolbook" pitchFamily="18" charset="0"/>
                <a:cs typeface="Times New Roman" pitchFamily="18" charset="0"/>
              </a:rPr>
              <a:t>Ехал (К) вам, да заехал (К) нам.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 Schoolbook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 Schoolbook" pitchFamily="18" charset="0"/>
                <a:cs typeface="Times New Roman" pitchFamily="18" charset="0"/>
              </a:rPr>
              <a:t>Живи (ДЛЯ) людей, поживут и люди (ДЛЯ) тебя.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467544" y="1059155"/>
            <a:ext cx="81369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" pitchFamily="18" charset="0"/>
                <a:cs typeface="Times New Roman" pitchFamily="18" charset="0"/>
              </a:rPr>
              <a:t>Руби дерево по себе.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" pitchFamily="18" charset="0"/>
                <a:cs typeface="Times New Roman" pitchFamily="18" charset="0"/>
              </a:rPr>
              <a:t>Друг он мой, а ум у него свой.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" pitchFamily="18" charset="0"/>
                <a:cs typeface="Times New Roman" pitchFamily="18" charset="0"/>
              </a:rPr>
              <a:t>Есть запас, да не про вас.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" pitchFamily="18" charset="0"/>
                <a:cs typeface="Times New Roman" pitchFamily="18" charset="0"/>
              </a:rPr>
              <a:t>Ехал к вам, да заехал к нам.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entury" pitchFamily="18" charset="0"/>
            </a:endParaRPr>
          </a:p>
          <a:p>
            <a:pPr eaLnBrk="0" hangingPunct="0"/>
            <a:r>
              <a:rPr lang="ru-RU" sz="2800" b="1" dirty="0">
                <a:solidFill>
                  <a:srgbClr val="3333FF"/>
                </a:solidFill>
                <a:latin typeface="Century" pitchFamily="18" charset="0"/>
                <a:cs typeface="Times New Roman" pitchFamily="18" charset="0"/>
              </a:rPr>
              <a:t>Живи для людей, поживут и люди для тебя.</a:t>
            </a:r>
          </a:p>
          <a:p>
            <a:pPr eaLnBrk="0" hangingPunct="0"/>
            <a:endParaRPr lang="ru-RU" sz="2800" b="1" dirty="0">
              <a:solidFill>
                <a:srgbClr val="3333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уля\Desktop\алла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9552" y="908720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С вами, все для вас,</a:t>
            </a:r>
          </a:p>
          <a:p>
            <a:pPr algn="ctr"/>
            <a:r>
              <a:rPr lang="ru-RU" sz="2800" b="1" i="1" dirty="0" smtClean="0"/>
              <a:t>О вас, к нам,</a:t>
            </a:r>
          </a:p>
          <a:p>
            <a:pPr algn="ctr"/>
            <a:r>
              <a:rPr lang="ru-RU" sz="2800" b="1" i="1" dirty="0" smtClean="0"/>
              <a:t>О них, у них, у нас, с ними,</a:t>
            </a:r>
          </a:p>
          <a:p>
            <a:pPr algn="ctr"/>
            <a:r>
              <a:rPr lang="ru-RU" sz="2800" b="1" i="1" dirty="0" smtClean="0"/>
              <a:t>С тобой и с ней-</a:t>
            </a:r>
          </a:p>
          <a:p>
            <a:pPr algn="ctr"/>
            <a:r>
              <a:rPr lang="ru-RU" sz="2800" b="1" i="1" dirty="0" smtClean="0"/>
              <a:t>Кто из вас прочтет скорей?</a:t>
            </a:r>
          </a:p>
          <a:p>
            <a:pPr algn="ctr"/>
            <a:endParaRPr lang="ru-RU" sz="2800" b="1" i="1" dirty="0" smtClean="0"/>
          </a:p>
          <a:p>
            <a:pPr algn="ctr"/>
            <a:r>
              <a:rPr lang="ru-RU" sz="2800" b="1" i="1" dirty="0" smtClean="0"/>
              <a:t>Отделяй </a:t>
            </a:r>
            <a:r>
              <a:rPr lang="ru-RU" sz="2800" b="1" i="1" dirty="0" smtClean="0">
                <a:solidFill>
                  <a:srgbClr val="FF0000"/>
                </a:solidFill>
              </a:rPr>
              <a:t>местоимения от предлогов</a:t>
            </a:r>
            <a:r>
              <a:rPr lang="ru-RU" sz="2800" b="1" i="1" dirty="0" smtClean="0"/>
              <a:t> без сомнения!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</a:rPr>
              <a:t>Вывод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136904" cy="5205192"/>
          </a:xfrm>
        </p:spPr>
        <p:txBody>
          <a:bodyPr/>
          <a:lstStyle/>
          <a:p>
            <a:pPr algn="ctr">
              <a:buFontTx/>
              <a:buNone/>
            </a:pPr>
            <a:endParaRPr lang="ru-RU" sz="4800" dirty="0"/>
          </a:p>
          <a:p>
            <a:pPr algn="ctr">
              <a:buFontTx/>
              <a:buNone/>
            </a:pPr>
            <a:r>
              <a:rPr lang="ru-RU" sz="4800" b="1" dirty="0">
                <a:solidFill>
                  <a:srgbClr val="0000FF"/>
                </a:solidFill>
                <a:latin typeface="Times New Roman" pitchFamily="18" charset="0"/>
              </a:rPr>
              <a:t>Предлоги с местоимениями</a:t>
            </a:r>
          </a:p>
          <a:p>
            <a:pPr algn="ctr">
              <a:buFontTx/>
              <a:buNone/>
            </a:pPr>
            <a:r>
              <a:rPr lang="ru-RU" sz="4800" b="1" dirty="0">
                <a:solidFill>
                  <a:srgbClr val="0000FF"/>
                </a:solidFill>
                <a:latin typeface="Times New Roman" pitchFamily="18" charset="0"/>
              </a:rPr>
              <a:t> пишутся раздельно</a:t>
            </a:r>
            <a:r>
              <a:rPr lang="ru-RU" sz="48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algn="ctr">
              <a:buFontTx/>
              <a:buNone/>
            </a:pPr>
            <a:endParaRPr lang="ru-RU" sz="4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4" name="Picture 7" descr="Рисунок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766515"/>
            <a:ext cx="2105010" cy="2867648"/>
          </a:xfrm>
          <a:prstGeom prst="rect">
            <a:avLst/>
          </a:prstGeom>
          <a:noFill/>
        </p:spPr>
      </p:pic>
      <p:pic>
        <p:nvPicPr>
          <p:cNvPr id="5" name="Picture 6" descr="Рисунок3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714752"/>
            <a:ext cx="2692388" cy="30065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КЛЮЧЕВЫЕ СЛОВА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Предлог</a:t>
            </a:r>
          </a:p>
          <a:p>
            <a:pPr algn="ctr"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Местоимение</a:t>
            </a:r>
          </a:p>
          <a:p>
            <a:pPr algn="ctr"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Пробел</a:t>
            </a:r>
          </a:p>
          <a:p>
            <a:pPr>
              <a:buNone/>
            </a:pPr>
            <a:endParaRPr lang="ru-RU" sz="3200" dirty="0">
              <a:latin typeface="Cambria" pitchFamily="18" charset="0"/>
            </a:endParaRPr>
          </a:p>
        </p:txBody>
      </p:sp>
      <p:pic>
        <p:nvPicPr>
          <p:cNvPr id="4" name="Picture 4" descr="BOOK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357694"/>
            <a:ext cx="2441579" cy="2030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уля\Desktop\мастер класс\post-222534-12638267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47" y="188640"/>
            <a:ext cx="8974853" cy="66693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Vrode neposedy - Rodina moya (.mp3">
            <a:hlinkClick r:id="" action="ppaction://media"/>
          </p:cNvPr>
          <p:cNvPicPr>
            <a:picLocks noGrp="1" noRot="1" noChangeAspect="1"/>
          </p:cNvPicPr>
          <p:nvPr>
            <p:ph sz="quarter"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87624" y="5229200"/>
            <a:ext cx="912539" cy="912539"/>
          </a:xfrm>
          <a:prstGeom prst="rect">
            <a:avLst/>
          </a:prstGeom>
        </p:spPr>
      </p:pic>
      <p:pic>
        <p:nvPicPr>
          <p:cNvPr id="3075" name="Picture 3" descr="C:\Users\уля\Desktop\мастер класс\48499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060848"/>
            <a:ext cx="2577879" cy="25658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7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берестяная грамота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62068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«ПР  В  П С Н</a:t>
            </a:r>
            <a:endParaRPr lang="ru-RU" sz="5400" b="1" i="1" dirty="0">
              <a:solidFill>
                <a:schemeClr val="bg1"/>
              </a:solidFill>
              <a:latin typeface="Monotype Corsiva" pitchFamily="66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М С Т М Н Й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5400" b="1" i="1" dirty="0" smtClean="0">
                <a:solidFill>
                  <a:schemeClr val="bg1"/>
                </a:solidFill>
                <a:latin typeface="Monotype Corsiva" pitchFamily="66" charset="0"/>
              </a:rPr>
              <a:t>С   П Р Д Л Г М »</a:t>
            </a:r>
            <a:endParaRPr lang="ru-RU" sz="5400" b="1" i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827088" y="1412875"/>
            <a:ext cx="7777162" cy="381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Правописание местоимений 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с предлогами</a:t>
            </a: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827584" y="1412776"/>
            <a:ext cx="7777162" cy="381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Правописание местоимений 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с предлогами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1475656" y="2636912"/>
            <a:ext cx="5746576" cy="1981200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31641" y="3068960"/>
            <a:ext cx="61206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местоимение</a:t>
            </a:r>
          </a:p>
        </p:txBody>
      </p:sp>
      <p:sp>
        <p:nvSpPr>
          <p:cNvPr id="7" name="Овальная выноска 6"/>
          <p:cNvSpPr/>
          <p:nvPr/>
        </p:nvSpPr>
        <p:spPr>
          <a:xfrm>
            <a:off x="6477000" y="533400"/>
            <a:ext cx="2667000" cy="1752600"/>
          </a:xfrm>
          <a:prstGeom prst="wedgeEllipseCallout">
            <a:avLst>
              <a:gd name="adj1" fmla="val -55021"/>
              <a:gd name="adj2" fmla="val 7486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ьная выноска 7"/>
          <p:cNvSpPr/>
          <p:nvPr/>
        </p:nvSpPr>
        <p:spPr>
          <a:xfrm>
            <a:off x="3200400" y="381000"/>
            <a:ext cx="2819400" cy="1752600"/>
          </a:xfrm>
          <a:prstGeom prst="wedgeEllipseCallout">
            <a:avLst>
              <a:gd name="adj1" fmla="val 30041"/>
              <a:gd name="adj2" fmla="val 8480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ьная выноска 8"/>
          <p:cNvSpPr/>
          <p:nvPr/>
        </p:nvSpPr>
        <p:spPr>
          <a:xfrm>
            <a:off x="6019800" y="4572000"/>
            <a:ext cx="2667000" cy="1905000"/>
          </a:xfrm>
          <a:prstGeom prst="wedgeEllipseCallout">
            <a:avLst>
              <a:gd name="adj1" fmla="val -85606"/>
              <a:gd name="adj2" fmla="val -5759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ьная выноска 9"/>
          <p:cNvSpPr/>
          <p:nvPr/>
        </p:nvSpPr>
        <p:spPr>
          <a:xfrm>
            <a:off x="304800" y="4572000"/>
            <a:ext cx="2743200" cy="1828800"/>
          </a:xfrm>
          <a:prstGeom prst="wedgeEllipseCallout">
            <a:avLst>
              <a:gd name="adj1" fmla="val 84416"/>
              <a:gd name="adj2" fmla="val -6105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ьная выноска 10"/>
          <p:cNvSpPr/>
          <p:nvPr/>
        </p:nvSpPr>
        <p:spPr>
          <a:xfrm>
            <a:off x="0" y="609600"/>
            <a:ext cx="2438400" cy="1828800"/>
          </a:xfrm>
          <a:prstGeom prst="wedgeEllipseCallout">
            <a:avLst>
              <a:gd name="adj1" fmla="val 78031"/>
              <a:gd name="adj2" fmla="val 6988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" y="1219200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Заменяют имена существительные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76600" y="838200"/>
            <a:ext cx="274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Указывают на предмет, но не называют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53200" y="1066800"/>
            <a:ext cx="2057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Бывают 1, 2, 3-го лица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" y="5257800"/>
            <a:ext cx="2667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Бывают ед. и мн.числа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19800" y="5257800"/>
            <a:ext cx="2667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3-ем лице имеют род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solidFill>
            <a:schemeClr val="accent1">
              <a:lumMod val="60000"/>
              <a:lumOff val="40000"/>
            </a:schemeClr>
          </a:solidFill>
          <a:ln w="28575">
            <a:solidFill>
              <a:srgbClr val="660066"/>
            </a:solidFill>
            <a:prstDash val="sysDash"/>
          </a:ln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kern="1200" dirty="0">
                <a:solidFill>
                  <a:srgbClr val="660066"/>
                </a:solidFill>
                <a:latin typeface="Comic Sans MS" pitchFamily="66" charset="0"/>
                <a:ea typeface="+mj-ea"/>
                <a:cs typeface="+mj-cs"/>
              </a:rPr>
              <a:t>Местоимение как часть речи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3614738"/>
          </a:xfrm>
        </p:spPr>
        <p:txBody>
          <a:bodyPr anchor="ctr">
            <a:normAutofit lnSpcReduction="10000"/>
          </a:bodyPr>
          <a:lstStyle/>
          <a:p>
            <a:pPr algn="ctr">
              <a:buFontTx/>
              <a:buNone/>
            </a:pPr>
            <a:r>
              <a:rPr lang="ru-RU"/>
              <a:t> </a:t>
            </a:r>
            <a:r>
              <a:rPr lang="ru-RU" sz="4400" b="1" i="1">
                <a:solidFill>
                  <a:srgbClr val="17375E"/>
                </a:solidFill>
              </a:rPr>
              <a:t>Я о себе такого мнения:</a:t>
            </a:r>
          </a:p>
          <a:p>
            <a:pPr algn="ctr">
              <a:buFontTx/>
              <a:buNone/>
            </a:pPr>
            <a:r>
              <a:rPr lang="ru-RU" sz="4400" b="1" i="1">
                <a:solidFill>
                  <a:srgbClr val="17375E"/>
                </a:solidFill>
              </a:rPr>
              <a:t> Огромна роль местоимения!</a:t>
            </a:r>
          </a:p>
          <a:p>
            <a:pPr algn="ctr">
              <a:buFontTx/>
              <a:buNone/>
            </a:pPr>
            <a:r>
              <a:rPr lang="ru-RU" sz="4400" b="1" i="1">
                <a:solidFill>
                  <a:srgbClr val="17375E"/>
                </a:solidFill>
              </a:rPr>
              <a:t> Я делу отдаюсь сполна,</a:t>
            </a:r>
          </a:p>
          <a:p>
            <a:pPr algn="ctr">
              <a:buFontTx/>
              <a:buNone/>
            </a:pPr>
            <a:r>
              <a:rPr lang="ru-RU" sz="4400" b="1" i="1">
                <a:solidFill>
                  <a:srgbClr val="17375E"/>
                </a:solidFill>
              </a:rPr>
              <a:t> Я заменяю имена!</a:t>
            </a:r>
          </a:p>
        </p:txBody>
      </p:sp>
      <p:pic>
        <p:nvPicPr>
          <p:cNvPr id="26629" name="Picture 5" descr="book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797152"/>
            <a:ext cx="2514600" cy="20608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8" name="Rectangle 6"/>
          <p:cNvSpPr>
            <a:spLocks noChangeArrowheads="1"/>
          </p:cNvSpPr>
          <p:nvPr/>
        </p:nvSpPr>
        <p:spPr bwMode="auto">
          <a:xfrm>
            <a:off x="-30480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1280" name="Group 16"/>
          <p:cNvGraphicFramePr>
            <a:graphicFrameLocks noGrp="1"/>
          </p:cNvGraphicFramePr>
          <p:nvPr/>
        </p:nvGraphicFramePr>
        <p:xfrm>
          <a:off x="0" y="2006600"/>
          <a:ext cx="208280" cy="1928813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92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3935413"/>
            <a:ext cx="184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  <p:graphicFrame>
        <p:nvGraphicFramePr>
          <p:cNvPr id="11372" name="Group 108"/>
          <p:cNvGraphicFramePr>
            <a:graphicFrameLocks noGrp="1"/>
          </p:cNvGraphicFramePr>
          <p:nvPr/>
        </p:nvGraphicFramePr>
        <p:xfrm>
          <a:off x="755576" y="1484784"/>
          <a:ext cx="7315200" cy="4090353"/>
        </p:xfrm>
        <a:graphic>
          <a:graphicData uri="http://schemas.openxmlformats.org/drawingml/2006/table">
            <a:tbl>
              <a:tblPr/>
              <a:tblGrid>
                <a:gridCol w="1828800"/>
                <a:gridCol w="1531938"/>
                <a:gridCol w="1878012"/>
                <a:gridCol w="2076450"/>
              </a:tblGrid>
              <a:tr h="17891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лицо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число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Arial" pitchFamily="34" charset="0"/>
                        </a:rPr>
                        <a:t>1 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Arial" pitchFamily="34" charset="0"/>
                        </a:rPr>
                        <a:t>2 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Arial" pitchFamily="34" charset="0"/>
                        </a:rPr>
                        <a:t>3 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82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Ед. ч.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itchFamily="34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Arial" pitchFamily="34" charset="0"/>
                        </a:rPr>
                        <a:t>он она оно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Мн. ч.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itchFamily="34" charset="0"/>
                        </a:rPr>
                        <a:t>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вы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Arial" pitchFamily="34" charset="0"/>
                        </a:rPr>
                        <a:t>они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6425" name="Picture 4"/>
          <p:cNvPicPr>
            <a:picLocks noChangeAspect="1" noChangeArrowheads="1"/>
          </p:cNvPicPr>
          <p:nvPr/>
        </p:nvPicPr>
        <p:blipFill>
          <a:blip r:embed="rId3" cstate="print">
            <a:lum bright="6000"/>
          </a:blip>
          <a:srcRect l="2563" r="5128" b="5661"/>
          <a:stretch>
            <a:fillRect/>
          </a:stretch>
        </p:blipFill>
        <p:spPr bwMode="auto">
          <a:xfrm>
            <a:off x="2627784" y="1484784"/>
            <a:ext cx="5486400" cy="1752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763688" y="692696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ЛИЧНЫЕ МЕСТОИМЕНИЯ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003399"/>
                </a:solidFill>
              </a:rPr>
              <a:t>Найдите местоимения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4800"/>
              <a:t>  Пещера, они, дело, оно, рукопись, он, карта, я, мы, она, раскопки, ты, вы, музей</a:t>
            </a:r>
          </a:p>
        </p:txBody>
      </p:sp>
      <p:pic>
        <p:nvPicPr>
          <p:cNvPr id="62468" name="Picture 4" descr="image4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962400"/>
            <a:ext cx="27432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берестяная грамота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622425" y="3802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3200400" y="460375"/>
            <a:ext cx="401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БЕРЕСТЯНЫЕ ГРАМОТЫ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685800" y="2209800"/>
            <a:ext cx="7239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(Из) гзт, (у) вкзл, (на) мрз,</a:t>
            </a:r>
          </a:p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(из) млк, (в)грд, (на) встк,</a:t>
            </a:r>
          </a:p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(из) смлт,     (по) тлфн,</a:t>
            </a:r>
          </a:p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 (у) шфр,  (в) вгн.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берестяная грамота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304800" y="1295400"/>
            <a:ext cx="845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3333FF"/>
                </a:solidFill>
              </a:rPr>
              <a:t>           </a:t>
            </a:r>
            <a:endParaRPr lang="ru-RU" sz="2800" b="1" i="1">
              <a:solidFill>
                <a:srgbClr val="3333FF"/>
              </a:solidFill>
            </a:endParaRPr>
          </a:p>
        </p:txBody>
      </p:sp>
      <p:sp>
        <p:nvSpPr>
          <p:cNvPr id="13316" name="Прямоугольник 12"/>
          <p:cNvSpPr>
            <a:spLocks noChangeArrowheads="1"/>
          </p:cNvSpPr>
          <p:nvPr/>
        </p:nvSpPr>
        <p:spPr bwMode="auto">
          <a:xfrm>
            <a:off x="228600" y="1600200"/>
            <a:ext cx="8534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Из </a:t>
            </a:r>
            <a:r>
              <a:rPr lang="ru-RU" sz="4000" b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г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з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т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 у в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кз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л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 на м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р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з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</a:t>
            </a:r>
          </a:p>
          <a:p>
            <a:pPr eaLnBrk="0" hangingPunct="0"/>
            <a:endParaRPr lang="ru-RU" sz="4000" b="1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из м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л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к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 в г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р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д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,на в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ст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к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</a:t>
            </a:r>
          </a:p>
          <a:p>
            <a:pPr eaLnBrk="0" hangingPunct="0"/>
            <a:endParaRPr lang="ru-RU" sz="4000" b="1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из с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м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л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ё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т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 по т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л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ф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н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у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</a:t>
            </a:r>
          </a:p>
          <a:p>
            <a:pPr eaLnBrk="0" hangingPunct="0"/>
            <a:endParaRPr lang="ru-RU" sz="4000" b="1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у ш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ф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ё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р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, в в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г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н</a:t>
            </a:r>
            <a:r>
              <a:rPr lang="ru-RU" sz="40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4000" b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242</TotalTime>
  <Words>498</Words>
  <Application>Microsoft Office PowerPoint</Application>
  <PresentationFormat>Экран (4:3)</PresentationFormat>
  <Paragraphs>107</Paragraphs>
  <Slides>16</Slides>
  <Notes>6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Слайд 1</vt:lpstr>
      <vt:lpstr>Слайд 2</vt:lpstr>
      <vt:lpstr>Слайд 3</vt:lpstr>
      <vt:lpstr>Слайд 4</vt:lpstr>
      <vt:lpstr>Местоимение как часть речи</vt:lpstr>
      <vt:lpstr>Слайд 6</vt:lpstr>
      <vt:lpstr>Найдите местоимения</vt:lpstr>
      <vt:lpstr>Слайд 8</vt:lpstr>
      <vt:lpstr>Слайд 9</vt:lpstr>
      <vt:lpstr>Слайд 10</vt:lpstr>
      <vt:lpstr>Слайд 11</vt:lpstr>
      <vt:lpstr>Слайд 12</vt:lpstr>
      <vt:lpstr>Слайд 13</vt:lpstr>
      <vt:lpstr>Вывод</vt:lpstr>
      <vt:lpstr>КЛЮЧЕВЫЕ СЛОВА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уля</dc:creator>
  <cp:lastModifiedBy>comp</cp:lastModifiedBy>
  <cp:revision>3</cp:revision>
  <dcterms:created xsi:type="dcterms:W3CDTF">2011-03-23T16:15:12Z</dcterms:created>
  <dcterms:modified xsi:type="dcterms:W3CDTF">2011-04-11T07:53:14Z</dcterms:modified>
</cp:coreProperties>
</file>