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67" r:id="rId2"/>
    <p:sldMasterId id="2147483670" r:id="rId3"/>
  </p:sldMasterIdLst>
  <p:handoutMasterIdLst>
    <p:handoutMasterId r:id="rId15"/>
  </p:handoutMasterIdLst>
  <p:sldIdLst>
    <p:sldId id="262" r:id="rId4"/>
    <p:sldId id="256" r:id="rId5"/>
    <p:sldId id="257" r:id="rId6"/>
    <p:sldId id="258" r:id="rId7"/>
    <p:sldId id="259" r:id="rId8"/>
    <p:sldId id="264" r:id="rId9"/>
    <p:sldId id="263" r:id="rId10"/>
    <p:sldId id="260" r:id="rId11"/>
    <p:sldId id="261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7"/>
    <a:srgbClr val="F8F8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-3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FB577B-05CA-44D9-9328-BC9C80ADF60C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B841C-78C2-4072-ABBA-51C1CCDA5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37DAAD-E5B6-44A8-B46F-F6D5AD2A2E78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7A577D-40DB-4883-B41B-4DCB28BE8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7DAAD-E5B6-44A8-B46F-F6D5AD2A2E78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A577D-40DB-4883-B41B-4DCB28BE88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37DAAD-E5B6-44A8-B46F-F6D5AD2A2E78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7A577D-40DB-4883-B41B-4DCB28BE8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37DAAD-E5B6-44A8-B46F-F6D5AD2A2E78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7A577D-40DB-4883-B41B-4DCB28BE8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37DAAD-E5B6-44A8-B46F-F6D5AD2A2E78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7A577D-40DB-4883-B41B-4DCB28BE8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7DAAD-E5B6-44A8-B46F-F6D5AD2A2E78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A577D-40DB-4883-B41B-4DCB28BE88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Компас\Desktop\Снова в школу. Банеры вертикальные и горизонтальные, колокольчик школьный\ertyui.png"/>
          <p:cNvPicPr>
            <a:picLocks noChangeAspect="1" noChangeArrowheads="1"/>
          </p:cNvPicPr>
          <p:nvPr/>
        </p:nvPicPr>
        <p:blipFill>
          <a:blip r:embed="rId4" cstate="screen"/>
          <a:stretch>
            <a:fillRect/>
          </a:stretch>
        </p:blipFill>
        <p:spPr bwMode="auto">
          <a:xfrm>
            <a:off x="6315211" y="0"/>
            <a:ext cx="282878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39700" cmpd="thickThin">
            <a:solidFill>
              <a:srgbClr val="3D6A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0_a374a_12825302_X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"/>
            <a:ext cx="1393371" cy="1336280"/>
          </a:xfrm>
          <a:prstGeom prst="rect">
            <a:avLst/>
          </a:prstGeom>
        </p:spPr>
      </p:pic>
      <p:pic>
        <p:nvPicPr>
          <p:cNvPr id="9" name="Picture 2" descr="C:\Users\Компас\Desktop\Снова в школу. Банеры вертикальные и горизонтальные, колокольчик школьный\ertyui.png"/>
          <p:cNvPicPr>
            <a:picLocks noChangeAspect="1" noChangeArrowheads="1"/>
          </p:cNvPicPr>
          <p:nvPr/>
        </p:nvPicPr>
        <p:blipFill>
          <a:blip r:embed="rId5" cstate="screen"/>
          <a:srcRect l="10187" t="63069"/>
          <a:stretch>
            <a:fillRect/>
          </a:stretch>
        </p:blipFill>
        <p:spPr bwMode="auto">
          <a:xfrm>
            <a:off x="6875880" y="4717143"/>
            <a:ext cx="2268120" cy="21408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39700" cmpd="thickThin">
            <a:solidFill>
              <a:srgbClr val="3D6A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11/17/2014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s59.radikal.ru/i166/0908/11/a5dc1e6f3fa3.png" TargetMode="Externa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hyperlink" Target="http://smiles.33b.ru/smile.16489.html" TargetMode="Externa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431348" y="4986915"/>
            <a:ext cx="40640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1600" b="1" dirty="0">
                <a:latin typeface="Calibri" pitchFamily="34" charset="0"/>
              </a:rPr>
              <a:t>Автор: Корчагина Ольга Даниловна,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1600" b="1" dirty="0">
                <a:latin typeface="Calibri" pitchFamily="34" charset="0"/>
              </a:rPr>
              <a:t>учитель начальных классов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1600" b="1" dirty="0">
                <a:latin typeface="Calibri" pitchFamily="34" charset="0"/>
              </a:rPr>
              <a:t>МОУ УСОШ № 2 им. Сергея </a:t>
            </a:r>
            <a:r>
              <a:rPr lang="ru-RU" sz="1600" b="1" dirty="0" err="1">
                <a:latin typeface="Calibri" pitchFamily="34" charset="0"/>
              </a:rPr>
              <a:t>Ступакова</a:t>
            </a:r>
            <a:endParaRPr lang="ru-RU" sz="1600" b="1" dirty="0"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ru-RU" sz="1600" b="1" dirty="0">
                <a:latin typeface="Calibri" pitchFamily="34" charset="0"/>
              </a:rPr>
              <a:t>г.Удомля Тверской обл.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6155" y="3897601"/>
            <a:ext cx="5929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Урок русского языка в 3 классе.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80109" y="1016851"/>
            <a:ext cx="64977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Arial Black" pitchFamily="34" charset="0"/>
              </a:rPr>
              <a:t>«Приставка, ее роль в слове. </a:t>
            </a:r>
          </a:p>
          <a:p>
            <a:pPr algn="ctr"/>
            <a:r>
              <a:rPr lang="ru-RU" sz="3600" b="1" dirty="0" smtClean="0">
                <a:latin typeface="Arial Black" pitchFamily="34" charset="0"/>
              </a:rPr>
              <a:t>Различение приставок и предлогов»</a:t>
            </a:r>
            <a:endParaRPr lang="ru-RU" sz="36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bookvoed.ru/files/1836/18/65/8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8282" y="3269064"/>
            <a:ext cx="1997551" cy="2889214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isometricOffAxis2Left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2487690" y="1511936"/>
            <a:ext cx="52127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Работа по учебнику</a:t>
            </a:r>
          </a:p>
          <a:p>
            <a:pPr algn="ctr"/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с.120  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№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144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56447" y="630310"/>
            <a:ext cx="7557247" cy="70094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Развитие умений – применение знания.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3"/>
          <p:cNvSpPr>
            <a:spLocks noChangeArrowheads="1" noChangeShapeType="1" noTextEdit="1"/>
          </p:cNvSpPr>
          <p:nvPr/>
        </p:nvSpPr>
        <p:spPr bwMode="auto">
          <a:xfrm rot="20701973">
            <a:off x="213770" y="2004191"/>
            <a:ext cx="8784661" cy="2281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844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solidFill>
                  <a:srgbClr val="0000D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Спасибо </a:t>
            </a:r>
            <a:r>
              <a:rPr lang="ru-RU" sz="3600" b="1" i="1" kern="10" dirty="0">
                <a:ln w="11430"/>
                <a:solidFill>
                  <a:srgbClr val="0000D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за работу!</a:t>
            </a:r>
          </a:p>
        </p:txBody>
      </p:sp>
      <p:pic>
        <p:nvPicPr>
          <p:cNvPr id="3" name="Picture 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357950" y="4071942"/>
            <a:ext cx="1947906" cy="2031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90602" y="145352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537766" y="1193907"/>
            <a:ext cx="5718938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chemeClr val="bg1">
                    <a:lumMod val="10000"/>
                  </a:schemeClr>
                </a:solidFill>
              </a:rPr>
              <a:t>(</a:t>
            </a:r>
            <a:r>
              <a:rPr lang="ru-RU" sz="4800" b="1" dirty="0">
                <a:solidFill>
                  <a:schemeClr val="bg1">
                    <a:lumMod val="10000"/>
                  </a:schemeClr>
                </a:solidFill>
              </a:rPr>
              <a:t>з</a:t>
            </a:r>
            <a:r>
              <a:rPr lang="ru-RU" sz="4800" b="1" dirty="0" smtClean="0">
                <a:solidFill>
                  <a:schemeClr val="bg1">
                    <a:lumMod val="10000"/>
                  </a:schemeClr>
                </a:solidFill>
              </a:rPr>
              <a:t>а)кинул  (за)куст</a:t>
            </a:r>
          </a:p>
          <a:p>
            <a:endParaRPr lang="ru-RU" sz="2800" b="1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ru-RU" sz="4800" b="1" dirty="0" smtClean="0">
                <a:solidFill>
                  <a:schemeClr val="bg1">
                    <a:lumMod val="10000"/>
                  </a:schemeClr>
                </a:solidFill>
              </a:rPr>
              <a:t>(по)ехал  (по)дороге</a:t>
            </a:r>
          </a:p>
          <a:p>
            <a:endParaRPr lang="ru-RU" sz="3200" b="1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ru-RU" sz="4800" b="1" dirty="0" smtClean="0">
                <a:solidFill>
                  <a:schemeClr val="bg1">
                    <a:lumMod val="10000"/>
                  </a:schemeClr>
                </a:solidFill>
              </a:rPr>
              <a:t>(в)летел  (в)окно</a:t>
            </a:r>
            <a:endParaRPr lang="ru-RU" sz="4800" b="1" dirty="0">
              <a:solidFill>
                <a:schemeClr val="bg1">
                  <a:lumMod val="10000"/>
                </a:schemeClr>
              </a:solidFill>
            </a:endParaRPr>
          </a:p>
        </p:txBody>
      </p:sp>
      <p:grpSp>
        <p:nvGrpSpPr>
          <p:cNvPr id="6" name="Группа 5"/>
          <p:cNvGrpSpPr>
            <a:grpSpLocks/>
          </p:cNvGrpSpPr>
          <p:nvPr/>
        </p:nvGrpSpPr>
        <p:grpSpPr bwMode="auto">
          <a:xfrm>
            <a:off x="642938" y="357188"/>
            <a:ext cx="8072437" cy="630237"/>
            <a:chOff x="642910" y="357166"/>
            <a:chExt cx="8072494" cy="630211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285852" y="428604"/>
              <a:ext cx="7429552" cy="455594"/>
            </a:xfrm>
            <a:prstGeom prst="rect">
              <a:avLst/>
            </a:prstGeom>
            <a:solidFill>
              <a:srgbClr val="F8F8F8"/>
            </a:solidFill>
            <a:ln w="9360" cap="sq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ru-RU" sz="3600" b="1" dirty="0" smtClean="0">
                  <a:solidFill>
                    <a:srgbClr val="000000"/>
                  </a:solidFill>
                  <a:latin typeface="Calibri" pitchFamily="34" charset="0"/>
                  <a:ea typeface="Microsoft YaHei"/>
                  <a:cs typeface="Microsoft YaHei"/>
                </a:rPr>
                <a:t>Вспоминаем то, </a:t>
              </a:r>
              <a:r>
                <a:rPr lang="ru-RU" sz="3600" b="1" dirty="0">
                  <a:solidFill>
                    <a:srgbClr val="000000"/>
                  </a:solidFill>
                  <a:latin typeface="Calibri" pitchFamily="34" charset="0"/>
                  <a:ea typeface="Microsoft YaHei"/>
                  <a:cs typeface="Microsoft YaHei"/>
                </a:rPr>
                <a:t>что знаем</a:t>
              </a:r>
            </a:p>
          </p:txBody>
        </p:sp>
        <p:pic>
          <p:nvPicPr>
            <p:cNvPr id="8" name="Рисунок 5" descr="значки - думаю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42910" y="357166"/>
              <a:ext cx="642942" cy="630211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1722824" y="1185904"/>
            <a:ext cx="5119478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chemeClr val="bg1">
                    <a:lumMod val="10000"/>
                  </a:schemeClr>
                </a:solidFill>
              </a:rPr>
              <a:t>закинул  за  куст</a:t>
            </a:r>
          </a:p>
          <a:p>
            <a:endParaRPr lang="ru-RU" sz="2800" b="1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ru-RU" sz="4800" b="1" dirty="0" smtClean="0">
                <a:solidFill>
                  <a:schemeClr val="bg1">
                    <a:lumMod val="10000"/>
                  </a:schemeClr>
                </a:solidFill>
              </a:rPr>
              <a:t>поехал  по дороге</a:t>
            </a:r>
          </a:p>
          <a:p>
            <a:endParaRPr lang="ru-RU" sz="3200" b="1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ru-RU" sz="4800" b="1" dirty="0" smtClean="0">
                <a:solidFill>
                  <a:schemeClr val="bg1">
                    <a:lumMod val="10000"/>
                  </a:schemeClr>
                </a:solidFill>
              </a:rPr>
              <a:t>влетел   в  окно</a:t>
            </a:r>
            <a:endParaRPr lang="ru-RU" sz="4800" b="1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62318" y="4746812"/>
            <a:ext cx="7662330" cy="18288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  <a:latin typeface="Arial Black" pitchFamily="34" charset="0"/>
              </a:rPr>
              <a:t>Тема:  </a:t>
            </a:r>
            <a:r>
              <a:rPr lang="ru-RU" sz="3200" b="1" i="1" dirty="0" smtClean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«Приставка, её роль в слове. Различение приставок и предлогов» </a:t>
            </a:r>
            <a:endParaRPr lang="ru-RU" sz="3200" b="1" i="1" dirty="0">
              <a:solidFill>
                <a:schemeClr val="bg1">
                  <a:lumMod val="1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2" name="Фигура, имеющая форму буквы L 11"/>
          <p:cNvSpPr/>
          <p:nvPr/>
        </p:nvSpPr>
        <p:spPr>
          <a:xfrm rot="10800000">
            <a:off x="1734671" y="1183341"/>
            <a:ext cx="685800" cy="242046"/>
          </a:xfrm>
          <a:prstGeom prst="corner">
            <a:avLst>
              <a:gd name="adj1" fmla="val 2804"/>
              <a:gd name="adj2" fmla="val 0"/>
            </a:avLst>
          </a:prstGeom>
          <a:solidFill>
            <a:schemeClr val="accent2">
              <a:lumMod val="75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Левая круглая скобка 12"/>
          <p:cNvSpPr/>
          <p:nvPr/>
        </p:nvSpPr>
        <p:spPr>
          <a:xfrm rot="16200000" flipH="1">
            <a:off x="2781804" y="805084"/>
            <a:ext cx="318244" cy="895473"/>
          </a:xfrm>
          <a:prstGeom prst="leftBracket">
            <a:avLst>
              <a:gd name="adj" fmla="val 118001"/>
            </a:avLst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4691528" y="1951317"/>
            <a:ext cx="4572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Фигура, имеющая форму буквы L 15"/>
          <p:cNvSpPr/>
          <p:nvPr/>
        </p:nvSpPr>
        <p:spPr>
          <a:xfrm rot="10800000">
            <a:off x="1792941" y="2433917"/>
            <a:ext cx="685800" cy="219635"/>
          </a:xfrm>
          <a:prstGeom prst="corner">
            <a:avLst>
              <a:gd name="adj1" fmla="val 2804"/>
              <a:gd name="adj2" fmla="val 0"/>
            </a:avLst>
          </a:prstGeom>
          <a:solidFill>
            <a:schemeClr val="accent2">
              <a:lumMod val="75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Левая круглая скобка 16"/>
          <p:cNvSpPr/>
          <p:nvPr/>
        </p:nvSpPr>
        <p:spPr>
          <a:xfrm rot="16200000" flipH="1">
            <a:off x="2719053" y="2167722"/>
            <a:ext cx="219630" cy="662389"/>
          </a:xfrm>
          <a:prstGeom prst="leftBracket">
            <a:avLst>
              <a:gd name="adj" fmla="val 118001"/>
            </a:avLst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548092" y="3098800"/>
            <a:ext cx="4572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Фигура, имеющая форму буквы L 19"/>
          <p:cNvSpPr/>
          <p:nvPr/>
        </p:nvSpPr>
        <p:spPr>
          <a:xfrm rot="10800000">
            <a:off x="1761566" y="3603811"/>
            <a:ext cx="394446" cy="206188"/>
          </a:xfrm>
          <a:prstGeom prst="corner">
            <a:avLst>
              <a:gd name="adj1" fmla="val 2804"/>
              <a:gd name="adj2" fmla="val 0"/>
            </a:avLst>
          </a:prstGeom>
          <a:solidFill>
            <a:schemeClr val="accent2">
              <a:lumMod val="75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Левая круглая скобка 20"/>
          <p:cNvSpPr/>
          <p:nvPr/>
        </p:nvSpPr>
        <p:spPr>
          <a:xfrm rot="16200000" flipH="1">
            <a:off x="2477003" y="3256933"/>
            <a:ext cx="318244" cy="895473"/>
          </a:xfrm>
          <a:prstGeom prst="leftBracket">
            <a:avLst>
              <a:gd name="adj" fmla="val 118001"/>
            </a:avLst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4279151" y="4322484"/>
            <a:ext cx="4572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6" grpId="0" animBg="1"/>
      <p:bldP spid="17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39988" y="381529"/>
            <a:ext cx="4688945" cy="708025"/>
          </a:xfrm>
          <a:prstGeom prst="rect">
            <a:avLst/>
          </a:prstGeom>
          <a:solidFill>
            <a:srgbClr val="F8F8F8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4000" b="1" i="1" dirty="0">
                <a:solidFill>
                  <a:srgbClr val="000000"/>
                </a:solidFill>
                <a:latin typeface="Cambria" pitchFamily="18" charset="0"/>
                <a:ea typeface="Microsoft YaHei"/>
                <a:cs typeface="Microsoft YaHei"/>
              </a:rPr>
              <a:t>Чистописание 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51517" y="1684338"/>
            <a:ext cx="42446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800" b="1" i="1" dirty="0" err="1" smtClean="0">
                <a:solidFill>
                  <a:srgbClr val="000000"/>
                </a:solidFill>
                <a:latin typeface="Cambria" pitchFamily="18" charset="0"/>
                <a:ea typeface="Microsoft YaHei"/>
                <a:cs typeface="Gautami" pitchFamily="2"/>
              </a:rPr>
              <a:t>Вав</a:t>
            </a:r>
            <a:r>
              <a:rPr lang="ru-RU" sz="4800" b="1" i="1" dirty="0" smtClean="0">
                <a:solidFill>
                  <a:srgbClr val="000000"/>
                </a:solidFill>
                <a:latin typeface="Cambria" pitchFamily="18" charset="0"/>
                <a:ea typeface="Microsoft YaHei"/>
                <a:cs typeface="Gautami" pitchFamily="2"/>
              </a:rPr>
              <a:t>   Вив   </a:t>
            </a:r>
            <a:r>
              <a:rPr lang="ru-RU" sz="4800" b="1" i="1" dirty="0" err="1" smtClean="0">
                <a:solidFill>
                  <a:srgbClr val="000000"/>
                </a:solidFill>
                <a:latin typeface="Cambria" pitchFamily="18" charset="0"/>
                <a:ea typeface="Microsoft YaHei"/>
                <a:cs typeface="Gautami" pitchFamily="2"/>
              </a:rPr>
              <a:t>ВуВ</a:t>
            </a:r>
            <a:endParaRPr lang="ru-RU" sz="4800" b="1" i="1" dirty="0">
              <a:solidFill>
                <a:srgbClr val="000000"/>
              </a:solidFill>
              <a:latin typeface="Cambria" pitchFamily="18" charset="0"/>
              <a:ea typeface="Microsoft YaHei"/>
              <a:cs typeface="Gautami" pitchFamily="2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968189" y="2666471"/>
            <a:ext cx="79337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800" b="1" i="1" dirty="0" smtClean="0">
                <a:solidFill>
                  <a:srgbClr val="000000"/>
                </a:solidFill>
                <a:latin typeface="Cambria" pitchFamily="18" charset="0"/>
                <a:ea typeface="Microsoft YaHei"/>
                <a:cs typeface="Gautami" pitchFamily="2"/>
              </a:rPr>
              <a:t>ворона  всегда   влететь</a:t>
            </a:r>
            <a:endParaRPr lang="ru-RU" sz="4800" b="1" i="1" dirty="0">
              <a:solidFill>
                <a:srgbClr val="000000"/>
              </a:solidFill>
              <a:latin typeface="Cambria" pitchFamily="18" charset="0"/>
              <a:ea typeface="Microsoft YaHei"/>
              <a:cs typeface="Gautami" pitchFamily="2"/>
            </a:endParaRPr>
          </a:p>
        </p:txBody>
      </p:sp>
      <p:pic>
        <p:nvPicPr>
          <p:cNvPr id="6148" name="Picture 4" descr="Clipart - Crow by Ron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283" y="4063870"/>
            <a:ext cx="2816225" cy="225298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827494" y="4572000"/>
            <a:ext cx="39285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Найти лишнее слово. Почему оно лишнее?</a:t>
            </a:r>
            <a:endParaRPr lang="ru-RU" sz="2800" b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955553" y="3457388"/>
            <a:ext cx="2690906" cy="11953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Фигура, имеющая форму буквы L 9"/>
          <p:cNvSpPr/>
          <p:nvPr/>
        </p:nvSpPr>
        <p:spPr>
          <a:xfrm rot="10800000">
            <a:off x="5916707" y="2756647"/>
            <a:ext cx="394446" cy="192740"/>
          </a:xfrm>
          <a:prstGeom prst="corner">
            <a:avLst>
              <a:gd name="adj1" fmla="val 2804"/>
              <a:gd name="adj2" fmla="val 0"/>
            </a:avLst>
          </a:prstGeom>
          <a:solidFill>
            <a:schemeClr val="accent2">
              <a:lumMod val="75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04049" y="185693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58547" y="1617739"/>
            <a:ext cx="81854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/>
              <a:t>Не </a:t>
            </a:r>
            <a:r>
              <a:rPr lang="ru-RU" sz="4800" b="1" dirty="0" smtClean="0"/>
              <a:t>бегай   </a:t>
            </a:r>
            <a:r>
              <a:rPr lang="ru-RU" sz="4800" b="1" dirty="0"/>
              <a:t>с (</a:t>
            </a:r>
            <a:r>
              <a:rPr lang="ru-RU" sz="4800" b="1" dirty="0" smtClean="0"/>
              <a:t>под)носом.</a:t>
            </a:r>
            <a:r>
              <a:rPr lang="ru-RU" sz="4800" b="1" dirty="0"/>
              <a:t>  </a:t>
            </a:r>
            <a:endParaRPr lang="ru-RU" sz="4800" b="1" dirty="0" smtClean="0"/>
          </a:p>
          <a:p>
            <a:r>
              <a:rPr lang="ru-RU" sz="4800" b="1" dirty="0"/>
              <a:t> </a:t>
            </a:r>
            <a:endParaRPr lang="ru-RU" sz="4800" b="1" dirty="0" smtClean="0"/>
          </a:p>
          <a:p>
            <a:r>
              <a:rPr lang="ru-RU" sz="4800" b="1" dirty="0" smtClean="0"/>
              <a:t>Не бегай у </a:t>
            </a:r>
            <a:r>
              <a:rPr lang="ru-RU" sz="4800" b="1" dirty="0"/>
              <a:t>меня </a:t>
            </a:r>
            <a:r>
              <a:rPr lang="ru-RU" sz="4800" b="1" dirty="0" smtClean="0"/>
              <a:t> (</a:t>
            </a:r>
            <a:r>
              <a:rPr lang="ru-RU" sz="4800" b="1" dirty="0"/>
              <a:t>под)носом</a:t>
            </a:r>
            <a:r>
              <a:rPr lang="ru-RU" sz="4800" b="1" dirty="0" smtClean="0"/>
              <a:t>.</a:t>
            </a:r>
            <a:endParaRPr lang="ru-RU" sz="4800" b="1" dirty="0"/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642938" y="357188"/>
            <a:ext cx="8072437" cy="630237"/>
            <a:chOff x="642910" y="357166"/>
            <a:chExt cx="8072494" cy="630211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285852" y="428604"/>
              <a:ext cx="7429552" cy="455594"/>
            </a:xfrm>
            <a:prstGeom prst="rect">
              <a:avLst/>
            </a:prstGeom>
            <a:solidFill>
              <a:srgbClr val="F8F8F8"/>
            </a:solidFill>
            <a:ln w="9360" cap="sq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ru-RU" sz="3600" b="1" dirty="0" smtClean="0">
                  <a:solidFill>
                    <a:srgbClr val="000000"/>
                  </a:solidFill>
                  <a:latin typeface="Calibri" pitchFamily="34" charset="0"/>
                  <a:ea typeface="Microsoft YaHei"/>
                  <a:cs typeface="Microsoft YaHei"/>
                </a:rPr>
                <a:t>Вспоминаем то, </a:t>
              </a:r>
              <a:r>
                <a:rPr lang="ru-RU" sz="3600" b="1" dirty="0">
                  <a:solidFill>
                    <a:srgbClr val="000000"/>
                  </a:solidFill>
                  <a:latin typeface="Calibri" pitchFamily="34" charset="0"/>
                  <a:ea typeface="Microsoft YaHei"/>
                  <a:cs typeface="Microsoft YaHei"/>
                </a:rPr>
                <a:t>что знаем</a:t>
              </a:r>
            </a:p>
          </p:txBody>
        </p:sp>
        <p:pic>
          <p:nvPicPr>
            <p:cNvPr id="8" name="Рисунок 5" descr="значки - думаю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42910" y="357166"/>
              <a:ext cx="642942" cy="630211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</p:pic>
      </p:grpSp>
      <p:sp>
        <p:nvSpPr>
          <p:cNvPr id="12" name="Фигура, имеющая форму буквы L 11"/>
          <p:cNvSpPr/>
          <p:nvPr/>
        </p:nvSpPr>
        <p:spPr>
          <a:xfrm rot="10800000">
            <a:off x="4470399" y="1507067"/>
            <a:ext cx="846666" cy="321733"/>
          </a:xfrm>
          <a:prstGeom prst="corner">
            <a:avLst>
              <a:gd name="adj1" fmla="val 13636"/>
              <a:gd name="adj2" fmla="val 13636"/>
            </a:avLst>
          </a:prstGeom>
          <a:solidFill>
            <a:schemeClr val="accent2">
              <a:lumMod val="75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Левая круглая скобка 12"/>
          <p:cNvSpPr/>
          <p:nvPr/>
        </p:nvSpPr>
        <p:spPr>
          <a:xfrm rot="16200000" flipH="1">
            <a:off x="5630338" y="1210737"/>
            <a:ext cx="338667" cy="965200"/>
          </a:xfrm>
          <a:prstGeom prst="leftBracket">
            <a:avLst>
              <a:gd name="adj" fmla="val 118001"/>
            </a:avLst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2" name="Picture 4" descr="Расписные подносы Картинк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0265" y="4259327"/>
            <a:ext cx="2682875" cy="2103374"/>
          </a:xfrm>
          <a:prstGeom prst="rect">
            <a:avLst/>
          </a:prstGeom>
          <a:noFill/>
        </p:spPr>
      </p:pic>
      <p:pic>
        <p:nvPicPr>
          <p:cNvPr id="2054" name="Picture 6" descr="http://go2.imgsmail.ru/imgpreview?key=3f2f568fa49e9e6a&amp;mb=imgdb_preview_33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40376" y="4313646"/>
            <a:ext cx="2536824" cy="2077671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975480" y="1600806"/>
            <a:ext cx="8168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/>
              <a:t>Не </a:t>
            </a:r>
            <a:r>
              <a:rPr lang="ru-RU" sz="4800" b="1" dirty="0" smtClean="0"/>
              <a:t>бегай   </a:t>
            </a:r>
            <a:r>
              <a:rPr lang="ru-RU" sz="4800" b="1" dirty="0"/>
              <a:t>с </a:t>
            </a:r>
            <a:r>
              <a:rPr lang="ru-RU" sz="4800" b="1" dirty="0" smtClean="0"/>
              <a:t> подносом.</a:t>
            </a:r>
            <a:r>
              <a:rPr lang="ru-RU" sz="4800" b="1" dirty="0"/>
              <a:t>  </a:t>
            </a:r>
            <a:endParaRPr lang="ru-RU" sz="4800" b="1" dirty="0" smtClean="0"/>
          </a:p>
          <a:p>
            <a:r>
              <a:rPr lang="ru-RU" sz="4800" b="1" dirty="0"/>
              <a:t> </a:t>
            </a:r>
            <a:endParaRPr lang="ru-RU" sz="4800" b="1" dirty="0" smtClean="0"/>
          </a:p>
          <a:p>
            <a:r>
              <a:rPr lang="ru-RU" sz="4800" b="1" dirty="0" smtClean="0"/>
              <a:t>Не бегай у меня   под  носом.</a:t>
            </a:r>
            <a:endParaRPr lang="ru-RU" sz="4800" b="1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6654800" y="3860800"/>
            <a:ext cx="4572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14324" y="2419314"/>
            <a:ext cx="694266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/>
              <a:t>(до)ехал                     </a:t>
            </a:r>
            <a:r>
              <a:rPr lang="ru-RU" sz="3600" b="1" dirty="0" smtClean="0"/>
              <a:t>(</a:t>
            </a:r>
            <a:r>
              <a:rPr lang="ru-RU" sz="3600" b="1" dirty="0"/>
              <a:t>до)деревни</a:t>
            </a:r>
          </a:p>
          <a:p>
            <a:r>
              <a:rPr lang="ru-RU" sz="3600" b="1" dirty="0" smtClean="0"/>
              <a:t>(</a:t>
            </a:r>
            <a:r>
              <a:rPr lang="ru-RU" sz="3600" b="1" dirty="0"/>
              <a:t>по)бежал                 (по)дороге</a:t>
            </a:r>
          </a:p>
          <a:p>
            <a:r>
              <a:rPr lang="ru-RU" sz="3600" b="1" dirty="0" smtClean="0"/>
              <a:t>(</a:t>
            </a:r>
            <a:r>
              <a:rPr lang="ru-RU" sz="3600" b="1" dirty="0"/>
              <a:t>про)читал               (про)завод</a:t>
            </a:r>
          </a:p>
          <a:p>
            <a:r>
              <a:rPr lang="ru-RU" sz="3600" b="1" dirty="0" smtClean="0"/>
              <a:t>(</a:t>
            </a:r>
            <a:r>
              <a:rPr lang="ru-RU" sz="3600" b="1" dirty="0"/>
              <a:t>под)полз                  (под)машину</a:t>
            </a:r>
          </a:p>
          <a:p>
            <a:r>
              <a:rPr lang="ru-RU" sz="3600" b="1" dirty="0" smtClean="0"/>
              <a:t>(</a:t>
            </a:r>
            <a:r>
              <a:rPr lang="ru-RU" sz="3600" b="1" dirty="0"/>
              <a:t>на)кричал               (</a:t>
            </a:r>
            <a:r>
              <a:rPr lang="ru-RU" sz="3600" b="1" dirty="0" smtClean="0"/>
              <a:t>на)собаку</a:t>
            </a:r>
            <a:endParaRPr lang="ru-RU" sz="2800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293813" y="428625"/>
            <a:ext cx="7545388" cy="500045"/>
          </a:xfrm>
          <a:prstGeom prst="rect">
            <a:avLst/>
          </a:prstGeom>
          <a:solidFill>
            <a:srgbClr val="F8F8F8"/>
          </a:solidFill>
          <a:ln w="28575" cap="sq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dirty="0" smtClean="0">
                <a:solidFill>
                  <a:srgbClr val="000000"/>
                </a:solidFill>
                <a:latin typeface="Calibri" pitchFamily="34" charset="0"/>
                <a:ea typeface="Microsoft YaHei"/>
                <a:cs typeface="Microsoft YaHei"/>
              </a:rPr>
              <a:t>Применяем знания</a:t>
            </a:r>
            <a:r>
              <a:rPr lang="ru-RU" sz="3200" dirty="0">
                <a:solidFill>
                  <a:srgbClr val="000000"/>
                </a:solidFill>
                <a:latin typeface="Calibri" pitchFamily="34" charset="0"/>
                <a:ea typeface="Microsoft YaHei"/>
                <a:cs typeface="Microsoft YaHei"/>
              </a:rPr>
              <a:t>. Развиваем </a:t>
            </a:r>
            <a:r>
              <a:rPr lang="ru-RU" sz="3200" dirty="0" smtClean="0">
                <a:solidFill>
                  <a:srgbClr val="000000"/>
                </a:solidFill>
                <a:latin typeface="Calibri" pitchFamily="34" charset="0"/>
                <a:ea typeface="Microsoft YaHei"/>
                <a:cs typeface="Microsoft YaHei"/>
              </a:rPr>
              <a:t>умения.</a:t>
            </a:r>
            <a:endParaRPr lang="ru-RU" sz="3200" dirty="0">
              <a:solidFill>
                <a:srgbClr val="000000"/>
              </a:solidFill>
              <a:latin typeface="Calibri" pitchFamily="34" charset="0"/>
              <a:ea typeface="Microsoft YaHei"/>
              <a:cs typeface="Microsoft YaHei"/>
            </a:endParaRPr>
          </a:p>
        </p:txBody>
      </p:sp>
      <p:pic>
        <p:nvPicPr>
          <p:cNvPr id="6" name="Рисунок 6" descr="значки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350" y="268817"/>
            <a:ext cx="725488" cy="785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58154" y="1169894"/>
            <a:ext cx="7397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Списать, раскрывая скобки. Обозначить приставки и предлоги.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64976" y="618565"/>
            <a:ext cx="4892686" cy="92333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ФИЗМИНУТКА</a:t>
            </a:r>
            <a:endParaRPr lang="ru-RU" sz="5400" b="1" dirty="0">
              <a:ln w="11430"/>
              <a:solidFill>
                <a:schemeClr val="bg2">
                  <a:lumMod val="5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3" name="Picture 7" descr="http://s.rimg.info/1e009f83bf9da236bc99cfd5a05f920e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lum bright="-4000"/>
          </a:blip>
          <a:srcRect/>
          <a:stretch>
            <a:fillRect/>
          </a:stretch>
        </p:blipFill>
        <p:spPr bwMode="auto">
          <a:xfrm>
            <a:off x="1506071" y="1605994"/>
            <a:ext cx="6183966" cy="4506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7470" y="322730"/>
            <a:ext cx="75706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Подставить к корню разные приставки и образуйте новые слова. Какое значение у каждого полученного слова?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85364" y="2102224"/>
            <a:ext cx="1721946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4000" b="1" dirty="0" smtClean="0">
                <a:latin typeface="Arial Black" pitchFamily="34" charset="0"/>
              </a:rPr>
              <a:t>под-</a:t>
            </a:r>
          </a:p>
          <a:p>
            <a:pPr algn="r"/>
            <a:r>
              <a:rPr lang="ru-RU" sz="4000" b="1" dirty="0" smtClean="0">
                <a:latin typeface="Arial Black" pitchFamily="34" charset="0"/>
              </a:rPr>
              <a:t>за-</a:t>
            </a:r>
          </a:p>
          <a:p>
            <a:pPr algn="r"/>
            <a:r>
              <a:rPr lang="ru-RU" sz="4000" b="1" dirty="0" smtClean="0">
                <a:latin typeface="Arial Black" pitchFamily="34" charset="0"/>
              </a:rPr>
              <a:t>пере-</a:t>
            </a:r>
          </a:p>
          <a:p>
            <a:pPr algn="r"/>
            <a:r>
              <a:rPr lang="ru-RU" sz="4000" b="1" dirty="0" smtClean="0">
                <a:latin typeface="Arial Black" pitchFamily="34" charset="0"/>
              </a:rPr>
              <a:t>под-</a:t>
            </a:r>
          </a:p>
          <a:p>
            <a:pPr algn="r"/>
            <a:r>
              <a:rPr lang="ru-RU" sz="4000" b="1" dirty="0" smtClean="0">
                <a:latin typeface="Arial Black" pitchFamily="34" charset="0"/>
              </a:rPr>
              <a:t>у-</a:t>
            </a:r>
          </a:p>
          <a:p>
            <a:pPr algn="r"/>
            <a:r>
              <a:rPr lang="ru-RU" sz="4000" b="1" dirty="0" smtClean="0">
                <a:latin typeface="Arial Black" pitchFamily="34" charset="0"/>
              </a:rPr>
              <a:t>по-</a:t>
            </a:r>
            <a:endParaRPr lang="ru-RU" sz="4000" b="1" dirty="0"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31540" y="3330390"/>
            <a:ext cx="17235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latin typeface="Arial Black" pitchFamily="34" charset="0"/>
              </a:rPr>
              <a:t>лет-</a:t>
            </a:r>
            <a:endParaRPr lang="ru-RU" sz="5400" b="1" dirty="0">
              <a:latin typeface="Arial Black" pitchFamily="34" charset="0"/>
            </a:endParaRPr>
          </a:p>
        </p:txBody>
      </p:sp>
      <p:sp>
        <p:nvSpPr>
          <p:cNvPr id="7" name="Левая круглая скобка 6"/>
          <p:cNvSpPr/>
          <p:nvPr/>
        </p:nvSpPr>
        <p:spPr>
          <a:xfrm rot="16200000" flipH="1">
            <a:off x="6366938" y="2736233"/>
            <a:ext cx="344141" cy="1256551"/>
          </a:xfrm>
          <a:prstGeom prst="leftBracket">
            <a:avLst>
              <a:gd name="adj" fmla="val 182563"/>
            </a:avLst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>
            <a:stCxn id="6" idx="1"/>
          </p:cNvCxnSpPr>
          <p:nvPr/>
        </p:nvCxnSpPr>
        <p:spPr>
          <a:xfrm rot="10800000">
            <a:off x="3657600" y="2595283"/>
            <a:ext cx="2173940" cy="1196773"/>
          </a:xfrm>
          <a:prstGeom prst="straightConnector1">
            <a:avLst/>
          </a:prstGeom>
          <a:ln w="38100">
            <a:solidFill>
              <a:schemeClr val="bg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6" idx="1"/>
          </p:cNvCxnSpPr>
          <p:nvPr/>
        </p:nvCxnSpPr>
        <p:spPr>
          <a:xfrm rot="10800000">
            <a:off x="3738282" y="3146613"/>
            <a:ext cx="2093258" cy="645443"/>
          </a:xfrm>
          <a:prstGeom prst="straightConnector1">
            <a:avLst/>
          </a:prstGeom>
          <a:ln w="38100">
            <a:solidFill>
              <a:schemeClr val="bg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6" idx="1"/>
          </p:cNvCxnSpPr>
          <p:nvPr/>
        </p:nvCxnSpPr>
        <p:spPr>
          <a:xfrm rot="10800000">
            <a:off x="3859306" y="3711389"/>
            <a:ext cx="1972234" cy="80667"/>
          </a:xfrm>
          <a:prstGeom prst="straightConnector1">
            <a:avLst/>
          </a:prstGeom>
          <a:ln w="38100">
            <a:solidFill>
              <a:schemeClr val="bg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6" idx="1"/>
          </p:cNvCxnSpPr>
          <p:nvPr/>
        </p:nvCxnSpPr>
        <p:spPr>
          <a:xfrm rot="10800000" flipV="1">
            <a:off x="3845860" y="3792055"/>
            <a:ext cx="1985681" cy="537898"/>
          </a:xfrm>
          <a:prstGeom prst="straightConnector1">
            <a:avLst/>
          </a:prstGeom>
          <a:ln w="38100">
            <a:solidFill>
              <a:schemeClr val="bg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6" idx="1"/>
          </p:cNvCxnSpPr>
          <p:nvPr/>
        </p:nvCxnSpPr>
        <p:spPr>
          <a:xfrm rot="10800000" flipV="1">
            <a:off x="3792072" y="3792054"/>
            <a:ext cx="2039469" cy="1156463"/>
          </a:xfrm>
          <a:prstGeom prst="straightConnector1">
            <a:avLst/>
          </a:prstGeom>
          <a:ln w="38100">
            <a:solidFill>
              <a:schemeClr val="bg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6" idx="1"/>
          </p:cNvCxnSpPr>
          <p:nvPr/>
        </p:nvCxnSpPr>
        <p:spPr>
          <a:xfrm rot="10800000" flipV="1">
            <a:off x="3724836" y="3792054"/>
            <a:ext cx="2106705" cy="1667451"/>
          </a:xfrm>
          <a:prstGeom prst="straightConnector1">
            <a:avLst/>
          </a:prstGeom>
          <a:ln w="38100">
            <a:solidFill>
              <a:schemeClr val="bg1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Фигура, имеющая форму буквы L 22"/>
          <p:cNvSpPr/>
          <p:nvPr/>
        </p:nvSpPr>
        <p:spPr>
          <a:xfrm rot="10800000">
            <a:off x="2245659" y="2043952"/>
            <a:ext cx="1048870" cy="309282"/>
          </a:xfrm>
          <a:prstGeom prst="corner">
            <a:avLst>
              <a:gd name="adj1" fmla="val 2804"/>
              <a:gd name="adj2" fmla="val 0"/>
            </a:avLst>
          </a:prstGeom>
          <a:solidFill>
            <a:schemeClr val="accent2">
              <a:lumMod val="75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1820167" y="1347158"/>
            <a:ext cx="22060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подлетел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194" y="2436962"/>
            <a:ext cx="2270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(за)дверь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73253" y="3469257"/>
            <a:ext cx="2307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(за)болел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79002" y="4500112"/>
            <a:ext cx="18117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(в)ехал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30831" y="1879120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(в)окно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5329" y="1189007"/>
            <a:ext cx="25779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(под)летел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02407" y="4186687"/>
            <a:ext cx="28568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(под)столом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89199" y="5653176"/>
            <a:ext cx="21579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(с)может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7630" y="2120659"/>
            <a:ext cx="22797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(с)дерева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33727" y="5791200"/>
            <a:ext cx="2303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(на)летел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13775" y="1361536"/>
            <a:ext cx="23022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(на)шкаф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45802" y="5998233"/>
            <a:ext cx="24737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(из)</a:t>
            </a:r>
            <a:r>
              <a:rPr lang="ru-RU" sz="3200" b="1" i="1" dirty="0" err="1" smtClean="0">
                <a:latin typeface="Tahoma" pitchFamily="34" charset="0"/>
                <a:cs typeface="Tahoma" pitchFamily="34" charset="0"/>
              </a:rPr>
              <a:t>вестие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06544" y="3035059"/>
            <a:ext cx="22541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(из)озера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92672" y="3828690"/>
            <a:ext cx="26116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(при)писал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04926" y="4997570"/>
            <a:ext cx="24224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(при)доме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Фигура, имеющая форму буквы L 19"/>
          <p:cNvSpPr/>
          <p:nvPr/>
        </p:nvSpPr>
        <p:spPr>
          <a:xfrm rot="10800000">
            <a:off x="2076061" y="1356105"/>
            <a:ext cx="688199" cy="183710"/>
          </a:xfrm>
          <a:prstGeom prst="corner">
            <a:avLst>
              <a:gd name="adj1" fmla="val 13636"/>
              <a:gd name="adj2" fmla="val 13636"/>
            </a:avLst>
          </a:prstGeom>
          <a:solidFill>
            <a:schemeClr val="accent2">
              <a:lumMod val="75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247728" y="670831"/>
            <a:ext cx="18496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solidFill>
                  <a:srgbClr val="009E47"/>
                </a:solidFill>
                <a:latin typeface="Arial" pitchFamily="34" charset="0"/>
                <a:cs typeface="Arial" pitchFamily="34" charset="0"/>
              </a:rPr>
              <a:t>предлог</a:t>
            </a:r>
            <a:endParaRPr lang="ru-RU" sz="3200" b="1" u="sng" dirty="0">
              <a:solidFill>
                <a:srgbClr val="009E4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05973" y="688083"/>
            <a:ext cx="2274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solidFill>
                  <a:srgbClr val="009E47"/>
                </a:solidFill>
                <a:latin typeface="Arial" pitchFamily="34" charset="0"/>
                <a:cs typeface="Arial" pitchFamily="34" charset="0"/>
              </a:rPr>
              <a:t>приставка</a:t>
            </a:r>
            <a:endParaRPr lang="ru-RU" sz="3200" b="1" u="sng" dirty="0">
              <a:solidFill>
                <a:srgbClr val="009E4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15458" y="1364412"/>
            <a:ext cx="21707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на  шкаф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5659860" y="1847490"/>
            <a:ext cx="345057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84295" y="174812"/>
            <a:ext cx="525780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Расставить слова в два столбика.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2948E-6 L 0.3677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50289E-6 L -0.38108 0.02266 " pathEditMode="relative" ptsTypes="AA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8" grpId="0"/>
      <p:bldP spid="8" grpId="1"/>
      <p:bldP spid="13" grpId="0"/>
      <p:bldP spid="13" grpId="1"/>
      <p:bldP spid="20" grpId="0" animBg="1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8816" y="3692867"/>
            <a:ext cx="21387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за  дверь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2406" y="2223502"/>
            <a:ext cx="19351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заболел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78669" y="3672739"/>
            <a:ext cx="17171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въехал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40097" y="2255130"/>
            <a:ext cx="16946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в  окно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47991" y="1530512"/>
            <a:ext cx="22060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подлетел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29548" y="5205365"/>
            <a:ext cx="28456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под   столом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24036" y="4463493"/>
            <a:ext cx="1786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сможет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12293" y="2962495"/>
            <a:ext cx="21483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с  дерева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03267" y="5170860"/>
            <a:ext cx="19319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налетел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46800" y="1513258"/>
            <a:ext cx="21707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на  шкаф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17002" y="5912730"/>
            <a:ext cx="21018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известие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84822" y="4497997"/>
            <a:ext cx="21226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из  озера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47992" y="2979749"/>
            <a:ext cx="22397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приписал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15809" y="5878226"/>
            <a:ext cx="2291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latin typeface="Tahoma" pitchFamily="34" charset="0"/>
                <a:cs typeface="Tahoma" pitchFamily="34" charset="0"/>
              </a:rPr>
              <a:t>при  доме</a:t>
            </a:r>
            <a:endParaRPr lang="ru-RU" sz="32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Фигура, имеющая форму буквы L 19"/>
          <p:cNvSpPr/>
          <p:nvPr/>
        </p:nvSpPr>
        <p:spPr>
          <a:xfrm rot="10800000">
            <a:off x="1984074" y="1467252"/>
            <a:ext cx="828136" cy="172528"/>
          </a:xfrm>
          <a:prstGeom prst="corner">
            <a:avLst>
              <a:gd name="adj1" fmla="val 13636"/>
              <a:gd name="adj2" fmla="val 13636"/>
            </a:avLst>
          </a:prstGeom>
          <a:solidFill>
            <a:schemeClr val="accent2">
              <a:lumMod val="75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261175" y="630490"/>
            <a:ext cx="18496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solidFill>
                  <a:srgbClr val="009E47"/>
                </a:solidFill>
                <a:latin typeface="Arial" pitchFamily="34" charset="0"/>
                <a:cs typeface="Arial" pitchFamily="34" charset="0"/>
              </a:rPr>
              <a:t>предлог</a:t>
            </a:r>
            <a:endParaRPr lang="ru-RU" sz="3200" b="1" u="sng" dirty="0">
              <a:solidFill>
                <a:srgbClr val="009E4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86655" y="647742"/>
            <a:ext cx="2274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solidFill>
                  <a:srgbClr val="009E47"/>
                </a:solidFill>
                <a:latin typeface="Arial" pitchFamily="34" charset="0"/>
                <a:cs typeface="Arial" pitchFamily="34" charset="0"/>
              </a:rPr>
              <a:t>приставка</a:t>
            </a:r>
            <a:endParaRPr lang="ru-RU" sz="3200" b="1" u="sng" dirty="0">
              <a:solidFill>
                <a:srgbClr val="009E4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Фигура, имеющая форму буквы L 20"/>
          <p:cNvSpPr/>
          <p:nvPr/>
        </p:nvSpPr>
        <p:spPr>
          <a:xfrm rot="10800000">
            <a:off x="2225613" y="2174617"/>
            <a:ext cx="514711" cy="169653"/>
          </a:xfrm>
          <a:prstGeom prst="corner">
            <a:avLst>
              <a:gd name="adj1" fmla="val 13636"/>
              <a:gd name="adj2" fmla="val 13636"/>
            </a:avLst>
          </a:prstGeom>
          <a:solidFill>
            <a:schemeClr val="accent2">
              <a:lumMod val="75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Фигура, имеющая форму буквы L 21"/>
          <p:cNvSpPr/>
          <p:nvPr/>
        </p:nvSpPr>
        <p:spPr>
          <a:xfrm rot="10800000">
            <a:off x="2053086" y="2968248"/>
            <a:ext cx="770628" cy="184030"/>
          </a:xfrm>
          <a:prstGeom prst="corner">
            <a:avLst>
              <a:gd name="adj1" fmla="val 13636"/>
              <a:gd name="adj2" fmla="val 13636"/>
            </a:avLst>
          </a:prstGeom>
          <a:solidFill>
            <a:schemeClr val="accent2">
              <a:lumMod val="75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Фигура, имеющая форму буквы L 24"/>
          <p:cNvSpPr/>
          <p:nvPr/>
        </p:nvSpPr>
        <p:spPr>
          <a:xfrm rot="10800000">
            <a:off x="2294625" y="3675614"/>
            <a:ext cx="336430" cy="163902"/>
          </a:xfrm>
          <a:prstGeom prst="corner">
            <a:avLst>
              <a:gd name="adj1" fmla="val 13636"/>
              <a:gd name="adj2" fmla="val 13636"/>
            </a:avLst>
          </a:prstGeom>
          <a:solidFill>
            <a:schemeClr val="accent2">
              <a:lumMod val="75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Фигура, имеющая форму буквы L 27"/>
          <p:cNvSpPr/>
          <p:nvPr/>
        </p:nvSpPr>
        <p:spPr>
          <a:xfrm rot="10800000">
            <a:off x="2225613" y="4451991"/>
            <a:ext cx="333556" cy="178279"/>
          </a:xfrm>
          <a:prstGeom prst="corner">
            <a:avLst>
              <a:gd name="adj1" fmla="val 13636"/>
              <a:gd name="adj2" fmla="val 13636"/>
            </a:avLst>
          </a:prstGeom>
          <a:solidFill>
            <a:schemeClr val="accent2">
              <a:lumMod val="75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Фигура, имеющая форму буквы L 28"/>
          <p:cNvSpPr/>
          <p:nvPr/>
        </p:nvSpPr>
        <p:spPr>
          <a:xfrm rot="10800000">
            <a:off x="2173855" y="5142105"/>
            <a:ext cx="520460" cy="192656"/>
          </a:xfrm>
          <a:prstGeom prst="corner">
            <a:avLst>
              <a:gd name="adj1" fmla="val 13636"/>
              <a:gd name="adj2" fmla="val 13636"/>
            </a:avLst>
          </a:prstGeom>
          <a:solidFill>
            <a:schemeClr val="accent2">
              <a:lumMod val="75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Фигура, имеющая форму буквы L 29"/>
          <p:cNvSpPr/>
          <p:nvPr/>
        </p:nvSpPr>
        <p:spPr>
          <a:xfrm rot="10800000">
            <a:off x="2139349" y="5883977"/>
            <a:ext cx="500333" cy="189780"/>
          </a:xfrm>
          <a:prstGeom prst="corner">
            <a:avLst>
              <a:gd name="adj1" fmla="val 13636"/>
              <a:gd name="adj2" fmla="val 13636"/>
            </a:avLst>
          </a:prstGeom>
          <a:solidFill>
            <a:schemeClr val="accent2">
              <a:lumMod val="75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5762445" y="2053848"/>
            <a:ext cx="345057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5811329" y="2792844"/>
            <a:ext cx="345057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5411638" y="3531840"/>
            <a:ext cx="345057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5822831" y="4305342"/>
            <a:ext cx="345057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5906219" y="5061591"/>
            <a:ext cx="345057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6110378" y="5783334"/>
            <a:ext cx="345057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6124755" y="6487825"/>
            <a:ext cx="345057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469342" y="161365"/>
            <a:ext cx="287767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Проверим.</a:t>
            </a:r>
            <a:endParaRPr lang="ru-RU" sz="24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8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6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4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6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40"/>
                            </p:stCondLst>
                            <p:childTnLst>
                              <p:par>
                                <p:cTn id="7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60"/>
                            </p:stCondLst>
                            <p:childTnLst>
                              <p:par>
                                <p:cTn id="7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80"/>
                            </p:stCondLst>
                            <p:childTnLst>
                              <p:par>
                                <p:cTn id="8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00"/>
                            </p:stCondLst>
                            <p:childTnLst>
                              <p:par>
                                <p:cTn id="9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600"/>
                            </p:stCondLst>
                            <p:childTnLst>
                              <p:par>
                                <p:cTn id="9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500"/>
                            </p:stCondLst>
                            <p:childTnLst>
                              <p:par>
                                <p:cTn id="1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21" grpId="0" animBg="1"/>
      <p:bldP spid="22" grpId="0" animBg="1"/>
      <p:bldP spid="25" grpId="0" animBg="1"/>
      <p:bldP spid="28" grpId="0" animBg="1"/>
      <p:bldP spid="29" grpId="0" animBg="1"/>
      <p:bldP spid="30" grpId="0" animBg="1"/>
    </p:bld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Презентация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Солнцестояние">
  <a:themeElements>
    <a:clrScheme name="Другая 76">
      <a:dk1>
        <a:srgbClr val="002E57"/>
      </a:dk1>
      <a:lt1>
        <a:srgbClr val="D6ECFF"/>
      </a:lt1>
      <a:dk2>
        <a:srgbClr val="4E5B6F"/>
      </a:dk2>
      <a:lt2>
        <a:srgbClr val="A7D6FF"/>
      </a:lt2>
      <a:accent1>
        <a:srgbClr val="7FD13B"/>
      </a:accent1>
      <a:accent2>
        <a:srgbClr val="EA157A"/>
      </a:accent2>
      <a:accent3>
        <a:srgbClr val="FEB80A"/>
      </a:accent3>
      <a:accent4>
        <a:srgbClr val="00192E"/>
      </a:accent4>
      <a:accent5>
        <a:srgbClr val="007DEA"/>
      </a:accent5>
      <a:accent6>
        <a:srgbClr val="1AB39F"/>
      </a:accent6>
      <a:hlink>
        <a:srgbClr val="EB8803"/>
      </a:hlink>
      <a:folHlink>
        <a:srgbClr val="5F7791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Презентация1</Template>
  <TotalTime>389</TotalTime>
  <Words>236</Words>
  <Application>Microsoft Office PowerPoint</Application>
  <PresentationFormat>Экран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Презентация1</vt:lpstr>
      <vt:lpstr>1_Тема Office</vt:lpstr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30</cp:revision>
  <dcterms:created xsi:type="dcterms:W3CDTF">2014-11-09T17:54:14Z</dcterms:created>
  <dcterms:modified xsi:type="dcterms:W3CDTF">2014-11-17T17:22:11Z</dcterms:modified>
</cp:coreProperties>
</file>