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7" r:id="rId2"/>
    <p:sldMasterId id="2147483670" r:id="rId3"/>
  </p:sldMasterIdLst>
  <p:handoutMasterIdLst>
    <p:handoutMasterId r:id="rId15"/>
  </p:handoutMasterIdLst>
  <p:sldIdLst>
    <p:sldId id="262" r:id="rId4"/>
    <p:sldId id="256" r:id="rId5"/>
    <p:sldId id="257" r:id="rId6"/>
    <p:sldId id="258" r:id="rId7"/>
    <p:sldId id="259" r:id="rId8"/>
    <p:sldId id="264" r:id="rId9"/>
    <p:sldId id="263" r:id="rId10"/>
    <p:sldId id="260" r:id="rId11"/>
    <p:sldId id="261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B577B-05CA-44D9-9328-BC9C80ADF60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B841C-78C2-4072-ABBA-51C1CCDA5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7DAAD-E5B6-44A8-B46F-F6D5AD2A2E7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A577D-40DB-4883-B41B-4DCB28BE8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7DAAD-E5B6-44A8-B46F-F6D5AD2A2E7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A577D-40DB-4883-B41B-4DCB28BE88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7DAAD-E5B6-44A8-B46F-F6D5AD2A2E7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A577D-40DB-4883-B41B-4DCB28BE8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7DAAD-E5B6-44A8-B46F-F6D5AD2A2E7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A577D-40DB-4883-B41B-4DCB28BE8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7DAAD-E5B6-44A8-B46F-F6D5AD2A2E7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A577D-40DB-4883-B41B-4DCB28BE8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7DAAD-E5B6-44A8-B46F-F6D5AD2A2E7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A577D-40DB-4883-B41B-4DCB28BE88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Компас\Desktop\Снова в школу. Банеры вертикальные и горизонтальные, колокольчик школьный\ertyui.png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6315211" y="0"/>
            <a:ext cx="282878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 cmpd="thickThin">
            <a:solidFill>
              <a:srgbClr val="3D6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_a374a_12825302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393371" cy="1336280"/>
          </a:xfrm>
          <a:prstGeom prst="rect">
            <a:avLst/>
          </a:prstGeom>
        </p:spPr>
      </p:pic>
      <p:pic>
        <p:nvPicPr>
          <p:cNvPr id="9" name="Picture 2" descr="C:\Users\Компас\Desktop\Снова в школу. Банеры вертикальные и горизонтальные, колокольчик школьный\ertyui.png"/>
          <p:cNvPicPr>
            <a:picLocks noChangeAspect="1" noChangeArrowheads="1"/>
          </p:cNvPicPr>
          <p:nvPr/>
        </p:nvPicPr>
        <p:blipFill>
          <a:blip r:embed="rId5" cstate="screen"/>
          <a:srcRect l="10187" t="63069"/>
          <a:stretch>
            <a:fillRect/>
          </a:stretch>
        </p:blipFill>
        <p:spPr bwMode="auto">
          <a:xfrm>
            <a:off x="6875880" y="4717143"/>
            <a:ext cx="2268120" cy="2140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 cmpd="thickThin">
            <a:solidFill>
              <a:srgbClr val="3D6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11/17/2014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59.radikal.ru/i166/0908/11/a5dc1e6f3fa3.png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smiles.33b.ru/smile.16489.html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431348" y="4986915"/>
            <a:ext cx="406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b="1" dirty="0">
                <a:latin typeface="Calibri" pitchFamily="34" charset="0"/>
              </a:rPr>
              <a:t>Автор: Корчагина Ольга Даниловна,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dirty="0">
                <a:latin typeface="Calibri" pitchFamily="34" charset="0"/>
              </a:rPr>
              <a:t>учитель начальных классов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dirty="0">
                <a:latin typeface="Calibri" pitchFamily="34" charset="0"/>
              </a:rPr>
              <a:t>МОУ УСОШ № 2 им. Сергея </a:t>
            </a:r>
            <a:r>
              <a:rPr lang="ru-RU" sz="1600" b="1" dirty="0" err="1">
                <a:latin typeface="Calibri" pitchFamily="34" charset="0"/>
              </a:rPr>
              <a:t>Ступакова</a:t>
            </a:r>
            <a:endParaRPr lang="ru-RU" sz="1600" b="1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1600" b="1" dirty="0">
                <a:latin typeface="Calibri" pitchFamily="34" charset="0"/>
              </a:rPr>
              <a:t>г.Удомля Тверской обл.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155" y="3897601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Урок русского языка в 3 классе.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0109" y="1016851"/>
            <a:ext cx="6497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«Приставка, ее роль в слове. 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Различение приставок и предлогов»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ookvoed.ru/files/1836/18/65/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282" y="3269064"/>
            <a:ext cx="1997551" cy="2889214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2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87690" y="1511936"/>
            <a:ext cx="52127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Работа по учебнику</a:t>
            </a:r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с.120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144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6447" y="630310"/>
            <a:ext cx="7557247" cy="7009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Развитие умений – применение знания.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 rot="20701973">
            <a:off x="213770" y="2004191"/>
            <a:ext cx="8784661" cy="2281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solidFill>
                  <a:srgbClr val="0000D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Спасибо </a:t>
            </a:r>
            <a:r>
              <a:rPr lang="ru-RU" sz="3600" b="1" i="1" kern="10" dirty="0">
                <a:ln w="11430"/>
                <a:solidFill>
                  <a:srgbClr val="0000D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за работу!</a:t>
            </a:r>
          </a:p>
        </p:txBody>
      </p:sp>
      <p:pic>
        <p:nvPicPr>
          <p:cNvPr id="3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57950" y="4071942"/>
            <a:ext cx="1947906" cy="203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602" y="14535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37766" y="1193907"/>
            <a:ext cx="571893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ru-RU" sz="4800" b="1" dirty="0">
                <a:solidFill>
                  <a:schemeClr val="bg1">
                    <a:lumMod val="10000"/>
                  </a:schemeClr>
                </a:solidFill>
              </a:rPr>
              <a:t>з</a:t>
            </a:r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а)кинул  (за)куст</a:t>
            </a:r>
          </a:p>
          <a:p>
            <a:endParaRPr lang="ru-RU" sz="28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(по)ехал  (по)дороге</a:t>
            </a:r>
          </a:p>
          <a:p>
            <a:endParaRPr lang="ru-RU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(в)летел  (в)окно</a:t>
            </a:r>
            <a:endParaRPr lang="ru-RU" sz="4800" b="1" dirty="0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642938" y="357188"/>
            <a:ext cx="8072437" cy="630237"/>
            <a:chOff x="642910" y="357166"/>
            <a:chExt cx="8072494" cy="630211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8F8F8"/>
            </a:solidFill>
            <a:ln w="9360" cap="sq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b="1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b="1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8" name="Рисунок 5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722824" y="1185904"/>
            <a:ext cx="511947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закинул  за  куст</a:t>
            </a:r>
          </a:p>
          <a:p>
            <a:endParaRPr lang="ru-RU" sz="28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поехал  по дороге</a:t>
            </a:r>
          </a:p>
          <a:p>
            <a:endParaRPr lang="ru-RU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влетел   в  окно</a:t>
            </a:r>
            <a:endParaRPr lang="ru-RU" sz="48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2318" y="4746812"/>
            <a:ext cx="7662330" cy="1828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 Black" pitchFamily="34" charset="0"/>
              </a:rPr>
              <a:t>Тема:  </a:t>
            </a:r>
            <a:r>
              <a:rPr lang="ru-RU" sz="3200" b="1" i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«Приставка, её роль в слове. Различение приставок и предлогов» </a:t>
            </a:r>
            <a:endParaRPr lang="ru-RU" sz="3200" b="1" i="1" dirty="0">
              <a:solidFill>
                <a:schemeClr val="bg1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1734671" y="1183341"/>
            <a:ext cx="685800" cy="242046"/>
          </a:xfrm>
          <a:prstGeom prst="corner">
            <a:avLst>
              <a:gd name="adj1" fmla="val 2804"/>
              <a:gd name="adj2" fmla="val 0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круглая скобка 12"/>
          <p:cNvSpPr/>
          <p:nvPr/>
        </p:nvSpPr>
        <p:spPr>
          <a:xfrm rot="16200000" flipH="1">
            <a:off x="2781804" y="805084"/>
            <a:ext cx="318244" cy="895473"/>
          </a:xfrm>
          <a:prstGeom prst="leftBracket">
            <a:avLst>
              <a:gd name="adj" fmla="val 11800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91528" y="1951317"/>
            <a:ext cx="457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Фигура, имеющая форму буквы L 15"/>
          <p:cNvSpPr/>
          <p:nvPr/>
        </p:nvSpPr>
        <p:spPr>
          <a:xfrm rot="10800000">
            <a:off x="1792941" y="2433917"/>
            <a:ext cx="685800" cy="219635"/>
          </a:xfrm>
          <a:prstGeom prst="corner">
            <a:avLst>
              <a:gd name="adj1" fmla="val 2804"/>
              <a:gd name="adj2" fmla="val 0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круглая скобка 16"/>
          <p:cNvSpPr/>
          <p:nvPr/>
        </p:nvSpPr>
        <p:spPr>
          <a:xfrm rot="16200000" flipH="1">
            <a:off x="2719053" y="2167722"/>
            <a:ext cx="219630" cy="662389"/>
          </a:xfrm>
          <a:prstGeom prst="leftBracket">
            <a:avLst>
              <a:gd name="adj" fmla="val 11800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548092" y="3098800"/>
            <a:ext cx="457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Фигура, имеющая форму буквы L 19"/>
          <p:cNvSpPr/>
          <p:nvPr/>
        </p:nvSpPr>
        <p:spPr>
          <a:xfrm rot="10800000">
            <a:off x="1761566" y="3603811"/>
            <a:ext cx="394446" cy="206188"/>
          </a:xfrm>
          <a:prstGeom prst="corner">
            <a:avLst>
              <a:gd name="adj1" fmla="val 2804"/>
              <a:gd name="adj2" fmla="val 0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круглая скобка 20"/>
          <p:cNvSpPr/>
          <p:nvPr/>
        </p:nvSpPr>
        <p:spPr>
          <a:xfrm rot="16200000" flipH="1">
            <a:off x="2477003" y="3256933"/>
            <a:ext cx="318244" cy="895473"/>
          </a:xfrm>
          <a:prstGeom prst="leftBracket">
            <a:avLst>
              <a:gd name="adj" fmla="val 11800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279151" y="4322484"/>
            <a:ext cx="457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9988" y="381529"/>
            <a:ext cx="4688945" cy="708025"/>
          </a:xfrm>
          <a:prstGeom prst="rect">
            <a:avLst/>
          </a:prstGeom>
          <a:solidFill>
            <a:srgbClr val="F8F8F8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i="1" dirty="0">
                <a:solidFill>
                  <a:srgbClr val="000000"/>
                </a:solidFill>
                <a:latin typeface="Cambria" pitchFamily="18" charset="0"/>
                <a:ea typeface="Microsoft YaHei"/>
                <a:cs typeface="Microsoft YaHei"/>
              </a:rPr>
              <a:t>Чистописание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51517" y="1684338"/>
            <a:ext cx="4244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i="1" dirty="0" err="1" smtClean="0">
                <a:solidFill>
                  <a:srgbClr val="000000"/>
                </a:solidFill>
                <a:latin typeface="Cambria" pitchFamily="18" charset="0"/>
                <a:ea typeface="Microsoft YaHei"/>
                <a:cs typeface="Gautami" pitchFamily="2"/>
              </a:rPr>
              <a:t>Вав</a:t>
            </a:r>
            <a:r>
              <a:rPr lang="ru-RU" sz="4800" b="1" i="1" dirty="0" smtClean="0">
                <a:solidFill>
                  <a:srgbClr val="000000"/>
                </a:solidFill>
                <a:latin typeface="Cambria" pitchFamily="18" charset="0"/>
                <a:ea typeface="Microsoft YaHei"/>
                <a:cs typeface="Gautami" pitchFamily="2"/>
              </a:rPr>
              <a:t>   Вив   </a:t>
            </a:r>
            <a:r>
              <a:rPr lang="ru-RU" sz="4800" b="1" i="1" dirty="0" err="1" smtClean="0">
                <a:solidFill>
                  <a:srgbClr val="000000"/>
                </a:solidFill>
                <a:latin typeface="Cambria" pitchFamily="18" charset="0"/>
                <a:ea typeface="Microsoft YaHei"/>
                <a:cs typeface="Gautami" pitchFamily="2"/>
              </a:rPr>
              <a:t>ВуВ</a:t>
            </a:r>
            <a:endParaRPr lang="ru-RU" sz="4800" b="1" i="1" dirty="0">
              <a:solidFill>
                <a:srgbClr val="000000"/>
              </a:solidFill>
              <a:latin typeface="Cambria" pitchFamily="18" charset="0"/>
              <a:ea typeface="Microsoft YaHei"/>
              <a:cs typeface="Gautami" pitchFamily="2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68189" y="2666471"/>
            <a:ext cx="7933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i="1" dirty="0" smtClean="0">
                <a:solidFill>
                  <a:srgbClr val="000000"/>
                </a:solidFill>
                <a:latin typeface="Cambria" pitchFamily="18" charset="0"/>
                <a:ea typeface="Microsoft YaHei"/>
                <a:cs typeface="Gautami" pitchFamily="2"/>
              </a:rPr>
              <a:t>ворона  всегда   влететь</a:t>
            </a:r>
            <a:endParaRPr lang="ru-RU" sz="4800" b="1" i="1" dirty="0">
              <a:solidFill>
                <a:srgbClr val="000000"/>
              </a:solidFill>
              <a:latin typeface="Cambria" pitchFamily="18" charset="0"/>
              <a:ea typeface="Microsoft YaHei"/>
              <a:cs typeface="Gautami" pitchFamily="2"/>
            </a:endParaRPr>
          </a:p>
        </p:txBody>
      </p:sp>
      <p:pic>
        <p:nvPicPr>
          <p:cNvPr id="6148" name="Picture 4" descr="Clipart - Crow by Ro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283" y="4063870"/>
            <a:ext cx="2816225" cy="22529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27494" y="4572000"/>
            <a:ext cx="3928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Найти лишнее слово. Почему оно лишнее?</a:t>
            </a:r>
            <a:endParaRPr lang="ru-RU" sz="2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55553" y="3457388"/>
            <a:ext cx="2690906" cy="1195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Фигура, имеющая форму буквы L 9"/>
          <p:cNvSpPr/>
          <p:nvPr/>
        </p:nvSpPr>
        <p:spPr>
          <a:xfrm rot="10800000">
            <a:off x="5916707" y="2756647"/>
            <a:ext cx="394446" cy="192740"/>
          </a:xfrm>
          <a:prstGeom prst="corner">
            <a:avLst>
              <a:gd name="adj1" fmla="val 2804"/>
              <a:gd name="adj2" fmla="val 0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4049" y="18569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58547" y="1617739"/>
            <a:ext cx="8185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Не </a:t>
            </a:r>
            <a:r>
              <a:rPr lang="ru-RU" sz="4800" b="1" dirty="0" smtClean="0"/>
              <a:t>бегай   </a:t>
            </a:r>
            <a:r>
              <a:rPr lang="ru-RU" sz="4800" b="1" dirty="0"/>
              <a:t>с (</a:t>
            </a:r>
            <a:r>
              <a:rPr lang="ru-RU" sz="4800" b="1" dirty="0" smtClean="0"/>
              <a:t>под)носом.</a:t>
            </a:r>
            <a:r>
              <a:rPr lang="ru-RU" sz="4800" b="1" dirty="0"/>
              <a:t>  </a:t>
            </a:r>
            <a:endParaRPr lang="ru-RU" sz="4800" b="1" dirty="0" smtClean="0"/>
          </a:p>
          <a:p>
            <a:r>
              <a:rPr lang="ru-RU" sz="4800" b="1" dirty="0"/>
              <a:t> </a:t>
            </a:r>
            <a:endParaRPr lang="ru-RU" sz="4800" b="1" dirty="0" smtClean="0"/>
          </a:p>
          <a:p>
            <a:r>
              <a:rPr lang="ru-RU" sz="4800" b="1" dirty="0" smtClean="0"/>
              <a:t>Не бегай у </a:t>
            </a:r>
            <a:r>
              <a:rPr lang="ru-RU" sz="4800" b="1" dirty="0"/>
              <a:t>меня </a:t>
            </a:r>
            <a:r>
              <a:rPr lang="ru-RU" sz="4800" b="1" dirty="0" smtClean="0"/>
              <a:t> (</a:t>
            </a:r>
            <a:r>
              <a:rPr lang="ru-RU" sz="4800" b="1" dirty="0"/>
              <a:t>под)носом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642938" y="357188"/>
            <a:ext cx="8072437" cy="630237"/>
            <a:chOff x="642910" y="357166"/>
            <a:chExt cx="8072494" cy="630211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8F8F8"/>
            </a:solidFill>
            <a:ln w="9360" cap="sq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b="1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b="1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8" name="Рисунок 5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sp>
        <p:nvSpPr>
          <p:cNvPr id="12" name="Фигура, имеющая форму буквы L 11"/>
          <p:cNvSpPr/>
          <p:nvPr/>
        </p:nvSpPr>
        <p:spPr>
          <a:xfrm rot="10800000">
            <a:off x="4470399" y="1507067"/>
            <a:ext cx="846666" cy="321733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круглая скобка 12"/>
          <p:cNvSpPr/>
          <p:nvPr/>
        </p:nvSpPr>
        <p:spPr>
          <a:xfrm rot="16200000" flipH="1">
            <a:off x="5630338" y="1210737"/>
            <a:ext cx="338667" cy="965200"/>
          </a:xfrm>
          <a:prstGeom prst="leftBracket">
            <a:avLst>
              <a:gd name="adj" fmla="val 118001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Расписные подносы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0265" y="4259327"/>
            <a:ext cx="2682875" cy="2103374"/>
          </a:xfrm>
          <a:prstGeom prst="rect">
            <a:avLst/>
          </a:prstGeom>
          <a:noFill/>
        </p:spPr>
      </p:pic>
      <p:pic>
        <p:nvPicPr>
          <p:cNvPr id="2054" name="Picture 6" descr="http://go2.imgsmail.ru/imgpreview?key=3f2f568fa49e9e6a&amp;mb=imgdb_preview_3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0376" y="4313646"/>
            <a:ext cx="2536824" cy="2077671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975480" y="1600806"/>
            <a:ext cx="8168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Не </a:t>
            </a:r>
            <a:r>
              <a:rPr lang="ru-RU" sz="4800" b="1" dirty="0" smtClean="0"/>
              <a:t>бегай   </a:t>
            </a:r>
            <a:r>
              <a:rPr lang="ru-RU" sz="4800" b="1" dirty="0"/>
              <a:t>с </a:t>
            </a:r>
            <a:r>
              <a:rPr lang="ru-RU" sz="4800" b="1" dirty="0" smtClean="0"/>
              <a:t> подносом.</a:t>
            </a:r>
            <a:r>
              <a:rPr lang="ru-RU" sz="4800" b="1" dirty="0"/>
              <a:t>  </a:t>
            </a:r>
            <a:endParaRPr lang="ru-RU" sz="4800" b="1" dirty="0" smtClean="0"/>
          </a:p>
          <a:p>
            <a:r>
              <a:rPr lang="ru-RU" sz="4800" b="1" dirty="0"/>
              <a:t> </a:t>
            </a:r>
            <a:endParaRPr lang="ru-RU" sz="4800" b="1" dirty="0" smtClean="0"/>
          </a:p>
          <a:p>
            <a:r>
              <a:rPr lang="ru-RU" sz="4800" b="1" dirty="0" smtClean="0"/>
              <a:t>Не бегай у меня   под  носом.</a:t>
            </a:r>
            <a:endParaRPr lang="ru-RU" sz="48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654800" y="3860800"/>
            <a:ext cx="457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4324" y="2419314"/>
            <a:ext cx="69426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(до)ехал                     </a:t>
            </a:r>
            <a:r>
              <a:rPr lang="ru-RU" sz="3600" b="1" dirty="0" smtClean="0"/>
              <a:t>(</a:t>
            </a:r>
            <a:r>
              <a:rPr lang="ru-RU" sz="3600" b="1" dirty="0"/>
              <a:t>до)деревни</a:t>
            </a:r>
          </a:p>
          <a:p>
            <a:r>
              <a:rPr lang="ru-RU" sz="3600" b="1" dirty="0" smtClean="0"/>
              <a:t>(</a:t>
            </a:r>
            <a:r>
              <a:rPr lang="ru-RU" sz="3600" b="1" dirty="0"/>
              <a:t>по)бежал                 (по)дороге</a:t>
            </a:r>
          </a:p>
          <a:p>
            <a:r>
              <a:rPr lang="ru-RU" sz="3600" b="1" dirty="0" smtClean="0"/>
              <a:t>(</a:t>
            </a:r>
            <a:r>
              <a:rPr lang="ru-RU" sz="3600" b="1" dirty="0"/>
              <a:t>про)читал               (про)завод</a:t>
            </a:r>
          </a:p>
          <a:p>
            <a:r>
              <a:rPr lang="ru-RU" sz="3600" b="1" dirty="0" smtClean="0"/>
              <a:t>(</a:t>
            </a:r>
            <a:r>
              <a:rPr lang="ru-RU" sz="3600" b="1" dirty="0"/>
              <a:t>под)полз                  (под)машину</a:t>
            </a:r>
          </a:p>
          <a:p>
            <a:r>
              <a:rPr lang="ru-RU" sz="3600" b="1" dirty="0" smtClean="0"/>
              <a:t>(</a:t>
            </a:r>
            <a:r>
              <a:rPr lang="ru-RU" sz="3600" b="1" dirty="0"/>
              <a:t>на)кричал               (</a:t>
            </a:r>
            <a:r>
              <a:rPr lang="ru-RU" sz="3600" b="1" dirty="0" smtClean="0"/>
              <a:t>на)собаку</a:t>
            </a:r>
            <a:endParaRPr lang="ru-RU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3813" y="428625"/>
            <a:ext cx="7545388" cy="500045"/>
          </a:xfrm>
          <a:prstGeom prst="rect">
            <a:avLst/>
          </a:prstGeom>
          <a:solidFill>
            <a:srgbClr val="F8F8F8"/>
          </a:solidFill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знания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. Развиваем 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умения.</a:t>
            </a: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pic>
        <p:nvPicPr>
          <p:cNvPr id="6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" y="268817"/>
            <a:ext cx="725488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58154" y="1169894"/>
            <a:ext cx="7397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Списать, раскрывая скобки. Обозначить приставки и предлоги.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4976" y="618565"/>
            <a:ext cx="4892686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ФИЗМИНУТКА</a:t>
            </a:r>
            <a:endParaRPr lang="ru-RU" sz="54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7" descr="http://s.rimg.info/1e009f83bf9da236bc99cfd5a05f920e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1506071" y="1605994"/>
            <a:ext cx="6183966" cy="450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7470" y="322730"/>
            <a:ext cx="7570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Подставить к корню разные приставки и образуйте новые слова. Какое значение у каждого полученного слова?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85364" y="2102224"/>
            <a:ext cx="172194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000" b="1" dirty="0" smtClean="0">
                <a:latin typeface="Arial Black" pitchFamily="34" charset="0"/>
              </a:rPr>
              <a:t>под-</a:t>
            </a:r>
          </a:p>
          <a:p>
            <a:pPr algn="r"/>
            <a:r>
              <a:rPr lang="ru-RU" sz="4000" b="1" dirty="0" smtClean="0">
                <a:latin typeface="Arial Black" pitchFamily="34" charset="0"/>
              </a:rPr>
              <a:t>за-</a:t>
            </a:r>
          </a:p>
          <a:p>
            <a:pPr algn="r"/>
            <a:r>
              <a:rPr lang="ru-RU" sz="4000" b="1" dirty="0" smtClean="0">
                <a:latin typeface="Arial Black" pitchFamily="34" charset="0"/>
              </a:rPr>
              <a:t>пере-</a:t>
            </a:r>
          </a:p>
          <a:p>
            <a:pPr algn="r"/>
            <a:r>
              <a:rPr lang="ru-RU" sz="4000" b="1" dirty="0" smtClean="0">
                <a:latin typeface="Arial Black" pitchFamily="34" charset="0"/>
              </a:rPr>
              <a:t>под-</a:t>
            </a:r>
          </a:p>
          <a:p>
            <a:pPr algn="r"/>
            <a:r>
              <a:rPr lang="ru-RU" sz="4000" b="1" dirty="0" smtClean="0">
                <a:latin typeface="Arial Black" pitchFamily="34" charset="0"/>
              </a:rPr>
              <a:t>у-</a:t>
            </a:r>
          </a:p>
          <a:p>
            <a:pPr algn="r"/>
            <a:r>
              <a:rPr lang="ru-RU" sz="4000" b="1" dirty="0" smtClean="0">
                <a:latin typeface="Arial Black" pitchFamily="34" charset="0"/>
              </a:rPr>
              <a:t>по-</a:t>
            </a:r>
            <a:endParaRPr lang="ru-RU" sz="4000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1540" y="3330390"/>
            <a:ext cx="172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 Black" pitchFamily="34" charset="0"/>
              </a:rPr>
              <a:t>лет-</a:t>
            </a:r>
            <a:endParaRPr lang="ru-RU" sz="5400" b="1" dirty="0">
              <a:latin typeface="Arial Black" pitchFamily="34" charset="0"/>
            </a:endParaRPr>
          </a:p>
        </p:txBody>
      </p:sp>
      <p:sp>
        <p:nvSpPr>
          <p:cNvPr id="7" name="Левая круглая скобка 6"/>
          <p:cNvSpPr/>
          <p:nvPr/>
        </p:nvSpPr>
        <p:spPr>
          <a:xfrm rot="16200000" flipH="1">
            <a:off x="6366938" y="2736233"/>
            <a:ext cx="344141" cy="1256551"/>
          </a:xfrm>
          <a:prstGeom prst="leftBracket">
            <a:avLst>
              <a:gd name="adj" fmla="val 18256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6" idx="1"/>
          </p:cNvCxnSpPr>
          <p:nvPr/>
        </p:nvCxnSpPr>
        <p:spPr>
          <a:xfrm rot="10800000">
            <a:off x="3657600" y="2595283"/>
            <a:ext cx="2173940" cy="1196773"/>
          </a:xfrm>
          <a:prstGeom prst="straightConnector1">
            <a:avLst/>
          </a:prstGeom>
          <a:ln w="38100">
            <a:solidFill>
              <a:schemeClr val="bg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1"/>
          </p:cNvCxnSpPr>
          <p:nvPr/>
        </p:nvCxnSpPr>
        <p:spPr>
          <a:xfrm rot="10800000">
            <a:off x="3738282" y="3146613"/>
            <a:ext cx="2093258" cy="645443"/>
          </a:xfrm>
          <a:prstGeom prst="straightConnector1">
            <a:avLst/>
          </a:prstGeom>
          <a:ln w="38100">
            <a:solidFill>
              <a:schemeClr val="bg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1"/>
          </p:cNvCxnSpPr>
          <p:nvPr/>
        </p:nvCxnSpPr>
        <p:spPr>
          <a:xfrm rot="10800000">
            <a:off x="3859306" y="3711389"/>
            <a:ext cx="1972234" cy="80667"/>
          </a:xfrm>
          <a:prstGeom prst="straightConnector1">
            <a:avLst/>
          </a:prstGeom>
          <a:ln w="38100">
            <a:solidFill>
              <a:schemeClr val="bg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1"/>
          </p:cNvCxnSpPr>
          <p:nvPr/>
        </p:nvCxnSpPr>
        <p:spPr>
          <a:xfrm rot="10800000" flipV="1">
            <a:off x="3845860" y="3792055"/>
            <a:ext cx="1985681" cy="537898"/>
          </a:xfrm>
          <a:prstGeom prst="straightConnector1">
            <a:avLst/>
          </a:prstGeom>
          <a:ln w="38100">
            <a:solidFill>
              <a:schemeClr val="bg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1"/>
          </p:cNvCxnSpPr>
          <p:nvPr/>
        </p:nvCxnSpPr>
        <p:spPr>
          <a:xfrm rot="10800000" flipV="1">
            <a:off x="3792072" y="3792054"/>
            <a:ext cx="2039469" cy="1156463"/>
          </a:xfrm>
          <a:prstGeom prst="straightConnector1">
            <a:avLst/>
          </a:prstGeom>
          <a:ln w="38100">
            <a:solidFill>
              <a:schemeClr val="bg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1"/>
          </p:cNvCxnSpPr>
          <p:nvPr/>
        </p:nvCxnSpPr>
        <p:spPr>
          <a:xfrm rot="10800000" flipV="1">
            <a:off x="3724836" y="3792054"/>
            <a:ext cx="2106705" cy="1667451"/>
          </a:xfrm>
          <a:prstGeom prst="straightConnector1">
            <a:avLst/>
          </a:prstGeom>
          <a:ln w="38100">
            <a:solidFill>
              <a:schemeClr val="bg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Фигура, имеющая форму буквы L 22"/>
          <p:cNvSpPr/>
          <p:nvPr/>
        </p:nvSpPr>
        <p:spPr>
          <a:xfrm rot="10800000">
            <a:off x="2245659" y="2043952"/>
            <a:ext cx="1048870" cy="309282"/>
          </a:xfrm>
          <a:prstGeom prst="corner">
            <a:avLst>
              <a:gd name="adj1" fmla="val 2804"/>
              <a:gd name="adj2" fmla="val 0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820167" y="1347158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подлетел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194" y="2436962"/>
            <a:ext cx="2270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(за)дверь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3253" y="3469257"/>
            <a:ext cx="2307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(за)болел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9002" y="4500112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(в)ехал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0831" y="187912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(в)окно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5329" y="1189007"/>
            <a:ext cx="2577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(под)летел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2407" y="4186687"/>
            <a:ext cx="2856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(под)столом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9199" y="5653176"/>
            <a:ext cx="2157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(с)может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7630" y="2120659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(с)дерева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33727" y="5791200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(на)летел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3775" y="1361536"/>
            <a:ext cx="2302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(на)шкаф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5802" y="5998233"/>
            <a:ext cx="2473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(из)</a:t>
            </a:r>
            <a:r>
              <a:rPr lang="ru-RU" sz="3200" b="1" i="1" dirty="0" err="1" smtClean="0">
                <a:latin typeface="Tahoma" pitchFamily="34" charset="0"/>
                <a:cs typeface="Tahoma" pitchFamily="34" charset="0"/>
              </a:rPr>
              <a:t>вестие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6544" y="3035059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(из)озера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2672" y="3828690"/>
            <a:ext cx="2611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(при)писал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4926" y="4997570"/>
            <a:ext cx="2422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(при)доме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0800000">
            <a:off x="2076061" y="1356105"/>
            <a:ext cx="688199" cy="183710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247728" y="670831"/>
            <a:ext cx="1849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9E47"/>
                </a:solidFill>
                <a:latin typeface="Arial" pitchFamily="34" charset="0"/>
                <a:cs typeface="Arial" pitchFamily="34" charset="0"/>
              </a:rPr>
              <a:t>предлог</a:t>
            </a:r>
            <a:endParaRPr lang="ru-RU" sz="3200" b="1" u="sng" dirty="0">
              <a:solidFill>
                <a:srgbClr val="009E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5973" y="688083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9E47"/>
                </a:solidFill>
                <a:latin typeface="Arial" pitchFamily="34" charset="0"/>
                <a:cs typeface="Arial" pitchFamily="34" charset="0"/>
              </a:rPr>
              <a:t>приставка</a:t>
            </a:r>
            <a:endParaRPr lang="ru-RU" sz="3200" b="1" u="sng" dirty="0">
              <a:solidFill>
                <a:srgbClr val="009E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5458" y="1364412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на  шкаф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659860" y="1847490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4295" y="174812"/>
            <a:ext cx="5257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Расставить слова в два столбика.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2948E-6 L 0.3677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50289E-6 L -0.38108 0.02266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8" grpId="0"/>
      <p:bldP spid="8" grpId="1"/>
      <p:bldP spid="13" grpId="0"/>
      <p:bldP spid="13" grpId="1"/>
      <p:bldP spid="20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8816" y="3692867"/>
            <a:ext cx="2138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за  дверь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2406" y="2223502"/>
            <a:ext cx="1935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заболел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8669" y="3672739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въехал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40097" y="2255130"/>
            <a:ext cx="1694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в  окно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7991" y="1530512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подлетел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9548" y="5205365"/>
            <a:ext cx="2845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под   столом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4036" y="4463493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сможет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2293" y="2962495"/>
            <a:ext cx="214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с  дерева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3267" y="5170860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налетел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6800" y="1513258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на  шкаф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17002" y="5912730"/>
            <a:ext cx="2101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известие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4822" y="4497997"/>
            <a:ext cx="2122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из  озера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7992" y="2979749"/>
            <a:ext cx="2239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приписал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15809" y="5878226"/>
            <a:ext cx="2291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ahoma" pitchFamily="34" charset="0"/>
                <a:cs typeface="Tahoma" pitchFamily="34" charset="0"/>
              </a:rPr>
              <a:t>при  доме</a:t>
            </a:r>
            <a:endParaRPr lang="ru-RU" sz="32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0800000">
            <a:off x="1984074" y="1467252"/>
            <a:ext cx="828136" cy="172528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261175" y="630490"/>
            <a:ext cx="1849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9E47"/>
                </a:solidFill>
                <a:latin typeface="Arial" pitchFamily="34" charset="0"/>
                <a:cs typeface="Arial" pitchFamily="34" charset="0"/>
              </a:rPr>
              <a:t>предлог</a:t>
            </a:r>
            <a:endParaRPr lang="ru-RU" sz="3200" b="1" u="sng" dirty="0">
              <a:solidFill>
                <a:srgbClr val="009E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86655" y="647742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9E47"/>
                </a:solidFill>
                <a:latin typeface="Arial" pitchFamily="34" charset="0"/>
                <a:cs typeface="Arial" pitchFamily="34" charset="0"/>
              </a:rPr>
              <a:t>приставка</a:t>
            </a:r>
            <a:endParaRPr lang="ru-RU" sz="3200" b="1" u="sng" dirty="0">
              <a:solidFill>
                <a:srgbClr val="009E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10800000">
            <a:off x="2225613" y="2174617"/>
            <a:ext cx="514711" cy="169653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Фигура, имеющая форму буквы L 21"/>
          <p:cNvSpPr/>
          <p:nvPr/>
        </p:nvSpPr>
        <p:spPr>
          <a:xfrm rot="10800000">
            <a:off x="2053086" y="2968248"/>
            <a:ext cx="770628" cy="184030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Фигура, имеющая форму буквы L 24"/>
          <p:cNvSpPr/>
          <p:nvPr/>
        </p:nvSpPr>
        <p:spPr>
          <a:xfrm rot="10800000">
            <a:off x="2294625" y="3675614"/>
            <a:ext cx="336430" cy="163902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Фигура, имеющая форму буквы L 27"/>
          <p:cNvSpPr/>
          <p:nvPr/>
        </p:nvSpPr>
        <p:spPr>
          <a:xfrm rot="10800000">
            <a:off x="2225613" y="4451991"/>
            <a:ext cx="333556" cy="178279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Фигура, имеющая форму буквы L 28"/>
          <p:cNvSpPr/>
          <p:nvPr/>
        </p:nvSpPr>
        <p:spPr>
          <a:xfrm rot="10800000">
            <a:off x="2173855" y="5142105"/>
            <a:ext cx="520460" cy="192656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Фигура, имеющая форму буквы L 29"/>
          <p:cNvSpPr/>
          <p:nvPr/>
        </p:nvSpPr>
        <p:spPr>
          <a:xfrm rot="10800000">
            <a:off x="2139349" y="5883977"/>
            <a:ext cx="500333" cy="189780"/>
          </a:xfrm>
          <a:prstGeom prst="corner">
            <a:avLst>
              <a:gd name="adj1" fmla="val 13636"/>
              <a:gd name="adj2" fmla="val 13636"/>
            </a:avLst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762445" y="2053848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11329" y="2792844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411638" y="3531840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822831" y="4305342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906219" y="5061591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10378" y="5783334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124755" y="6487825"/>
            <a:ext cx="345057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469342" y="161365"/>
            <a:ext cx="28776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Проверим.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6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8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"/>
                            </p:stCondLst>
                            <p:childTnLst>
                              <p:par>
                                <p:cTn id="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21" grpId="0" animBg="1"/>
      <p:bldP spid="22" grpId="0" animBg="1"/>
      <p:bldP spid="25" grpId="0" animBg="1"/>
      <p:bldP spid="28" grpId="0" animBg="1"/>
      <p:bldP spid="29" grpId="0" animBg="1"/>
      <p:bldP spid="30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Другая 76">
      <a:dk1>
        <a:srgbClr val="002E57"/>
      </a:dk1>
      <a:lt1>
        <a:srgbClr val="D6ECFF"/>
      </a:lt1>
      <a:dk2>
        <a:srgbClr val="4E5B6F"/>
      </a:dk2>
      <a:lt2>
        <a:srgbClr val="A7D6FF"/>
      </a:lt2>
      <a:accent1>
        <a:srgbClr val="7FD13B"/>
      </a:accent1>
      <a:accent2>
        <a:srgbClr val="EA157A"/>
      </a:accent2>
      <a:accent3>
        <a:srgbClr val="FEB80A"/>
      </a:accent3>
      <a:accent4>
        <a:srgbClr val="00192E"/>
      </a:accent4>
      <a:accent5>
        <a:srgbClr val="007DEA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389</TotalTime>
  <Words>236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Презентация1</vt:lpstr>
      <vt:lpstr>1_Тема Office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2014-11-09T17:54:14Z</dcterms:created>
  <dcterms:modified xsi:type="dcterms:W3CDTF">2014-11-17T17:22:11Z</dcterms:modified>
</cp:coreProperties>
</file>