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91" r:id="rId4"/>
    <p:sldId id="257" r:id="rId5"/>
    <p:sldId id="258" r:id="rId6"/>
    <p:sldId id="263" r:id="rId7"/>
    <p:sldId id="293" r:id="rId8"/>
    <p:sldId id="294" r:id="rId9"/>
    <p:sldId id="295" r:id="rId10"/>
    <p:sldId id="300" r:id="rId11"/>
    <p:sldId id="301" r:id="rId12"/>
    <p:sldId id="302" r:id="rId13"/>
    <p:sldId id="303" r:id="rId14"/>
    <p:sldId id="299" r:id="rId15"/>
    <p:sldId id="260" r:id="rId16"/>
    <p:sldId id="259" r:id="rId17"/>
    <p:sldId id="272" r:id="rId18"/>
    <p:sldId id="304" r:id="rId19"/>
    <p:sldId id="29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27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6E308-8F13-4DD8-84CA-C1D5071905BC}" type="datetimeFigureOut">
              <a:rPr lang="ru-RU"/>
              <a:pPr>
                <a:defRPr/>
              </a:pPr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1571B-D7C8-4EFC-86DC-6A12124821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4204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B34D5-9DBF-4CBA-B9FF-AA2364E25222}" type="datetimeFigureOut">
              <a:rPr lang="ru-RU"/>
              <a:pPr>
                <a:defRPr/>
              </a:pPr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C4B0F-6E7B-4CE7-A7B5-07074C6B0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304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DD0C2-4873-4009-AFBA-BC2EB2E53EF2}" type="datetimeFigureOut">
              <a:rPr lang="ru-RU"/>
              <a:pPr>
                <a:defRPr/>
              </a:pPr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8A892-F183-4A13-9933-8EB67BC28C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013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9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8125" y="5214938"/>
            <a:ext cx="811213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2D452-4F85-4864-8D61-AACF1828A8CD}" type="datetimeFigureOut">
              <a:rPr lang="ru-RU"/>
              <a:pPr>
                <a:defRPr/>
              </a:pPr>
              <a:t>17.02.2014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41CDB-854C-4BC7-8FBB-9A7585D422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838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CC367-A89D-4461-AE9F-9F96F0E8EFFC}" type="datetimeFigureOut">
              <a:rPr lang="ru-RU"/>
              <a:pPr>
                <a:defRPr/>
              </a:pPr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9B8CB-9C8D-4379-84C5-92E56C356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2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88FE2-7DBF-46A4-B6E0-84B45C45F23F}" type="datetimeFigureOut">
              <a:rPr lang="ru-RU"/>
              <a:pPr>
                <a:defRPr/>
              </a:pPr>
              <a:t>17.02.2014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A547F-D370-4ED3-8026-A0C5762A44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283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47C47-49D8-4583-8EB3-FDF1509EEF41}" type="datetimeFigureOut">
              <a:rPr lang="ru-RU"/>
              <a:pPr>
                <a:defRPr/>
              </a:pPr>
              <a:t>17.02.2014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4C25C-1FB6-4306-AB8F-A15E52C58B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03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9871D-226F-4D07-936F-CB4CA75E9EC2}" type="datetimeFigureOut">
              <a:rPr lang="ru-RU"/>
              <a:pPr>
                <a:defRPr/>
              </a:pPr>
              <a:t>17.02.2014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B312-A428-4E57-99AF-5233E994CA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8783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E6D3D-A977-49CB-BB2D-FC1A2145C2B8}" type="datetimeFigureOut">
              <a:rPr lang="ru-RU"/>
              <a:pPr>
                <a:defRPr/>
              </a:pPr>
              <a:t>17.02.2014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0B1F0-690F-4122-929C-5232D270CD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691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A3E43-C771-4239-A7B7-623142011960}" type="datetimeFigureOut">
              <a:rPr lang="ru-RU"/>
              <a:pPr>
                <a:defRPr/>
              </a:pPr>
              <a:t>17.02.2014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5B38E-DDD4-4DCD-A5D5-DDA40625AB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3793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475DF-ECF8-4CAA-A454-8B2EC642F5B3}" type="datetimeFigureOut">
              <a:rPr lang="ru-RU"/>
              <a:pPr>
                <a:defRPr/>
              </a:pPr>
              <a:t>17.02.2014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C3BB6-BA26-43AE-BC3C-985778E455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838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C3CD62-9D32-4ADB-801B-331CD17BB234}" type="datetimeFigureOut">
              <a:rPr lang="ru-RU"/>
              <a:pPr>
                <a:defRPr/>
              </a:pPr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7B1197-7BE1-4429-9469-9B61A54A98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772400" cy="936625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0070C0"/>
                </a:solidFill>
                <a:latin typeface="Franklin Gothic Demi" pitchFamily="34" charset="0"/>
              </a:rPr>
              <a:t>МКОУ СОШ № 2 г. Уржума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1412875"/>
            <a:ext cx="7920037" cy="4608513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b="1" dirty="0" smtClean="0">
              <a:solidFill>
                <a:srgbClr val="002060"/>
              </a:solidFill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800" b="1" dirty="0" smtClean="0">
                <a:solidFill>
                  <a:srgbClr val="002060"/>
                </a:solidFill>
                <a:latin typeface="Franklin Gothic Demi" pitchFamily="34" charset="0"/>
                <a:ea typeface="+mj-ea"/>
                <a:cs typeface="+mj-cs"/>
              </a:rPr>
              <a:t>«Реализация программы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800" b="1" dirty="0" smtClean="0">
                <a:solidFill>
                  <a:srgbClr val="002060"/>
                </a:solidFill>
                <a:latin typeface="Franklin Gothic Demi" pitchFamily="34" charset="0"/>
                <a:ea typeface="+mj-ea"/>
                <a:cs typeface="+mj-cs"/>
              </a:rPr>
              <a:t>внеурочной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800" b="1" dirty="0" smtClean="0">
                <a:solidFill>
                  <a:srgbClr val="002060"/>
                </a:solidFill>
                <a:latin typeface="Franklin Gothic Demi" pitchFamily="34" charset="0"/>
                <a:ea typeface="+mj-ea"/>
                <a:cs typeface="+mj-cs"/>
              </a:rPr>
              <a:t>деятельности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800" b="1" dirty="0" smtClean="0">
                <a:solidFill>
                  <a:srgbClr val="002060"/>
                </a:solidFill>
                <a:latin typeface="Franklin Gothic Demi" pitchFamily="34" charset="0"/>
                <a:ea typeface="+mj-ea"/>
                <a:cs typeface="+mj-cs"/>
              </a:rPr>
              <a:t>в начальной школе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800" b="1" dirty="0" smtClean="0">
                <a:solidFill>
                  <a:srgbClr val="002060"/>
                </a:solidFill>
                <a:latin typeface="Franklin Gothic Demi" pitchFamily="34" charset="0"/>
                <a:ea typeface="+mj-ea"/>
                <a:cs typeface="+mj-cs"/>
              </a:rPr>
              <a:t>в 2013 – 2014 уч. году»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6700" b="1" dirty="0" smtClean="0">
              <a:solidFill>
                <a:srgbClr val="0070C0"/>
              </a:solidFill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500" b="1" dirty="0">
              <a:solidFill>
                <a:srgbClr val="0070C0"/>
              </a:solidFill>
              <a:ea typeface="+mj-ea"/>
              <a:cs typeface="+mj-cs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                                                                                                         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                                                                                                                 Подготовила: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                                                                                                        учитель начальных классов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                                                                                                               Коровиченко М.Е.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                                                                                                                </a:t>
            </a:r>
            <a:r>
              <a:rPr lang="ru-RU" sz="4800" b="1" dirty="0" smtClean="0">
                <a:solidFill>
                  <a:srgbClr val="0070C0"/>
                </a:solidFill>
                <a:ea typeface="+mj-ea"/>
                <a:cs typeface="+mj-cs"/>
              </a:rPr>
              <a:t> стаж 15 лет</a:t>
            </a:r>
            <a:endParaRPr lang="ru-RU" sz="4800" b="1" dirty="0">
              <a:solidFill>
                <a:srgbClr val="0070C0"/>
              </a:solidFill>
              <a:ea typeface="+mj-ea"/>
              <a:cs typeface="+mj-cs"/>
            </a:endParaRPr>
          </a:p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 smtClean="0">
                <a:solidFill>
                  <a:srgbClr val="0070C0"/>
                </a:solidFill>
                <a:ea typeface="+mj-ea"/>
                <a:cs typeface="+mj-cs"/>
              </a:rPr>
              <a:t>					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500" b="1" dirty="0">
                <a:solidFill>
                  <a:srgbClr val="0070C0"/>
                </a:solidFill>
                <a:ea typeface="+mj-ea"/>
                <a:cs typeface="+mj-cs"/>
              </a:rPr>
              <a:t>	</a:t>
            </a:r>
            <a:r>
              <a:rPr lang="ru-RU" sz="3500" b="1" dirty="0" smtClean="0">
                <a:solidFill>
                  <a:srgbClr val="0070C0"/>
                </a:solidFill>
                <a:ea typeface="+mj-ea"/>
                <a:cs typeface="+mj-cs"/>
              </a:rPr>
              <a:t>					</a:t>
            </a:r>
            <a:r>
              <a:rPr lang="ru-RU" sz="1900" b="1" dirty="0" smtClean="0">
                <a:solidFill>
                  <a:srgbClr val="C00000"/>
                </a:solidFill>
                <a:ea typeface="+mj-ea"/>
                <a:cs typeface="+mj-cs"/>
              </a:rPr>
              <a:t>	</a:t>
            </a:r>
            <a:r>
              <a:rPr lang="ru-RU" sz="4800" b="1" dirty="0" smtClean="0">
                <a:solidFill>
                  <a:srgbClr val="0070C0"/>
                </a:solidFill>
                <a:ea typeface="+mj-ea"/>
                <a:cs typeface="+mj-cs"/>
              </a:rPr>
              <a:t>	</a:t>
            </a:r>
            <a:endParaRPr lang="ru-RU" sz="44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-504825"/>
            <a:ext cx="8229600" cy="46037"/>
          </a:xfrm>
        </p:spPr>
        <p:txBody>
          <a:bodyPr/>
          <a:lstStyle/>
          <a:p>
            <a:pPr eaLnBrk="1" hangingPunct="1"/>
            <a:endParaRPr lang="ru-RU" b="1" smtClean="0">
              <a:solidFill>
                <a:srgbClr val="0070C0"/>
              </a:solidFill>
            </a:endParaRP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457200" y="5445125"/>
            <a:ext cx="8229600" cy="68103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ru-RU" sz="2000" smtClean="0"/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1285852" y="285728"/>
            <a:ext cx="6121400" cy="865188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Формы работы 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задачи</a:t>
            </a:r>
            <a:r>
              <a:rPr lang="ru-RU" sz="3200" b="1" dirty="0">
                <a:solidFill>
                  <a:srgbClr val="7030A0"/>
                </a:solidFill>
              </a:rPr>
              <a:t>:</a:t>
            </a:r>
          </a:p>
        </p:txBody>
      </p:sp>
      <p:sp>
        <p:nvSpPr>
          <p:cNvPr id="12" name="Шестиугольник 11"/>
          <p:cNvSpPr/>
          <p:nvPr/>
        </p:nvSpPr>
        <p:spPr>
          <a:xfrm>
            <a:off x="235173" y="3933056"/>
            <a:ext cx="2952750" cy="2520132"/>
          </a:xfrm>
          <a:prstGeom prst="hex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Раскрытие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потенциальных творческих способностей, заложенных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ребенке</a:t>
            </a:r>
          </a:p>
        </p:txBody>
      </p:sp>
      <p:sp>
        <p:nvSpPr>
          <p:cNvPr id="15" name="Шестиугольник 14"/>
          <p:cNvSpPr/>
          <p:nvPr/>
        </p:nvSpPr>
        <p:spPr>
          <a:xfrm>
            <a:off x="3132138" y="3933056"/>
            <a:ext cx="2952750" cy="2520132"/>
          </a:xfrm>
          <a:prstGeom prst="hex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эмоциональной сферы ребенка, чувства прекрасного, творческих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способностей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6" name="Шестиугольник 15"/>
          <p:cNvSpPr/>
          <p:nvPr/>
        </p:nvSpPr>
        <p:spPr>
          <a:xfrm>
            <a:off x="6084888" y="3933056"/>
            <a:ext cx="2879725" cy="2520132"/>
          </a:xfrm>
          <a:prstGeom prst="hex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Развивать художественный вкус, фантазию, умение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прогнозировать.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179388" y="1196975"/>
            <a:ext cx="2879725" cy="2448050"/>
          </a:xfrm>
          <a:prstGeom prst="hex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«Чудеса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оригами»</a:t>
            </a:r>
          </a:p>
          <a:p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конкурсов, выставок, бесед,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коллективных игр</a:t>
            </a:r>
            <a:endParaRPr lang="ru-RU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6099175" y="1150914"/>
            <a:ext cx="2851150" cy="2494109"/>
          </a:xfrm>
          <a:prstGeom prst="hex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«Мы учимся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изображать»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1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конкурсов поделок и рисунков, </a:t>
            </a: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выставок, бесед, просмотр фильмов, </a:t>
            </a:r>
            <a:endParaRPr lang="ru-RU" sz="14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праздников</a:t>
            </a:r>
          </a:p>
        </p:txBody>
      </p:sp>
      <p:sp>
        <p:nvSpPr>
          <p:cNvPr id="10" name="Шестиугольник 9"/>
          <p:cNvSpPr/>
          <p:nvPr/>
        </p:nvSpPr>
        <p:spPr>
          <a:xfrm>
            <a:off x="3087688" y="1196975"/>
            <a:ext cx="3025775" cy="2494109"/>
          </a:xfrm>
          <a:prstGeom prst="hex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«Музыка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вокруг нас»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Конкурсы,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естивали,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концерты,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смотры песен</a:t>
            </a:r>
          </a:p>
        </p:txBody>
      </p:sp>
    </p:spTree>
    <p:extLst>
      <p:ext uri="{BB962C8B-B14F-4D97-AF65-F5344CB8AC3E}">
        <p14:creationId xmlns:p14="http://schemas.microsoft.com/office/powerpoint/2010/main" xmlns="" val="1962822888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5" grpId="0" animBg="1"/>
      <p:bldP spid="16" grpId="0" animBg="1"/>
      <p:bldP spid="6" grpId="0" animBg="1"/>
      <p:bldP spid="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b="1" smtClean="0">
              <a:solidFill>
                <a:srgbClr val="0070C0"/>
              </a:solidFill>
            </a:endParaRP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0" y="2349500"/>
            <a:ext cx="9144000" cy="37766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sz="2000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33621" y="333373"/>
            <a:ext cx="7561262" cy="172747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Спортивно - оздоровительное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defRPr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3" name="Вертикальный свиток 22"/>
          <p:cNvSpPr/>
          <p:nvPr/>
        </p:nvSpPr>
        <p:spPr>
          <a:xfrm>
            <a:off x="-13284" y="2204864"/>
            <a:ext cx="8928100" cy="3587824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Подвижные игры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Ритмика» 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«Азбука здоровья»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4704105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-504825"/>
            <a:ext cx="8229600" cy="46037"/>
          </a:xfrm>
        </p:spPr>
        <p:txBody>
          <a:bodyPr/>
          <a:lstStyle/>
          <a:p>
            <a:pPr eaLnBrk="1" hangingPunct="1"/>
            <a:endParaRPr lang="ru-RU" b="1" smtClean="0">
              <a:solidFill>
                <a:srgbClr val="0070C0"/>
              </a:solidFill>
            </a:endParaRP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457200" y="5445125"/>
            <a:ext cx="8229600" cy="68103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ru-RU" sz="2000" smtClean="0"/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1285852" y="285728"/>
            <a:ext cx="6121400" cy="865188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Формы работы 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задачи</a:t>
            </a:r>
            <a:r>
              <a:rPr lang="ru-RU" sz="3200" b="1" dirty="0">
                <a:solidFill>
                  <a:srgbClr val="7030A0"/>
                </a:solidFill>
              </a:rPr>
              <a:t>:</a:t>
            </a:r>
          </a:p>
        </p:txBody>
      </p:sp>
      <p:sp>
        <p:nvSpPr>
          <p:cNvPr id="12" name="Шестиугольник 11"/>
          <p:cNvSpPr/>
          <p:nvPr/>
        </p:nvSpPr>
        <p:spPr>
          <a:xfrm>
            <a:off x="221780" y="3940478"/>
            <a:ext cx="2952750" cy="2520132"/>
          </a:xfrm>
          <a:prstGeom prst="hex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Разностороннее развитие личности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Шестиугольник 14"/>
          <p:cNvSpPr/>
          <p:nvPr/>
        </p:nvSpPr>
        <p:spPr>
          <a:xfrm>
            <a:off x="3132138" y="3933056"/>
            <a:ext cx="2952750" cy="2520132"/>
          </a:xfrm>
          <a:prstGeom prst="hex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ормирование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социально, 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физически и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психически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здорового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человека.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Шестиугольник 15"/>
          <p:cNvSpPr/>
          <p:nvPr/>
        </p:nvSpPr>
        <p:spPr>
          <a:xfrm>
            <a:off x="6061297" y="3940478"/>
            <a:ext cx="2879725" cy="2520132"/>
          </a:xfrm>
          <a:prstGeom prst="hex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мотивации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сохранению и укреплению здоровья</a:t>
            </a:r>
          </a:p>
        </p:txBody>
      </p:sp>
      <p:sp>
        <p:nvSpPr>
          <p:cNvPr id="6" name="Шестиугольник 5"/>
          <p:cNvSpPr/>
          <p:nvPr/>
        </p:nvSpPr>
        <p:spPr>
          <a:xfrm>
            <a:off x="179388" y="1196975"/>
            <a:ext cx="2879725" cy="2448050"/>
          </a:xfrm>
          <a:prstGeom prst="hex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«Ритмика»</a:t>
            </a:r>
          </a:p>
          <a:p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Проведение конкурсов,</a:t>
            </a:r>
          </a:p>
          <a:p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коллективных игр,</a:t>
            </a:r>
          </a:p>
          <a:p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занятия </a:t>
            </a: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специальном </a:t>
            </a: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помещении</a:t>
            </a:r>
            <a:endParaRPr lang="ru-RU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6099175" y="1150914"/>
            <a:ext cx="2851150" cy="2494109"/>
          </a:xfrm>
          <a:prstGeom prst="hex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«Азбука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здоровья»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1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разучивание игр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 классе, в спортивном зале</a:t>
            </a:r>
          </a:p>
        </p:txBody>
      </p:sp>
      <p:sp>
        <p:nvSpPr>
          <p:cNvPr id="10" name="Шестиугольник 9"/>
          <p:cNvSpPr/>
          <p:nvPr/>
        </p:nvSpPr>
        <p:spPr>
          <a:xfrm>
            <a:off x="3087688" y="1196975"/>
            <a:ext cx="3025775" cy="2494109"/>
          </a:xfrm>
          <a:prstGeom prst="hex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«Подвижные игры»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Конкурсы,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беседы, подвижные </a:t>
            </a: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</a:t>
            </a: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, беседы, подвижные </a:t>
            </a: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спортивном зале и на свежем воздухе.</a:t>
            </a:r>
          </a:p>
        </p:txBody>
      </p:sp>
    </p:spTree>
    <p:extLst>
      <p:ext uri="{BB962C8B-B14F-4D97-AF65-F5344CB8AC3E}">
        <p14:creationId xmlns:p14="http://schemas.microsoft.com/office/powerpoint/2010/main" xmlns="" val="3755879250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5" grpId="0" animBg="1"/>
      <p:bldP spid="16" grpId="0" animBg="1"/>
      <p:bldP spid="6" grpId="0" animBg="1"/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b="1" smtClean="0">
              <a:solidFill>
                <a:srgbClr val="0070C0"/>
              </a:solidFill>
            </a:endParaRP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0" y="2349500"/>
            <a:ext cx="9144000" cy="37766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sz="200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548680"/>
            <a:ext cx="7561262" cy="13668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Духовно –нравственное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Вертикальный свиток 22"/>
          <p:cNvSpPr/>
          <p:nvPr/>
        </p:nvSpPr>
        <p:spPr>
          <a:xfrm>
            <a:off x="107950" y="2204864"/>
            <a:ext cx="8928100" cy="3528392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«Истоки»</a:t>
            </a: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	</a:t>
            </a:r>
          </a:p>
          <a:p>
            <a:pPr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 </a:t>
            </a:r>
          </a:p>
          <a:p>
            <a:pPr>
              <a:defRPr/>
            </a:pPr>
            <a:endParaRPr lang="ru-RU" sz="1600" dirty="0">
              <a:solidFill>
                <a:srgbClr val="002060"/>
              </a:solidFill>
            </a:endParaRPr>
          </a:p>
          <a:p>
            <a:pPr>
              <a:defRPr/>
            </a:pPr>
            <a:endParaRPr lang="ru-RU" sz="1600" dirty="0">
              <a:solidFill>
                <a:srgbClr val="002060"/>
              </a:solidFill>
            </a:endParaRPr>
          </a:p>
          <a:p>
            <a:pPr>
              <a:defRPr/>
            </a:pP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869229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-504825"/>
            <a:ext cx="8229600" cy="46037"/>
          </a:xfrm>
        </p:spPr>
        <p:txBody>
          <a:bodyPr/>
          <a:lstStyle/>
          <a:p>
            <a:pPr eaLnBrk="1" hangingPunct="1"/>
            <a:endParaRPr lang="ru-RU" b="1" smtClean="0">
              <a:solidFill>
                <a:srgbClr val="0070C0"/>
              </a:solidFill>
            </a:endParaRP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457200" y="5445125"/>
            <a:ext cx="8229600" cy="68103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ru-RU" sz="2000" smtClean="0"/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1285852" y="285728"/>
            <a:ext cx="6121400" cy="865188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Формы работы 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задачи</a:t>
            </a:r>
            <a:r>
              <a:rPr lang="ru-RU" sz="3200" b="1" dirty="0">
                <a:solidFill>
                  <a:srgbClr val="7030A0"/>
                </a:solidFill>
              </a:rPr>
              <a:t>:</a:t>
            </a:r>
          </a:p>
        </p:txBody>
      </p:sp>
      <p:sp>
        <p:nvSpPr>
          <p:cNvPr id="6" name="Шестиугольник 5"/>
          <p:cNvSpPr/>
          <p:nvPr/>
        </p:nvSpPr>
        <p:spPr>
          <a:xfrm>
            <a:off x="1115616" y="1628911"/>
            <a:ext cx="2952328" cy="2448050"/>
          </a:xfrm>
          <a:prstGeom prst="hex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«Истоки»</a:t>
            </a:r>
          </a:p>
          <a:p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Беседы, игры нравственного и духовно-нравственного содержания. Проведение совместных праздников школы и общественности, экскурсии,  детская благотворительность, организация </a:t>
            </a:r>
            <a: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выставок.</a:t>
            </a:r>
          </a:p>
        </p:txBody>
      </p:sp>
      <p:sp>
        <p:nvSpPr>
          <p:cNvPr id="10" name="Шестиугольник 9"/>
          <p:cNvSpPr/>
          <p:nvPr/>
        </p:nvSpPr>
        <p:spPr>
          <a:xfrm>
            <a:off x="4644008" y="2852936"/>
            <a:ext cx="2952750" cy="2520132"/>
          </a:xfrm>
          <a:prstGeom prst="hex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способности к духовному развитию, реализации творческого потенциала в учебно-игровой, предметно-продуктивной, социально-ориентированной деятельности на основе нравственных установок и моральных норм, непрерывного образования, самовоспитания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3468163681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188" y="333375"/>
            <a:ext cx="7921625" cy="9350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Материально – техническая база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носка со стрелкой вверх 4"/>
          <p:cNvSpPr/>
          <p:nvPr/>
        </p:nvSpPr>
        <p:spPr>
          <a:xfrm>
            <a:off x="1763713" y="3716338"/>
            <a:ext cx="2303462" cy="2736850"/>
          </a:xfrm>
          <a:prstGeom prst="up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Школьная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библиотека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Выноска со стрелкой вверх 5"/>
          <p:cNvSpPr/>
          <p:nvPr/>
        </p:nvSpPr>
        <p:spPr>
          <a:xfrm>
            <a:off x="434975" y="1268413"/>
            <a:ext cx="1976438" cy="2808287"/>
          </a:xfrm>
          <a:prstGeom prst="up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Спортивный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зал, оборудованный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спортивным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инвентарем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Выноска со стрелкой вверх 6"/>
          <p:cNvSpPr/>
          <p:nvPr/>
        </p:nvSpPr>
        <p:spPr>
          <a:xfrm>
            <a:off x="4859338" y="3716338"/>
            <a:ext cx="2449512" cy="2736850"/>
          </a:xfrm>
          <a:prstGeom prst="up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Кабинет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информатики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Выноска со стрелкой вверх 7"/>
          <p:cNvSpPr/>
          <p:nvPr/>
        </p:nvSpPr>
        <p:spPr>
          <a:xfrm>
            <a:off x="3419475" y="1268413"/>
            <a:ext cx="2160588" cy="2808287"/>
          </a:xfrm>
          <a:prstGeom prst="up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Пришкольная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спортивно-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игровая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площадка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Выноска со стрелкой вверх 8"/>
          <p:cNvSpPr/>
          <p:nvPr/>
        </p:nvSpPr>
        <p:spPr>
          <a:xfrm>
            <a:off x="6588125" y="1279525"/>
            <a:ext cx="2066925" cy="2797175"/>
          </a:xfrm>
          <a:prstGeom prst="up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Музыкальный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кабинет,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оснащенный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мультимедиа, музыкальными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инструментами.</a:t>
            </a:r>
          </a:p>
          <a:p>
            <a:pPr algn="ctr">
              <a:defRPr/>
            </a:pP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>
          <a:xfrm>
            <a:off x="344488" y="1557338"/>
            <a:ext cx="8229600" cy="4525962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3913" y="358775"/>
            <a:ext cx="7493000" cy="6937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Взаимодействие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Капля 8"/>
          <p:cNvSpPr/>
          <p:nvPr/>
        </p:nvSpPr>
        <p:spPr>
          <a:xfrm rot="19963115">
            <a:off x="1285249" y="1448025"/>
            <a:ext cx="1735138" cy="1665288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ЦДО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Капля 9"/>
          <p:cNvSpPr/>
          <p:nvPr/>
        </p:nvSpPr>
        <p:spPr>
          <a:xfrm rot="19540132">
            <a:off x="3734855" y="1400875"/>
            <a:ext cx="1731657" cy="1665288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Центральная детская библиотека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1" name="Капля 10"/>
          <p:cNvSpPr/>
          <p:nvPr/>
        </p:nvSpPr>
        <p:spPr>
          <a:xfrm rot="19809183">
            <a:off x="6945313" y="3133725"/>
            <a:ext cx="2012950" cy="1989138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ЦРБ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Капля 11"/>
          <p:cNvSpPr/>
          <p:nvPr/>
        </p:nvSpPr>
        <p:spPr>
          <a:xfrm rot="19662605">
            <a:off x="6175375" y="1404938"/>
            <a:ext cx="1943100" cy="1763712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Музеи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Капля 12"/>
          <p:cNvSpPr/>
          <p:nvPr/>
        </p:nvSpPr>
        <p:spPr>
          <a:xfrm rot="20188384">
            <a:off x="125413" y="3263900"/>
            <a:ext cx="1851025" cy="1704975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Центр Досуга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Капля 13"/>
          <p:cNvSpPr/>
          <p:nvPr/>
        </p:nvSpPr>
        <p:spPr>
          <a:xfrm rot="19677413">
            <a:off x="2388080" y="2776537"/>
            <a:ext cx="1798638" cy="1747837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Школа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Искусств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Капля 15"/>
          <p:cNvSpPr/>
          <p:nvPr/>
        </p:nvSpPr>
        <p:spPr>
          <a:xfrm rot="20183760">
            <a:off x="4764088" y="2849563"/>
            <a:ext cx="1751012" cy="1681162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Предприятия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города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7" name="Капля 16"/>
          <p:cNvSpPr/>
          <p:nvPr/>
        </p:nvSpPr>
        <p:spPr>
          <a:xfrm rot="19723427">
            <a:off x="3578225" y="4716463"/>
            <a:ext cx="1762125" cy="1714500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Полиция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Капля 17"/>
          <p:cNvSpPr/>
          <p:nvPr/>
        </p:nvSpPr>
        <p:spPr>
          <a:xfrm rot="20689857">
            <a:off x="1233488" y="4691063"/>
            <a:ext cx="1787525" cy="1763712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ДЮСШ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" name="Капля 18"/>
          <p:cNvSpPr/>
          <p:nvPr/>
        </p:nvSpPr>
        <p:spPr>
          <a:xfrm rot="19902834">
            <a:off x="5478463" y="4551363"/>
            <a:ext cx="1749425" cy="1833562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Детские сады и школы 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города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188" y="333375"/>
            <a:ext cx="7921625" cy="9350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Воздействие на образовательный процесс школы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носка со стрелкой вверх 4"/>
          <p:cNvSpPr/>
          <p:nvPr/>
        </p:nvSpPr>
        <p:spPr>
          <a:xfrm>
            <a:off x="467544" y="3284984"/>
            <a:ext cx="2303462" cy="2736850"/>
          </a:xfrm>
          <a:prstGeom prst="up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Повышает мотивацию к обучению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Выноска со стрелкой вверх 5"/>
          <p:cNvSpPr/>
          <p:nvPr/>
        </p:nvSpPr>
        <p:spPr>
          <a:xfrm>
            <a:off x="2339752" y="1294382"/>
            <a:ext cx="1976438" cy="2808287"/>
          </a:xfrm>
          <a:prstGeom prst="up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Углубляет и расширяет знания учащихся</a:t>
            </a:r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8" name="Выноска со стрелкой вверх 7"/>
          <p:cNvSpPr/>
          <p:nvPr/>
        </p:nvSpPr>
        <p:spPr>
          <a:xfrm>
            <a:off x="4572000" y="1294382"/>
            <a:ext cx="2160588" cy="2808287"/>
          </a:xfrm>
          <a:prstGeom prst="up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Делает обучение личностно – значимым для ученика</a:t>
            </a:r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9" name="Выноска со стрелкой вверх 8"/>
          <p:cNvSpPr/>
          <p:nvPr/>
        </p:nvSpPr>
        <p:spPr>
          <a:xfrm>
            <a:off x="6588224" y="3207002"/>
            <a:ext cx="2066925" cy="2797175"/>
          </a:xfrm>
          <a:prstGeom prst="up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Стимулирует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учебную </a:t>
            </a:r>
            <a:r>
              <a:rPr lang="ru-RU" sz="1600" b="1" dirty="0" smtClean="0">
                <a:solidFill>
                  <a:schemeClr val="tx1"/>
                </a:solidFill>
              </a:rPr>
              <a:t>исследовательскую </a:t>
            </a:r>
            <a:r>
              <a:rPr lang="ru-RU" sz="2000" b="1" dirty="0" smtClean="0">
                <a:solidFill>
                  <a:schemeClr val="tx1"/>
                </a:solidFill>
              </a:rPr>
              <a:t>активность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931803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188" y="333375"/>
            <a:ext cx="7921625" cy="9350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Воспитательные результаты</a:t>
            </a:r>
          </a:p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внеурочной деятельности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носка со стрелкой вверх 4"/>
          <p:cNvSpPr/>
          <p:nvPr/>
        </p:nvSpPr>
        <p:spPr>
          <a:xfrm>
            <a:off x="899592" y="1628228"/>
            <a:ext cx="2303462" cy="3024907"/>
          </a:xfrm>
          <a:prstGeom prst="up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Способствует возникновению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у ребенка потребности в саморазвитии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Выноска со стрелкой вверх 5"/>
          <p:cNvSpPr/>
          <p:nvPr/>
        </p:nvSpPr>
        <p:spPr>
          <a:xfrm>
            <a:off x="3851920" y="1556792"/>
            <a:ext cx="1976438" cy="3096344"/>
          </a:xfrm>
          <a:prstGeom prst="up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Формирует готовность и  привычку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к творческой деятельности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8" name="Выноска со стрелкой вверх 7"/>
          <p:cNvSpPr/>
          <p:nvPr/>
        </p:nvSpPr>
        <p:spPr>
          <a:xfrm>
            <a:off x="6372225" y="1556792"/>
            <a:ext cx="2160588" cy="3096344"/>
          </a:xfrm>
          <a:prstGeom prst="up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Повышает  собственную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самооценку и статус  ученика в глазах сверстников, педагогов, родителей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9033595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</a:t>
            </a:r>
            <a:r>
              <a:rPr lang="ru-RU" sz="7200" b="1" dirty="0" smtClean="0">
                <a:solidFill>
                  <a:srgbClr val="002060"/>
                </a:solidFill>
                <a:latin typeface="Franklin Gothic Demi" pitchFamily="34" charset="0"/>
              </a:rPr>
              <a:t>Спасибо</a:t>
            </a:r>
          </a:p>
          <a:p>
            <a:pPr marL="0" indent="0">
              <a:buNone/>
            </a:pPr>
            <a:r>
              <a:rPr lang="ru-RU" sz="7200" b="1" dirty="0" smtClean="0">
                <a:solidFill>
                  <a:srgbClr val="002060"/>
                </a:solidFill>
                <a:latin typeface="Franklin Gothic Demi" pitchFamily="34" charset="0"/>
              </a:rPr>
              <a:t>    за внимание!</a:t>
            </a:r>
            <a:endParaRPr lang="ru-RU" sz="7200" b="1" dirty="0">
              <a:solidFill>
                <a:srgbClr val="002060"/>
              </a:solidFill>
              <a:latin typeface="Franklin Gothic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7717171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 внеурочной деятельности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взаимосвязи и преемственности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общего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 дополнительного образования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как  механизма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обеспечения полноты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цельности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577131239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Задачи внеурочной деятельности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оптимизировать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учебную нагрузку обучающихся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улучшить условия для развития ребёнка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обеспечить благоприятную адаптацию ребёнка в школе;</a:t>
            </a:r>
          </a:p>
          <a:p>
            <a:pPr marL="0" lv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учесть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возрастные и индивидуальные особенности обучающихся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способствовать воспитанию, социально-педагогической  поддержке  становления  и   развития  высоконравственного, ответственного, творческого, инициативного, компетентного  гражданина   России.</a:t>
            </a:r>
          </a:p>
          <a:p>
            <a:pPr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34386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368425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Направления внеурочной деятельности</a:t>
            </a:r>
          </a:p>
        </p:txBody>
      </p:sp>
      <p:sp>
        <p:nvSpPr>
          <p:cNvPr id="2" name="Овал 1"/>
          <p:cNvSpPr/>
          <p:nvPr/>
        </p:nvSpPr>
        <p:spPr>
          <a:xfrm>
            <a:off x="283372" y="1679445"/>
            <a:ext cx="2664420" cy="151288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Духовно-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нравственное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867457" y="1718696"/>
            <a:ext cx="3006729" cy="143438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Спортивно-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оздоровительное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915816" y="4508500"/>
            <a:ext cx="3240359" cy="187325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бщекультурное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 rot="2131632">
            <a:off x="1967335" y="1195221"/>
            <a:ext cx="484188" cy="360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8512897">
            <a:off x="6651272" y="1189445"/>
            <a:ext cx="485775" cy="395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166999" y="1834663"/>
            <a:ext cx="484188" cy="26368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9747582">
            <a:off x="5189864" y="1943772"/>
            <a:ext cx="484188" cy="16199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2337231">
            <a:off x="3155297" y="1829054"/>
            <a:ext cx="484188" cy="18493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01382" y="3356992"/>
            <a:ext cx="2736428" cy="187325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Социальное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5874026" y="3356992"/>
            <a:ext cx="3105522" cy="187325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Общеинтеллек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>
              <a:defRPr/>
            </a:pP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туальное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2" grpId="0" animBg="1"/>
      <p:bldP spid="4" grpId="0" animBg="1"/>
      <p:bldP spid="5" grpId="0" animBg="1"/>
      <p:bldP spid="6" grpId="0" animBg="1"/>
      <p:bldP spid="7" grpId="0" animBg="1"/>
      <p:bldP spid="9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b="1" smtClean="0">
              <a:solidFill>
                <a:srgbClr val="0070C0"/>
              </a:solidFill>
            </a:endParaRP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0" y="2349500"/>
            <a:ext cx="9144000" cy="37766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sz="2000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088" y="333373"/>
            <a:ext cx="7561262" cy="172747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 err="1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Общеинтеллектуальное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defRPr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3" name="Вертикальный свиток 22"/>
          <p:cNvSpPr/>
          <p:nvPr/>
        </p:nvSpPr>
        <p:spPr>
          <a:xfrm>
            <a:off x="-13284" y="2204864"/>
            <a:ext cx="8928100" cy="3587824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Умницы и умники</a:t>
            </a: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 Эрудит» 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«Я – исследователь»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-504825"/>
            <a:ext cx="8229600" cy="46037"/>
          </a:xfrm>
        </p:spPr>
        <p:txBody>
          <a:bodyPr/>
          <a:lstStyle/>
          <a:p>
            <a:pPr eaLnBrk="1" hangingPunct="1"/>
            <a:endParaRPr lang="ru-RU" b="1" smtClean="0">
              <a:solidFill>
                <a:srgbClr val="0070C0"/>
              </a:solidFill>
            </a:endParaRP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457200" y="5445125"/>
            <a:ext cx="8229600" cy="68103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ru-RU" sz="2000" smtClean="0"/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1285852" y="285728"/>
            <a:ext cx="6121400" cy="865188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Формы работы 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задачи</a:t>
            </a:r>
            <a:r>
              <a:rPr lang="ru-RU" sz="3200" b="1" dirty="0">
                <a:solidFill>
                  <a:srgbClr val="7030A0"/>
                </a:solidFill>
              </a:rPr>
              <a:t>:</a:t>
            </a:r>
          </a:p>
        </p:txBody>
      </p:sp>
      <p:sp>
        <p:nvSpPr>
          <p:cNvPr id="12" name="Шестиугольник 11"/>
          <p:cNvSpPr/>
          <p:nvPr/>
        </p:nvSpPr>
        <p:spPr>
          <a:xfrm>
            <a:off x="204758" y="3933056"/>
            <a:ext cx="2952750" cy="2520132"/>
          </a:xfrm>
          <a:prstGeom prst="hex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Учить владеть основами логического мышления, пространственного воображения и математической речи, развивать необходимые вычислительн</a:t>
            </a:r>
            <a:r>
              <a:rPr lang="ru-RU" sz="1600" b="1" dirty="0">
                <a:solidFill>
                  <a:schemeClr val="tx1"/>
                </a:solidFill>
              </a:rPr>
              <a:t>ые навыки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Шестиугольник 14"/>
          <p:cNvSpPr/>
          <p:nvPr/>
        </p:nvSpPr>
        <p:spPr>
          <a:xfrm>
            <a:off x="3132138" y="3933056"/>
            <a:ext cx="2952750" cy="2520132"/>
          </a:xfrm>
          <a:prstGeom prst="hex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Способствовать  развитию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исследовательских умений и навыков.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6" name="Шестиугольник 15"/>
          <p:cNvSpPr/>
          <p:nvPr/>
        </p:nvSpPr>
        <p:spPr>
          <a:xfrm>
            <a:off x="6084888" y="3933056"/>
            <a:ext cx="2879725" cy="2520132"/>
          </a:xfrm>
          <a:prstGeom prst="hex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Развивать логическое мышление, зрительную память, умение ориентироваться в пространстве, умение отстаивать свою точку зрения</a:t>
            </a:r>
          </a:p>
        </p:txBody>
      </p:sp>
      <p:sp>
        <p:nvSpPr>
          <p:cNvPr id="6" name="Шестиугольник 5"/>
          <p:cNvSpPr/>
          <p:nvPr/>
        </p:nvSpPr>
        <p:spPr>
          <a:xfrm>
            <a:off x="179388" y="1196975"/>
            <a:ext cx="2879725" cy="2448050"/>
          </a:xfrm>
          <a:prstGeom prst="hex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«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Эрудит»</a:t>
            </a:r>
          </a:p>
          <a:p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Занятия </a:t>
            </a:r>
            <a:r>
              <a:rPr lang="ru-RU" sz="1200" b="1" dirty="0">
                <a:solidFill>
                  <a:srgbClr val="0070C0"/>
                </a:solidFill>
              </a:rPr>
              <a:t>в </a:t>
            </a:r>
            <a:r>
              <a:rPr lang="ru-RU" sz="1200" b="1" dirty="0" smtClean="0">
                <a:solidFill>
                  <a:srgbClr val="0070C0"/>
                </a:solidFill>
              </a:rPr>
              <a:t>классе.</a:t>
            </a:r>
          </a:p>
          <a:p>
            <a:r>
              <a:rPr lang="ru-RU" sz="1200" b="1" dirty="0" smtClean="0">
                <a:solidFill>
                  <a:srgbClr val="0070C0"/>
                </a:solidFill>
              </a:rPr>
              <a:t> </a:t>
            </a:r>
            <a:r>
              <a:rPr lang="ru-RU" sz="1200" b="1" dirty="0">
                <a:solidFill>
                  <a:srgbClr val="0070C0"/>
                </a:solidFill>
              </a:rPr>
              <a:t>Игры, </a:t>
            </a:r>
            <a:r>
              <a:rPr lang="ru-RU" sz="1200" b="1" dirty="0" smtClean="0">
                <a:solidFill>
                  <a:srgbClr val="0070C0"/>
                </a:solidFill>
              </a:rPr>
              <a:t>конкурсы, соревнования, олимпиады, КВНы,</a:t>
            </a:r>
          </a:p>
          <a:p>
            <a: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викторины</a:t>
            </a:r>
            <a:endParaRPr lang="ru-RU" sz="1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6099175" y="1150914"/>
            <a:ext cx="2851150" cy="2494109"/>
          </a:xfrm>
          <a:prstGeom prst="hex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«Умники и умницы»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 smtClean="0">
                <a:solidFill>
                  <a:srgbClr val="0070C0"/>
                </a:solidFill>
              </a:rPr>
              <a:t>Работа </a:t>
            </a:r>
            <a:r>
              <a:rPr lang="ru-RU" sz="1400" b="1" dirty="0">
                <a:solidFill>
                  <a:srgbClr val="0070C0"/>
                </a:solidFill>
              </a:rPr>
              <a:t>с использованием учебника-тетради </a:t>
            </a:r>
            <a:endParaRPr lang="ru-RU" sz="1400" b="1" dirty="0" smtClean="0"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ru-RU" sz="1400" b="1" dirty="0" smtClean="0">
                <a:solidFill>
                  <a:srgbClr val="0070C0"/>
                </a:solidFill>
              </a:rPr>
              <a:t>«Умники и умницы» 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3087688" y="1196975"/>
            <a:ext cx="3025775" cy="2494109"/>
          </a:xfrm>
          <a:prstGeom prst="hex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«Я- исследователь»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200" b="1" dirty="0" smtClean="0">
                <a:solidFill>
                  <a:srgbClr val="0070C0"/>
                </a:solidFill>
              </a:rPr>
              <a:t>Работа </a:t>
            </a:r>
            <a:r>
              <a:rPr lang="ru-RU" sz="1200" b="1" dirty="0">
                <a:solidFill>
                  <a:srgbClr val="0070C0"/>
                </a:solidFill>
              </a:rPr>
              <a:t>с использованием учебника-тетради «Я - исследователь», </a:t>
            </a:r>
            <a:endParaRPr lang="ru-RU" sz="1200" b="1" dirty="0" smtClean="0"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ru-RU" sz="1200" b="1" dirty="0" smtClean="0">
                <a:solidFill>
                  <a:srgbClr val="0070C0"/>
                </a:solidFill>
              </a:rPr>
              <a:t>экскурсии,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0070C0"/>
                </a:solidFill>
              </a:rPr>
              <a:t>конкурсы,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0070C0"/>
                </a:solidFill>
              </a:rPr>
              <a:t>ф</a:t>
            </a:r>
            <a:r>
              <a:rPr lang="ru-RU" sz="1200" b="1" dirty="0" smtClean="0">
                <a:solidFill>
                  <a:srgbClr val="0070C0"/>
                </a:solidFill>
              </a:rPr>
              <a:t>естивали,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0070C0"/>
                </a:solidFill>
              </a:rPr>
              <a:t>конференции,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0070C0"/>
                </a:solidFill>
              </a:rPr>
              <a:t>семинары.</a:t>
            </a:r>
            <a:endParaRPr lang="ru-RU" sz="1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5" grpId="0" animBg="1"/>
      <p:bldP spid="16" grpId="0" animBg="1"/>
      <p:bldP spid="6" grpId="0" animBg="1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b="1" smtClean="0">
              <a:solidFill>
                <a:srgbClr val="0070C0"/>
              </a:solidFill>
            </a:endParaRP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0" y="2349500"/>
            <a:ext cx="9144000" cy="37766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sz="2000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40263" y="333373"/>
            <a:ext cx="7561262" cy="172747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Социальное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defRPr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3" name="Вертикальный свиток 22"/>
          <p:cNvSpPr/>
          <p:nvPr/>
        </p:nvSpPr>
        <p:spPr>
          <a:xfrm>
            <a:off x="-13284" y="2204864"/>
            <a:ext cx="8928100" cy="3587824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ru-RU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- </a:t>
            </a:r>
            <a:r>
              <a:rPr lang="ru-RU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кировчанин</a:t>
            </a:r>
            <a:r>
              <a:rPr lang="ru-RU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4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ru-RU" sz="4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Мой край» 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8331988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-504825"/>
            <a:ext cx="8229600" cy="46037"/>
          </a:xfrm>
        </p:spPr>
        <p:txBody>
          <a:bodyPr/>
          <a:lstStyle/>
          <a:p>
            <a:pPr eaLnBrk="1" hangingPunct="1"/>
            <a:endParaRPr lang="ru-RU" b="1" smtClean="0">
              <a:solidFill>
                <a:srgbClr val="0070C0"/>
              </a:solidFill>
            </a:endParaRP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457200" y="5445125"/>
            <a:ext cx="8229600" cy="68103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ru-RU" sz="2000" smtClean="0"/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1285852" y="285728"/>
            <a:ext cx="6121400" cy="865188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Формы работы 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задачи</a:t>
            </a:r>
            <a:r>
              <a:rPr lang="ru-RU" sz="3200" b="1" dirty="0">
                <a:solidFill>
                  <a:srgbClr val="7030A0"/>
                </a:solidFill>
              </a:rPr>
              <a:t>:</a:t>
            </a:r>
          </a:p>
        </p:txBody>
      </p:sp>
      <p:sp>
        <p:nvSpPr>
          <p:cNvPr id="12" name="Шестиугольник 11"/>
          <p:cNvSpPr/>
          <p:nvPr/>
        </p:nvSpPr>
        <p:spPr>
          <a:xfrm>
            <a:off x="204758" y="3933056"/>
            <a:ext cx="2952750" cy="2520132"/>
          </a:xfrm>
          <a:prstGeom prst="hex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интеллектуальных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творческих и коммуникативных способностей учащихся.</a:t>
            </a:r>
          </a:p>
        </p:txBody>
      </p:sp>
      <p:sp>
        <p:nvSpPr>
          <p:cNvPr id="15" name="Шестиугольник 14"/>
          <p:cNvSpPr/>
          <p:nvPr/>
        </p:nvSpPr>
        <p:spPr>
          <a:xfrm>
            <a:off x="3132138" y="3933056"/>
            <a:ext cx="2952750" cy="2520132"/>
          </a:xfrm>
          <a:prstGeom prst="hex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Способствовать  развитию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исследовательских умений и навыков.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6" name="Шестиугольник 15"/>
          <p:cNvSpPr/>
          <p:nvPr/>
        </p:nvSpPr>
        <p:spPr>
          <a:xfrm>
            <a:off x="6084888" y="3933056"/>
            <a:ext cx="2879725" cy="2520132"/>
          </a:xfrm>
          <a:prstGeom prst="hex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познавательные интересы учащихся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1285852" y="1150916"/>
            <a:ext cx="2952328" cy="2448050"/>
          </a:xfrm>
          <a:prstGeom prst="hex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«Я –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кировчанин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Проектная деятельность</a:t>
            </a: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экскурсии</a:t>
            </a: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исследования,</a:t>
            </a:r>
          </a:p>
          <a:p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акции</a:t>
            </a:r>
          </a:p>
          <a:p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4499992" y="1150919"/>
            <a:ext cx="2851150" cy="2448047"/>
          </a:xfrm>
          <a:prstGeom prst="hex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«Мой край»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Экскурсии,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праздники</a:t>
            </a: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конкурсы рисунков, стихотворений, поделок, </a:t>
            </a:r>
            <a:endParaRPr lang="ru-RU" sz="1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оформление </a:t>
            </a: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альбомов, фото- и </a:t>
            </a: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стенгазет</a:t>
            </a:r>
            <a:endParaRPr lang="ru-RU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8016553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5" grpId="0" animBg="1"/>
      <p:bldP spid="16" grpId="0" animBg="1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b="1" smtClean="0">
              <a:solidFill>
                <a:srgbClr val="0070C0"/>
              </a:solidFill>
            </a:endParaRP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0" y="2349500"/>
            <a:ext cx="9144000" cy="37766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sz="2000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088" y="333373"/>
            <a:ext cx="7561262" cy="172747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Общекультурное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defRPr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3" name="Вертикальный свиток 22"/>
          <p:cNvSpPr/>
          <p:nvPr/>
        </p:nvSpPr>
        <p:spPr>
          <a:xfrm>
            <a:off x="-13284" y="2204864"/>
            <a:ext cx="8928100" cy="3587824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Чудеса оригами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 учимся изображать» 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«Музыка вокруг нас»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3333145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3" grpId="0" animBg="1"/>
    </p:bldLst>
  </p:timing>
</p:sld>
</file>

<file path=ppt/theme/theme1.xml><?xml version="1.0" encoding="utf-8"?>
<a:theme xmlns:a="http://schemas.openxmlformats.org/drawingml/2006/main" name="внеурочка отчё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внеурочка отчёт</Template>
  <TotalTime>506</TotalTime>
  <Words>622</Words>
  <Application>Microsoft Office PowerPoint</Application>
  <PresentationFormat>Экран (4:3)</PresentationFormat>
  <Paragraphs>182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внеурочка отчёт</vt:lpstr>
      <vt:lpstr>МКОУ СОШ № 2 г. Уржума</vt:lpstr>
      <vt:lpstr>Цель внеурочной деятельности</vt:lpstr>
      <vt:lpstr>Задачи внеурочной деятельности</vt:lpstr>
      <vt:lpstr>Направления внеурочной деятельности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«Супоневская средняя общеобразовательная школа №2»</dc:title>
  <dc:creator>user</dc:creator>
  <cp:lastModifiedBy>Валя</cp:lastModifiedBy>
  <cp:revision>56</cp:revision>
  <dcterms:created xsi:type="dcterms:W3CDTF">2013-04-14T16:27:31Z</dcterms:created>
  <dcterms:modified xsi:type="dcterms:W3CDTF">2014-02-17T10:42:48Z</dcterms:modified>
</cp:coreProperties>
</file>