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3"/>
  </p:notesMasterIdLst>
  <p:sldIdLst>
    <p:sldId id="272" r:id="rId2"/>
    <p:sldId id="274" r:id="rId3"/>
    <p:sldId id="275" r:id="rId4"/>
    <p:sldId id="276" r:id="rId5"/>
    <p:sldId id="281" r:id="rId6"/>
    <p:sldId id="282" r:id="rId7"/>
    <p:sldId id="283" r:id="rId8"/>
    <p:sldId id="284" r:id="rId9"/>
    <p:sldId id="278" r:id="rId10"/>
    <p:sldId id="287" r:id="rId11"/>
    <p:sldId id="286" r:id="rId12"/>
    <p:sldId id="285" r:id="rId13"/>
    <p:sldId id="277" r:id="rId14"/>
    <p:sldId id="290" r:id="rId15"/>
    <p:sldId id="288" r:id="rId16"/>
    <p:sldId id="291" r:id="rId17"/>
    <p:sldId id="289" r:id="rId18"/>
    <p:sldId id="292" r:id="rId19"/>
    <p:sldId id="293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33"/>
    <a:srgbClr val="DB3D23"/>
    <a:srgbClr val="FFFF99"/>
    <a:srgbClr val="FF9900"/>
    <a:srgbClr val="893907"/>
    <a:srgbClr val="C69B8C"/>
    <a:srgbClr val="CDA89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1-21T01:09:04.644" idx="1">
    <p:pos x="10" y="10"/>
    <p:text/>
  </p:cm>
  <p:cm authorId="0" dt="2010-11-21T01:09:06.082" idx="2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E63C26-2714-47B2-B4EB-31753ED13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b="1" smtClean="0"/>
          </a:p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D932C-82D4-4816-BA38-53DDCB050ED9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6E88-42BE-49FA-9384-8B750188B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0C9D-578D-4B0A-93CF-619FBC765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2C60-DCF1-4151-9DBA-8D0811E0F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70FB-9C2B-4083-A2E8-8821D0AE7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9D20-BDCC-49AD-92DA-44510E547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C053-FF4F-4551-8BFF-DB37E1AEF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EDE8-F36A-43CA-AF25-1CB0AA389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EF5E-CB16-4B11-90EE-D7D096D75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E4F2-8926-4E36-B512-AF70FC8D2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AED2-04CD-4489-9038-CFA605580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22AF3-9228-49FB-8BC6-F1619A7C7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17EC4D-585F-41F3-9C3C-BA6971065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62000" y="1219200"/>
            <a:ext cx="7848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8000" b="1" i="1" dirty="0">
                <a:solidFill>
                  <a:srgbClr val="3333FF"/>
                </a:solidFill>
              </a:rPr>
              <a:t>Башкирский детский фольклор</a:t>
            </a:r>
            <a:endParaRPr lang="ru-RU" sz="80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8077200" cy="3429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68" name="Picture 2" descr="C:\Users\user\Desktop\1325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652463"/>
            <a:ext cx="77755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user\Desktop\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" y="2255838"/>
            <a:ext cx="78359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8077200" cy="3429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3" name="Picture 2" descr="C:\Users\user\Desktop\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00" y="668338"/>
            <a:ext cx="49752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711825" y="1508125"/>
            <a:ext cx="2936875" cy="46974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Georgia" pitchFamily="18" charset="0"/>
              </a:rPr>
              <a:t>Три сороки </a:t>
            </a:r>
          </a:p>
          <a:p>
            <a:pPr eaLnBrk="1" hangingPunct="1"/>
            <a:r>
              <a:rPr lang="ru-RU" sz="3200" b="1" dirty="0" smtClean="0">
                <a:latin typeface="Georgia" pitchFamily="18" charset="0"/>
              </a:rPr>
              <a:t> тараторки</a:t>
            </a:r>
          </a:p>
          <a:p>
            <a:pPr eaLnBrk="1" hangingPunct="1"/>
            <a:r>
              <a:rPr lang="ru-RU" sz="3200" b="1" dirty="0" smtClean="0">
                <a:latin typeface="Georgia" pitchFamily="18" charset="0"/>
              </a:rPr>
              <a:t>тараторили</a:t>
            </a:r>
          </a:p>
          <a:p>
            <a:pPr eaLnBrk="1" hangingPunct="1"/>
            <a:r>
              <a:rPr lang="ru-RU" sz="3200" b="1" dirty="0" smtClean="0">
                <a:latin typeface="Georgia" pitchFamily="18" charset="0"/>
              </a:rPr>
              <a:t> на горке.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8077200" cy="3429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16" name="Picture 2" descr="C:\Users\user\Desktop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682750"/>
            <a:ext cx="45624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sz="quarter" idx="4294967295"/>
          </p:nvPr>
        </p:nvSpPr>
        <p:spPr>
          <a:xfrm>
            <a:off x="795338" y="973138"/>
            <a:ext cx="3289300" cy="5089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i="1" smtClean="0">
                <a:latin typeface="Georgia" pitchFamily="18" charset="0"/>
              </a:rPr>
              <a:t>Шесть мышат </a:t>
            </a:r>
          </a:p>
          <a:p>
            <a:pPr eaLnBrk="1" hangingPunct="1">
              <a:buFont typeface="Arial" charset="0"/>
              <a:buNone/>
            </a:pPr>
            <a:r>
              <a:rPr lang="ru-RU" sz="4000" b="1" i="1" smtClean="0">
                <a:latin typeface="Georgia" pitchFamily="18" charset="0"/>
              </a:rPr>
              <a:t>в шалаше шуршат.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44625" y="4370388"/>
            <a:ext cx="2154238" cy="866775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893907"/>
                </a:solidFill>
                <a:latin typeface="Georgia" pitchFamily="18" charset="0"/>
              </a:rPr>
              <a:t>Игра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189538" y="2582863"/>
            <a:ext cx="2992437" cy="1157287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0000"/>
                </a:solidFill>
                <a:latin typeface="Georgia" pitchFamily="18" charset="0"/>
              </a:rPr>
              <a:t>«ЮРТА»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5445125" y="3881438"/>
            <a:ext cx="2152650" cy="866775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sz="5400" b="1" i="1" dirty="0">
              <a:solidFill>
                <a:srgbClr val="893907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4342" name="Picture 5" descr="C:\Users\user\Desktop\46-3571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503488"/>
            <a:ext cx="3810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6914 C 0.20973 -0.16142 0.42622 -0.25346 0.45695 -0.32354 C 0.48768 -0.39361 0.22014 -0.46184 0.17778 -0.48959 C 0.13542 -0.51734 0.20591 -0.48728 0.20244 -0.48959 C 0.19896 -0.4919 0.16476 -0.50185 0.15695 -0.503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1981200" y="4114800"/>
            <a:ext cx="5105400" cy="2133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364" name="Picture 2" descr="C:\Users\user\Desktop\5634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693738"/>
            <a:ext cx="424973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06971" y="4358244"/>
            <a:ext cx="424611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 а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и</a:t>
            </a:r>
          </a:p>
        </p:txBody>
      </p:sp>
      <p:pic>
        <p:nvPicPr>
          <p:cNvPr id="15367" name="Picture 4" descr="C:\Users\user\Desktop\mult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38925" y="4135438"/>
            <a:ext cx="1768475" cy="2116137"/>
          </a:xfrm>
          <a:noFill/>
        </p:spPr>
      </p:pic>
      <p:pic>
        <p:nvPicPr>
          <p:cNvPr id="15368" name="Picture 5" descr="C:\Users\user\Desktop\1FA3E8205F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71525" y="3811588"/>
            <a:ext cx="1806575" cy="2468562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1981200" y="4114800"/>
            <a:ext cx="5105400" cy="2133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38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68388" y="2933700"/>
            <a:ext cx="6994525" cy="2743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 происходит от слова  “</a:t>
            </a:r>
            <a:r>
              <a:rPr lang="ru-RU" dirty="0" err="1" smtClean="0"/>
              <a:t>гадати</a:t>
            </a:r>
            <a:r>
              <a:rPr lang="ru-RU" dirty="0" smtClean="0"/>
              <a:t>”- думать,     рассуждать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81088" y="935038"/>
            <a:ext cx="6994525" cy="13208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latin typeface="Georgia" pitchFamily="18" charset="0"/>
              </a:rPr>
              <a:t>    </a:t>
            </a:r>
            <a:r>
              <a:rPr lang="ru-RU" sz="7200" b="1" dirty="0" smtClean="0">
                <a:solidFill>
                  <a:srgbClr val="C00000"/>
                </a:solidFill>
                <a:latin typeface="Georgia" pitchFamily="18" charset="0"/>
              </a:rPr>
              <a:t>ЗАГАДКИ</a:t>
            </a:r>
            <a:endParaRPr lang="ru-RU" sz="72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17675" y="355600"/>
            <a:ext cx="3222625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6600" y="1851025"/>
          <a:ext cx="2450066" cy="484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517"/>
                <a:gridCol w="603435"/>
                <a:gridCol w="607975"/>
                <a:gridCol w="626139"/>
              </a:tblGrid>
              <a:tr h="484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95563" y="2324100"/>
          <a:ext cx="3744414" cy="4320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48072"/>
                <a:gridCol w="600066"/>
                <a:gridCol w="624069"/>
                <a:gridCol w="624069"/>
                <a:gridCol w="624069"/>
                <a:gridCol w="624069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58850" y="3154363"/>
          <a:ext cx="2905966" cy="396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1761"/>
                <a:gridCol w="591759"/>
                <a:gridCol w="591761"/>
                <a:gridCol w="591761"/>
                <a:gridCol w="538924"/>
              </a:tblGrid>
              <a:tr h="3600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53" name="Прямоугольник 5"/>
          <p:cNvSpPr>
            <a:spLocks noChangeArrowheads="1"/>
          </p:cNvSpPr>
          <p:nvPr/>
        </p:nvSpPr>
        <p:spPr bwMode="auto">
          <a:xfrm>
            <a:off x="2543175" y="34464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302000" y="2732088"/>
          <a:ext cx="562063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063"/>
              </a:tblGrid>
              <a:tr h="393587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358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358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3587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8763" y="2762250"/>
          <a:ext cx="599728" cy="2388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728"/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89300" y="3548063"/>
          <a:ext cx="3528390" cy="4320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88065"/>
                <a:gridCol w="588065"/>
                <a:gridCol w="588065"/>
                <a:gridCol w="588065"/>
                <a:gridCol w="588065"/>
                <a:gridCol w="588065"/>
              </a:tblGrid>
              <a:tr h="43204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38288" y="2765425"/>
          <a:ext cx="59972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7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95488" y="1868488"/>
          <a:ext cx="245665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164"/>
                <a:gridCol w="605058"/>
                <a:gridCol w="609610"/>
                <a:gridCol w="627823"/>
              </a:tblGrid>
              <a:tr h="440432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err="1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97150" y="2335213"/>
          <a:ext cx="3793789" cy="42150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6618"/>
                <a:gridCol w="607979"/>
                <a:gridCol w="632298"/>
                <a:gridCol w="632298"/>
                <a:gridCol w="632298"/>
                <a:gridCol w="632298"/>
              </a:tblGrid>
              <a:tr h="421509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298825" y="3538538"/>
          <a:ext cx="3528390" cy="4102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88065"/>
                <a:gridCol w="588065"/>
                <a:gridCol w="588065"/>
                <a:gridCol w="588065"/>
                <a:gridCol w="588065"/>
                <a:gridCol w="588065"/>
              </a:tblGrid>
              <a:tr h="410220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err="1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960438" y="3144838"/>
          <a:ext cx="2883666" cy="40645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87220"/>
                <a:gridCol w="587218"/>
                <a:gridCol w="587220"/>
                <a:gridCol w="587220"/>
                <a:gridCol w="534788"/>
              </a:tblGrid>
              <a:tr h="406451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16"/>
          <p:cNvSpPr>
            <a:spLocks noChangeArrowheads="1" noChangeShapeType="1" noTextEdit="1"/>
          </p:cNvSpPr>
          <p:nvPr/>
        </p:nvSpPr>
        <p:spPr bwMode="auto">
          <a:xfrm>
            <a:off x="1981200" y="4114800"/>
            <a:ext cx="5105400" cy="2133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-4833938" y="5681663"/>
            <a:ext cx="5486401" cy="1176337"/>
          </a:xfrm>
        </p:spPr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C00000"/>
                </a:solidFill>
                <a:latin typeface="Georgia" pitchFamily="18" charset="0"/>
              </a:rPr>
              <a:t>Кулямасы</a:t>
            </a:r>
          </a:p>
        </p:txBody>
      </p:sp>
      <p:pic>
        <p:nvPicPr>
          <p:cNvPr id="18438" name="Picture 2" descr="C:\Users\user\Desktop\854b6c2890c7d5088f0b4f8bce8c63d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8475" y="684213"/>
            <a:ext cx="5486400" cy="41148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0.02405 C 0.27535 -0.12349 0.32726 -0.22271 0.41302 -0.23843 C 0.49879 -0.25416 0.68021 -0.1339 0.73767 -0.1191 C 0.79514 -0.1043 0.77622 -0.12743 0.75729 -0.1503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1295400" y="2819400"/>
            <a:ext cx="6477000" cy="2971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1" name="Текст 9"/>
          <p:cNvSpPr>
            <a:spLocks noGrp="1"/>
          </p:cNvSpPr>
          <p:nvPr>
            <p:ph type="body" sz="half" idx="2"/>
          </p:nvPr>
        </p:nvSpPr>
        <p:spPr>
          <a:xfrm>
            <a:off x="890588" y="1116013"/>
            <a:ext cx="3313112" cy="903287"/>
          </a:xfrm>
        </p:spPr>
        <p:txBody>
          <a:bodyPr/>
          <a:lstStyle/>
          <a:p>
            <a:pPr eaLnBrk="1" hangingPunct="1"/>
            <a:r>
              <a:rPr lang="ru-RU" sz="6600" b="1" i="1" dirty="0" smtClean="0">
                <a:latin typeface="Georgia" pitchFamily="18" charset="0"/>
              </a:rPr>
              <a:t>Танец</a:t>
            </a:r>
          </a:p>
          <a:p>
            <a:pPr eaLnBrk="1" hangingPunct="1"/>
            <a:endParaRPr lang="ru-RU" sz="6600" b="1" i="1" dirty="0" smtClean="0">
              <a:latin typeface="Georgia" pitchFamily="18" charset="0"/>
            </a:endParaRPr>
          </a:p>
        </p:txBody>
      </p:sp>
      <p:pic>
        <p:nvPicPr>
          <p:cNvPr id="19462" name="Picture 3" descr="C:\Users\user\Desktop\0c39efbcb7bdc37febd5f6566b2c65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8950" y="593725"/>
            <a:ext cx="4144963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Bashkortostan01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277" y="448690"/>
            <a:ext cx="4528620" cy="5864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304800" y="381000"/>
            <a:ext cx="528638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FF"/>
                </a:solidFill>
              </a:rPr>
              <a:t>Б</a:t>
            </a:r>
          </a:p>
          <a:p>
            <a:r>
              <a:rPr lang="ru-RU" sz="1400">
                <a:solidFill>
                  <a:srgbClr val="0000FF"/>
                </a:solidFill>
              </a:rPr>
              <a:t>А</a:t>
            </a:r>
          </a:p>
          <a:p>
            <a:r>
              <a:rPr lang="ru-RU" sz="1400">
                <a:solidFill>
                  <a:srgbClr val="0000FF"/>
                </a:solidFill>
              </a:rPr>
              <a:t>Ш</a:t>
            </a:r>
          </a:p>
          <a:p>
            <a:r>
              <a:rPr lang="ru-RU" sz="1400">
                <a:solidFill>
                  <a:srgbClr val="0000FF"/>
                </a:solidFill>
              </a:rPr>
              <a:t>К</a:t>
            </a:r>
          </a:p>
          <a:p>
            <a:r>
              <a:rPr lang="ru-RU" sz="1400">
                <a:solidFill>
                  <a:srgbClr val="0000FF"/>
                </a:solidFill>
              </a:rPr>
              <a:t>И</a:t>
            </a:r>
          </a:p>
          <a:p>
            <a:r>
              <a:rPr lang="ru-RU" sz="1400">
                <a:solidFill>
                  <a:srgbClr val="0000FF"/>
                </a:solidFill>
              </a:rPr>
              <a:t>Р</a:t>
            </a:r>
          </a:p>
          <a:p>
            <a:r>
              <a:rPr lang="ru-RU" sz="1400">
                <a:solidFill>
                  <a:srgbClr val="0000FF"/>
                </a:solidFill>
              </a:rPr>
              <a:t>С</a:t>
            </a:r>
          </a:p>
          <a:p>
            <a:r>
              <a:rPr lang="ru-RU" sz="1400">
                <a:solidFill>
                  <a:srgbClr val="0000FF"/>
                </a:solidFill>
              </a:rPr>
              <a:t>К</a:t>
            </a:r>
          </a:p>
          <a:p>
            <a:r>
              <a:rPr lang="ru-RU" sz="1400">
                <a:solidFill>
                  <a:srgbClr val="0000FF"/>
                </a:solidFill>
              </a:rPr>
              <a:t>И</a:t>
            </a:r>
          </a:p>
          <a:p>
            <a:r>
              <a:rPr lang="ru-RU" sz="1400">
                <a:solidFill>
                  <a:srgbClr val="0000FF"/>
                </a:solidFill>
              </a:rPr>
              <a:t>Й</a:t>
            </a:r>
          </a:p>
          <a:p>
            <a:endParaRPr lang="ru-RU" sz="1400">
              <a:solidFill>
                <a:srgbClr val="0000FF"/>
              </a:solidFill>
            </a:endParaRPr>
          </a:p>
          <a:p>
            <a:r>
              <a:rPr lang="ru-RU" sz="1400">
                <a:solidFill>
                  <a:srgbClr val="0000FF"/>
                </a:solidFill>
              </a:rPr>
              <a:t>Д</a:t>
            </a:r>
          </a:p>
          <a:p>
            <a:r>
              <a:rPr lang="ru-RU" sz="1400">
                <a:solidFill>
                  <a:srgbClr val="0000FF"/>
                </a:solidFill>
              </a:rPr>
              <a:t>Е</a:t>
            </a:r>
          </a:p>
          <a:p>
            <a:r>
              <a:rPr lang="ru-RU" sz="1400">
                <a:solidFill>
                  <a:srgbClr val="0000FF"/>
                </a:solidFill>
              </a:rPr>
              <a:t>Т</a:t>
            </a:r>
          </a:p>
          <a:p>
            <a:r>
              <a:rPr lang="ru-RU" sz="1400">
                <a:solidFill>
                  <a:srgbClr val="0000FF"/>
                </a:solidFill>
              </a:rPr>
              <a:t>С</a:t>
            </a:r>
          </a:p>
          <a:p>
            <a:r>
              <a:rPr lang="ru-RU" sz="1400">
                <a:solidFill>
                  <a:srgbClr val="0000FF"/>
                </a:solidFill>
              </a:rPr>
              <a:t>К</a:t>
            </a:r>
          </a:p>
          <a:p>
            <a:r>
              <a:rPr lang="ru-RU" sz="1400">
                <a:solidFill>
                  <a:srgbClr val="0000FF"/>
                </a:solidFill>
              </a:rPr>
              <a:t>И</a:t>
            </a:r>
          </a:p>
          <a:p>
            <a:r>
              <a:rPr lang="ru-RU" sz="1400">
                <a:solidFill>
                  <a:srgbClr val="0000FF"/>
                </a:solidFill>
              </a:rPr>
              <a:t>Й</a:t>
            </a:r>
          </a:p>
          <a:p>
            <a:endParaRPr lang="ru-RU" sz="1400">
              <a:solidFill>
                <a:srgbClr val="0000FF"/>
              </a:solidFill>
            </a:endParaRPr>
          </a:p>
          <a:p>
            <a:r>
              <a:rPr lang="ru-RU" sz="1400">
                <a:solidFill>
                  <a:srgbClr val="0000FF"/>
                </a:solidFill>
              </a:rPr>
              <a:t>Ф</a:t>
            </a:r>
          </a:p>
          <a:p>
            <a:r>
              <a:rPr lang="ru-RU" sz="1400">
                <a:solidFill>
                  <a:srgbClr val="0000FF"/>
                </a:solidFill>
              </a:rPr>
              <a:t>О</a:t>
            </a:r>
          </a:p>
          <a:p>
            <a:r>
              <a:rPr lang="ru-RU" sz="1400">
                <a:solidFill>
                  <a:srgbClr val="0000FF"/>
                </a:solidFill>
              </a:rPr>
              <a:t>Л</a:t>
            </a:r>
          </a:p>
          <a:p>
            <a:r>
              <a:rPr lang="ru-RU" sz="1400">
                <a:solidFill>
                  <a:srgbClr val="0000FF"/>
                </a:solidFill>
              </a:rPr>
              <a:t>Ь</a:t>
            </a:r>
          </a:p>
          <a:p>
            <a:r>
              <a:rPr lang="ru-RU" sz="1400">
                <a:solidFill>
                  <a:srgbClr val="0000FF"/>
                </a:solidFill>
              </a:rPr>
              <a:t>К</a:t>
            </a:r>
          </a:p>
          <a:p>
            <a:r>
              <a:rPr lang="ru-RU" sz="1400">
                <a:solidFill>
                  <a:srgbClr val="0000FF"/>
                </a:solidFill>
              </a:rPr>
              <a:t>Л</a:t>
            </a:r>
          </a:p>
          <a:p>
            <a:r>
              <a:rPr lang="ru-RU" sz="1400">
                <a:solidFill>
                  <a:srgbClr val="0000FF"/>
                </a:solidFill>
              </a:rPr>
              <a:t>О</a:t>
            </a:r>
          </a:p>
          <a:p>
            <a:r>
              <a:rPr lang="ru-RU" sz="1400">
                <a:solidFill>
                  <a:srgbClr val="0000FF"/>
                </a:solidFill>
              </a:rPr>
              <a:t>р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295400" y="838200"/>
            <a:ext cx="69342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/>
              <a:t>Слово “фольклор” английского происхождения.</a:t>
            </a:r>
            <a:endParaRPr lang="ru-RU" sz="4800" b="1"/>
          </a:p>
          <a:p>
            <a:pPr algn="ctr"/>
            <a:r>
              <a:rPr lang="ru-RU" sz="4800" b="1" i="1"/>
              <a:t>Это произведения устного народного творчества.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2743200" y="685800"/>
            <a:ext cx="4267200" cy="838200"/>
          </a:xfrm>
          <a:prstGeom prst="octagon">
            <a:avLst>
              <a:gd name="adj" fmla="val 29287"/>
            </a:avLst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</a:rPr>
              <a:t>Устное народное творчество</a:t>
            </a:r>
          </a:p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914400" y="24384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u="sng">
                <a:solidFill>
                  <a:srgbClr val="FF66FF"/>
                </a:solidFill>
              </a:rPr>
              <a:t>сказки</a:t>
            </a: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2971800" y="24384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sz="2400" b="1" u="sng">
                <a:solidFill>
                  <a:srgbClr val="FF66FF"/>
                </a:solidFill>
              </a:rPr>
              <a:t>игры</a:t>
            </a:r>
          </a:p>
          <a:p>
            <a:pPr algn="ctr"/>
            <a:endParaRPr lang="ru-RU" sz="2400" b="1"/>
          </a:p>
        </p:txBody>
      </p:sp>
      <p:sp>
        <p:nvSpPr>
          <p:cNvPr id="4102" name="AutoShape 9"/>
          <p:cNvSpPr>
            <a:spLocks noChangeArrowheads="1"/>
          </p:cNvSpPr>
          <p:nvPr/>
        </p:nvSpPr>
        <p:spPr bwMode="auto">
          <a:xfrm>
            <a:off x="4953000" y="24384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  <a:p>
            <a:pPr algn="ctr"/>
            <a:r>
              <a:rPr lang="ru-RU" sz="2400" b="1" u="sng">
                <a:solidFill>
                  <a:srgbClr val="FF66FF"/>
                </a:solidFill>
              </a:rPr>
              <a:t>загадки</a:t>
            </a:r>
          </a:p>
          <a:p>
            <a:pPr algn="ctr"/>
            <a:endParaRPr lang="ru-RU" sz="2400" b="1"/>
          </a:p>
        </p:txBody>
      </p:sp>
      <p:sp>
        <p:nvSpPr>
          <p:cNvPr id="4103" name="AutoShape 10"/>
          <p:cNvSpPr>
            <a:spLocks noChangeArrowheads="1"/>
          </p:cNvSpPr>
          <p:nvPr/>
        </p:nvSpPr>
        <p:spPr bwMode="auto">
          <a:xfrm>
            <a:off x="7086600" y="24384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>
                <a:solidFill>
                  <a:srgbClr val="FF66FF"/>
                </a:solidFill>
              </a:rPr>
              <a:t>пословицы</a:t>
            </a:r>
          </a:p>
        </p:txBody>
      </p:sp>
      <p:sp>
        <p:nvSpPr>
          <p:cNvPr id="4104" name="AutoShape 11"/>
          <p:cNvSpPr>
            <a:spLocks noChangeArrowheads="1"/>
          </p:cNvSpPr>
          <p:nvPr/>
        </p:nvSpPr>
        <p:spPr bwMode="auto">
          <a:xfrm>
            <a:off x="1517650" y="4343400"/>
            <a:ext cx="1746250" cy="84137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>
                <a:solidFill>
                  <a:srgbClr val="FF66FF"/>
                </a:solidFill>
              </a:rPr>
              <a:t>скороговорки</a:t>
            </a:r>
          </a:p>
        </p:txBody>
      </p:sp>
      <p:sp>
        <p:nvSpPr>
          <p:cNvPr id="4105" name="AutoShape 12"/>
          <p:cNvSpPr>
            <a:spLocks noChangeArrowheads="1"/>
          </p:cNvSpPr>
          <p:nvPr/>
        </p:nvSpPr>
        <p:spPr bwMode="auto">
          <a:xfrm>
            <a:off x="3962400" y="43434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r>
              <a:rPr lang="ru-RU" b="1" u="sng">
                <a:solidFill>
                  <a:srgbClr val="FF66FF"/>
                </a:solidFill>
              </a:rPr>
              <a:t>кулямасы</a:t>
            </a:r>
          </a:p>
          <a:p>
            <a:pPr algn="ctr"/>
            <a:endParaRPr lang="ru-RU" b="1"/>
          </a:p>
        </p:txBody>
      </p:sp>
      <p:sp>
        <p:nvSpPr>
          <p:cNvPr id="4106" name="AutoShape 13"/>
          <p:cNvSpPr>
            <a:spLocks noChangeArrowheads="1"/>
          </p:cNvSpPr>
          <p:nvPr/>
        </p:nvSpPr>
        <p:spPr bwMode="auto">
          <a:xfrm>
            <a:off x="6172200" y="43434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  <a:p>
            <a:pPr algn="ctr"/>
            <a:r>
              <a:rPr lang="ru-RU" sz="2400" b="1" u="sng">
                <a:solidFill>
                  <a:srgbClr val="FF66FF"/>
                </a:solidFill>
              </a:rPr>
              <a:t>песни</a:t>
            </a:r>
          </a:p>
          <a:p>
            <a:pPr algn="ctr"/>
            <a:endParaRPr lang="ru-RU" sz="2400" b="1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 flipH="1">
            <a:off x="1295400" y="1219200"/>
            <a:ext cx="1447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 flipH="1">
            <a:off x="3505200" y="1524000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5638800" y="1524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7010400" y="1219200"/>
            <a:ext cx="1066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 flipH="1">
            <a:off x="2133600" y="1447800"/>
            <a:ext cx="7620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4495800" y="1524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6629400" y="1524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4" name="Rectangle 23"/>
          <p:cNvSpPr>
            <a:spLocks noChangeArrowheads="1"/>
          </p:cNvSpPr>
          <p:nvPr/>
        </p:nvSpPr>
        <p:spPr bwMode="auto">
          <a:xfrm>
            <a:off x="152400" y="0"/>
            <a:ext cx="4572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FF"/>
                </a:solidFill>
              </a:rPr>
              <a:t>Б</a:t>
            </a:r>
          </a:p>
          <a:p>
            <a:r>
              <a:rPr lang="ru-RU" sz="1600">
                <a:solidFill>
                  <a:srgbClr val="0000FF"/>
                </a:solidFill>
              </a:rPr>
              <a:t>А</a:t>
            </a:r>
          </a:p>
          <a:p>
            <a:r>
              <a:rPr lang="ru-RU" sz="1600">
                <a:solidFill>
                  <a:srgbClr val="0000FF"/>
                </a:solidFill>
              </a:rPr>
              <a:t>Ш</a:t>
            </a:r>
          </a:p>
          <a:p>
            <a:r>
              <a:rPr lang="ru-RU" sz="1600">
                <a:solidFill>
                  <a:srgbClr val="0000FF"/>
                </a:solidFill>
              </a:rPr>
              <a:t>К</a:t>
            </a:r>
          </a:p>
          <a:p>
            <a:r>
              <a:rPr lang="ru-RU" sz="1600">
                <a:solidFill>
                  <a:srgbClr val="0000FF"/>
                </a:solidFill>
              </a:rPr>
              <a:t>И</a:t>
            </a:r>
          </a:p>
          <a:p>
            <a:r>
              <a:rPr lang="ru-RU" sz="1600">
                <a:solidFill>
                  <a:srgbClr val="0000FF"/>
                </a:solidFill>
              </a:rPr>
              <a:t>Р</a:t>
            </a:r>
          </a:p>
          <a:p>
            <a:r>
              <a:rPr lang="ru-RU" sz="1600">
                <a:solidFill>
                  <a:srgbClr val="0000FF"/>
                </a:solidFill>
              </a:rPr>
              <a:t>С</a:t>
            </a:r>
          </a:p>
          <a:p>
            <a:r>
              <a:rPr lang="ru-RU" sz="1600">
                <a:solidFill>
                  <a:srgbClr val="0000FF"/>
                </a:solidFill>
              </a:rPr>
              <a:t>К</a:t>
            </a:r>
          </a:p>
          <a:p>
            <a:r>
              <a:rPr lang="ru-RU" sz="1600">
                <a:solidFill>
                  <a:srgbClr val="0000FF"/>
                </a:solidFill>
              </a:rPr>
              <a:t>И</a:t>
            </a:r>
          </a:p>
          <a:p>
            <a:r>
              <a:rPr lang="ru-RU" sz="1600">
                <a:solidFill>
                  <a:srgbClr val="0000FF"/>
                </a:solidFill>
              </a:rPr>
              <a:t>Й</a:t>
            </a:r>
          </a:p>
          <a:p>
            <a:endParaRPr lang="ru-RU" sz="1600">
              <a:solidFill>
                <a:srgbClr val="0000FF"/>
              </a:solidFill>
            </a:endParaRPr>
          </a:p>
          <a:p>
            <a:r>
              <a:rPr lang="ru-RU" sz="1600">
                <a:solidFill>
                  <a:srgbClr val="0000FF"/>
                </a:solidFill>
              </a:rPr>
              <a:t>Д</a:t>
            </a:r>
          </a:p>
          <a:p>
            <a:r>
              <a:rPr lang="ru-RU" sz="1600">
                <a:solidFill>
                  <a:srgbClr val="0000FF"/>
                </a:solidFill>
              </a:rPr>
              <a:t>Е</a:t>
            </a:r>
          </a:p>
          <a:p>
            <a:r>
              <a:rPr lang="ru-RU" sz="1600">
                <a:solidFill>
                  <a:srgbClr val="0000FF"/>
                </a:solidFill>
              </a:rPr>
              <a:t>Т</a:t>
            </a:r>
          </a:p>
          <a:p>
            <a:r>
              <a:rPr lang="ru-RU" sz="1600">
                <a:solidFill>
                  <a:srgbClr val="0000FF"/>
                </a:solidFill>
              </a:rPr>
              <a:t>С</a:t>
            </a:r>
          </a:p>
          <a:p>
            <a:r>
              <a:rPr lang="ru-RU" sz="1600">
                <a:solidFill>
                  <a:srgbClr val="0000FF"/>
                </a:solidFill>
              </a:rPr>
              <a:t>К</a:t>
            </a:r>
          </a:p>
          <a:p>
            <a:r>
              <a:rPr lang="ru-RU" sz="1600">
                <a:solidFill>
                  <a:srgbClr val="0000FF"/>
                </a:solidFill>
              </a:rPr>
              <a:t>И</a:t>
            </a:r>
          </a:p>
          <a:p>
            <a:r>
              <a:rPr lang="ru-RU" sz="1600">
                <a:solidFill>
                  <a:srgbClr val="0000FF"/>
                </a:solidFill>
              </a:rPr>
              <a:t>Й</a:t>
            </a:r>
          </a:p>
          <a:p>
            <a:endParaRPr lang="ru-RU" sz="1600">
              <a:solidFill>
                <a:srgbClr val="0000FF"/>
              </a:solidFill>
            </a:endParaRPr>
          </a:p>
          <a:p>
            <a:r>
              <a:rPr lang="ru-RU" sz="1600">
                <a:solidFill>
                  <a:srgbClr val="0000FF"/>
                </a:solidFill>
              </a:rPr>
              <a:t>Ф</a:t>
            </a:r>
          </a:p>
          <a:p>
            <a:r>
              <a:rPr lang="ru-RU" sz="1600">
                <a:solidFill>
                  <a:srgbClr val="0000FF"/>
                </a:solidFill>
              </a:rPr>
              <a:t>О</a:t>
            </a:r>
          </a:p>
          <a:p>
            <a:r>
              <a:rPr lang="ru-RU" sz="1600">
                <a:solidFill>
                  <a:srgbClr val="0000FF"/>
                </a:solidFill>
              </a:rPr>
              <a:t>Л</a:t>
            </a:r>
          </a:p>
          <a:p>
            <a:r>
              <a:rPr lang="ru-RU" sz="1600">
                <a:solidFill>
                  <a:srgbClr val="0000FF"/>
                </a:solidFill>
              </a:rPr>
              <a:t>Ь</a:t>
            </a:r>
          </a:p>
          <a:p>
            <a:r>
              <a:rPr lang="ru-RU" sz="1600">
                <a:solidFill>
                  <a:srgbClr val="0000FF"/>
                </a:solidFill>
              </a:rPr>
              <a:t>К</a:t>
            </a:r>
          </a:p>
          <a:p>
            <a:r>
              <a:rPr lang="ru-RU" sz="1600">
                <a:solidFill>
                  <a:srgbClr val="0000FF"/>
                </a:solidFill>
              </a:rPr>
              <a:t>Л</a:t>
            </a:r>
          </a:p>
          <a:p>
            <a:r>
              <a:rPr lang="ru-RU" sz="1600">
                <a:solidFill>
                  <a:srgbClr val="0000FF"/>
                </a:solidFill>
              </a:rPr>
              <a:t>О</a:t>
            </a:r>
          </a:p>
          <a:p>
            <a:r>
              <a:rPr lang="ru-RU" sz="1600">
                <a:solidFill>
                  <a:srgbClr val="0000FF"/>
                </a:solidFill>
              </a:rPr>
              <a:t>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8077200" cy="3429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Пословицы </a:t>
            </a:r>
          </a:p>
        </p:txBody>
      </p:sp>
      <p:sp>
        <p:nvSpPr>
          <p:cNvPr id="512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0475" y="1312863"/>
            <a:ext cx="6921500" cy="2960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/>
              <a:t>Е</a:t>
            </a:r>
            <a:r>
              <a:rPr lang="ru-RU" sz="6700" dirty="0" smtClean="0"/>
              <a:t>ТЕ  </a:t>
            </a:r>
            <a:r>
              <a:rPr lang="ru-RU" sz="6000" dirty="0" smtClean="0"/>
              <a:t>Ҡ</a:t>
            </a:r>
            <a:r>
              <a:rPr lang="ru-RU" sz="6700" dirty="0" smtClean="0"/>
              <a:t>АТ   </a:t>
            </a:r>
            <a:r>
              <a:rPr lang="ru-RU" sz="6000" dirty="0" err="1" smtClean="0"/>
              <a:t>ү</a:t>
            </a:r>
            <a:r>
              <a:rPr lang="ru-RU" sz="6700" dirty="0" err="1" smtClean="0"/>
              <a:t>лс</a:t>
            </a:r>
            <a:r>
              <a:rPr lang="ru-RU" sz="5300" dirty="0" err="1" smtClean="0"/>
              <a:t>ә</a:t>
            </a:r>
            <a:r>
              <a:rPr lang="ru-RU" sz="6700" dirty="0" smtClean="0"/>
              <a:t>,</a:t>
            </a:r>
            <a:r>
              <a:rPr lang="ru-RU" sz="89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6000" dirty="0" smtClean="0"/>
              <a:t>БЕР ҠАТ КИҪ.</a:t>
            </a:r>
            <a:br>
              <a:rPr lang="ru-RU" sz="6000" dirty="0" smtClean="0"/>
            </a:br>
            <a:endParaRPr lang="ru-RU" sz="6000" dirty="0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8888" y="1412875"/>
            <a:ext cx="6223000" cy="28733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e-BY" sz="3600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e-BY" sz="3600" dirty="0" smtClean="0"/>
              <a:t>                                                                                                                   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be-BY" sz="36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e-BY" sz="3600" dirty="0" smtClean="0"/>
              <a:t>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be-BY" sz="36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e-BY" sz="3600" dirty="0" smtClean="0"/>
              <a:t>   </a:t>
            </a:r>
            <a:r>
              <a:rPr lang="ru-RU" sz="3600" dirty="0" smtClean="0"/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159625" cy="3082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be-BY" sz="6600" smtClean="0"/>
              <a:t>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be-BY" sz="6600" smtClean="0"/>
              <a:t>    </a:t>
            </a:r>
            <a:r>
              <a:rPr lang="ru-RU" sz="6600" b="1" smtClean="0"/>
              <a:t>Икм</a:t>
            </a:r>
            <a:r>
              <a:rPr lang="ru-RU" sz="6000" b="1" smtClean="0"/>
              <a:t>ә</a:t>
            </a:r>
            <a:r>
              <a:rPr lang="ru-RU" sz="6600" b="1" smtClean="0"/>
              <a:t>к</a:t>
            </a:r>
            <a:r>
              <a:rPr lang="ru-RU" sz="6600" smtClean="0"/>
              <a:t> –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6600" smtClean="0"/>
              <a:t>          </a:t>
            </a:r>
            <a:r>
              <a:rPr lang="ru-RU" sz="5400" b="1" smtClean="0"/>
              <a:t>ТАБЫН </a:t>
            </a:r>
            <a:r>
              <a:rPr lang="ru-RU" sz="4800" b="1" smtClean="0"/>
              <a:t>Ҡ</a:t>
            </a:r>
            <a:r>
              <a:rPr lang="ru-RU" sz="5400" b="1" smtClean="0"/>
              <a:t>ОЯШЫ</a:t>
            </a:r>
            <a:r>
              <a:rPr lang="ru-RU" sz="44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smtClean="0"/>
          </a:p>
        </p:txBody>
      </p:sp>
      <p:sp>
        <p:nvSpPr>
          <p:cNvPr id="71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6924675" cy="3105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0" b="1" smtClean="0"/>
              <a:t> К</a:t>
            </a:r>
            <a:r>
              <a:rPr lang="ru-RU" sz="4800" b="1" smtClean="0"/>
              <a:t>ӨҘ</a:t>
            </a:r>
            <a:r>
              <a:rPr lang="ru-RU" sz="5400" b="1" smtClean="0"/>
              <a:t>  АЙЫ –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5400" b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5400" b="1" smtClean="0"/>
              <a:t>   БАЙЛЫ</a:t>
            </a:r>
            <a:r>
              <a:rPr lang="ru-RU" sz="4800" b="1" smtClean="0"/>
              <a:t>Ҡ</a:t>
            </a:r>
            <a:r>
              <a:rPr lang="ru-RU" sz="5400" b="1" smtClean="0"/>
              <a:t>, МУЛЛЫ</a:t>
            </a:r>
            <a:r>
              <a:rPr lang="ru-RU" sz="4800" b="1" smtClean="0"/>
              <a:t>Ҡ</a:t>
            </a:r>
            <a:r>
              <a:rPr lang="ru-RU" sz="4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smtClean="0"/>
          </a:p>
        </p:txBody>
      </p:sp>
      <p:sp>
        <p:nvSpPr>
          <p:cNvPr id="819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389063"/>
            <a:ext cx="76962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0" b="1" dirty="0" smtClean="0"/>
              <a:t> Н</a:t>
            </a:r>
            <a:r>
              <a:rPr lang="ru-RU" sz="5400" b="1" dirty="0" smtClean="0"/>
              <a:t>И</a:t>
            </a:r>
            <a:r>
              <a:rPr lang="ru-RU" sz="6600" b="1" dirty="0" smtClean="0"/>
              <a:t>   </a:t>
            </a:r>
            <a:r>
              <a:rPr lang="ru-RU" sz="5400" b="1" dirty="0" err="1" smtClean="0"/>
              <a:t>С</a:t>
            </a:r>
            <a:r>
              <a:rPr lang="ru-RU" sz="6600" b="1" dirty="0" err="1" smtClean="0"/>
              <a:t>ә</a:t>
            </a:r>
            <a:r>
              <a:rPr lang="ru-RU" sz="7200" b="1" dirty="0" err="1" smtClean="0"/>
              <a:t>с</a:t>
            </a:r>
            <a:r>
              <a:rPr lang="ru-RU" sz="6000" b="1" dirty="0" err="1" smtClean="0"/>
              <a:t>Һ</a:t>
            </a:r>
            <a:r>
              <a:rPr lang="ru-RU" sz="6600" b="1" dirty="0" err="1" smtClean="0"/>
              <a:t>ә</a:t>
            </a:r>
            <a:r>
              <a:rPr lang="ru-RU" sz="4800" b="1" dirty="0" err="1" smtClean="0"/>
              <a:t>Ң</a:t>
            </a:r>
            <a:r>
              <a:rPr lang="ru-RU" sz="6600" b="1" dirty="0" err="1" smtClean="0"/>
              <a:t> </a:t>
            </a:r>
            <a:r>
              <a:rPr lang="ru-RU" sz="6600" b="1" dirty="0" smtClean="0"/>
              <a:t>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6000" b="1" dirty="0" smtClean="0"/>
              <a:t>        ШУНЫ</a:t>
            </a:r>
            <a:r>
              <a:rPr lang="ru-RU" sz="6600" b="1" dirty="0" smtClean="0"/>
              <a:t> </a:t>
            </a:r>
            <a:r>
              <a:rPr lang="ru-RU" sz="6000" b="1" dirty="0" smtClean="0"/>
              <a:t>УРЫР</a:t>
            </a:r>
            <a:r>
              <a:rPr lang="en-US" sz="6000" b="1" dirty="0" smtClean="0"/>
              <a:t>h</a:t>
            </a:r>
            <a:r>
              <a:rPr lang="ru-RU" sz="8000" b="1" dirty="0" err="1" smtClean="0"/>
              <a:t>ы</a:t>
            </a:r>
            <a:r>
              <a:rPr lang="ru-RU" sz="4800" b="1" dirty="0" err="1" smtClean="0"/>
              <a:t>Ң.</a:t>
            </a:r>
            <a:endParaRPr lang="ru-RU" sz="4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dirty="0" smtClean="0"/>
          </a:p>
        </p:txBody>
      </p:sp>
      <p:sp>
        <p:nvSpPr>
          <p:cNvPr id="922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8077200" cy="3429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44" name="Picture 2" descr="C:\Users\user\Desktop\0001-001-Skorogovor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5700" y="2473325"/>
            <a:ext cx="4048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38250" y="925513"/>
            <a:ext cx="7091363" cy="981075"/>
          </a:xfrm>
        </p:spPr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893907"/>
                </a:solidFill>
                <a:latin typeface="Georgia" pitchFamily="18" charset="0"/>
              </a:rPr>
              <a:t>Скороговорки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181</Words>
  <Application>Microsoft Office PowerPoint</Application>
  <PresentationFormat>Экран (4:3)</PresentationFormat>
  <Paragraphs>131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ЕТЕ  ҠАТ   үлсә,    БЕР ҠАТ КИҪ. </vt:lpstr>
      <vt:lpstr>Слайд 6</vt:lpstr>
      <vt:lpstr>Слайд 7</vt:lpstr>
      <vt:lpstr>Слайд 8</vt:lpstr>
      <vt:lpstr>Скороговорки</vt:lpstr>
      <vt:lpstr>Слайд 10</vt:lpstr>
      <vt:lpstr>Слайд 11</vt:lpstr>
      <vt:lpstr>Слайд 12</vt:lpstr>
      <vt:lpstr>Игра</vt:lpstr>
      <vt:lpstr>Слайд 14</vt:lpstr>
      <vt:lpstr> происходит от слова  “гадати”- думать,     рассуждать  </vt:lpstr>
      <vt:lpstr> </vt:lpstr>
      <vt:lpstr>Слайд 17</vt:lpstr>
      <vt:lpstr>Слайд 18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Горбунова</dc:creator>
  <cp:lastModifiedBy>user</cp:lastModifiedBy>
  <cp:revision>87</cp:revision>
  <dcterms:created xsi:type="dcterms:W3CDTF">2007-02-12T16:56:49Z</dcterms:created>
  <dcterms:modified xsi:type="dcterms:W3CDTF">2013-02-24T13:04:45Z</dcterms:modified>
</cp:coreProperties>
</file>