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0" r:id="rId3"/>
    <p:sldId id="256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78" r:id="rId19"/>
    <p:sldId id="260" r:id="rId20"/>
    <p:sldId id="265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25B2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ln/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1828800"/>
          </a:xfrm>
        </p:spPr>
        <p:txBody>
          <a:bodyPr lIns="45720" rIns="45720" bIns="45720">
            <a:normAutofit/>
          </a:bodyPr>
          <a:lstStyle>
            <a:lvl1pPr algn="r">
              <a:defRPr sz="80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 dirty="0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C35334-0A11-4B85-8C8E-51C714434292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E56DF-74F4-4B24-B822-15F084956D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C35334-0A11-4B85-8C8E-51C714434292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E56DF-74F4-4B24-B822-15F084956D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C35334-0A11-4B85-8C8E-51C714434292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E56DF-74F4-4B24-B822-15F084956D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C35334-0A11-4B85-8C8E-51C714434292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E56DF-74F4-4B24-B822-15F084956D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C35334-0A11-4B85-8C8E-51C714434292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E56DF-74F4-4B24-B822-15F084956D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C35334-0A11-4B85-8C8E-51C714434292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E56DF-74F4-4B24-B822-15F084956D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C35334-0A11-4B85-8C8E-51C714434292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E56DF-74F4-4B24-B822-15F084956D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C35334-0A11-4B85-8C8E-51C714434292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E56DF-74F4-4B24-B822-15F084956D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C35334-0A11-4B85-8C8E-51C714434292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E56DF-74F4-4B24-B822-15F084956D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C35334-0A11-4B85-8C8E-51C714434292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E56DF-74F4-4B24-B822-15F084956D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C35334-0A11-4B85-8C8E-51C714434292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E56DF-74F4-4B24-B822-15F084956D8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>
              <a:latin typeface="Monotype Corsiva" panose="03010101010201010101" pitchFamily="66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EC35334-0A11-4B85-8C8E-51C714434292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60E56DF-74F4-4B24-B822-15F084956D8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 cap="none" spc="0">
          <a:ln w="11430"/>
          <a:gradFill>
            <a:gsLst>
              <a:gs pos="0">
                <a:schemeClr val="accent2">
                  <a:tint val="70000"/>
                  <a:satMod val="245000"/>
                </a:schemeClr>
              </a:gs>
              <a:gs pos="75000">
                <a:schemeClr val="accent2">
                  <a:tint val="90000"/>
                  <a:shade val="60000"/>
                  <a:satMod val="240000"/>
                </a:schemeClr>
              </a:gs>
              <a:gs pos="100000">
                <a:schemeClr val="accent2">
                  <a:tint val="100000"/>
                  <a:shade val="50000"/>
                  <a:satMod val="240000"/>
                </a:schemeClr>
              </a:gs>
            </a:gsLst>
            <a:lin ang="5400000"/>
          </a:gra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b="1" kern="1200" cap="none" spc="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b="1" kern="1200" cap="none" spc="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b="1" kern="1200" cap="none" spc="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b="1" kern="1200" cap="none" spc="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b="1" kern="1200" cap="none" spc="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7.wdp"/><Relationship Id="rId18" Type="http://schemas.openxmlformats.org/officeDocument/2006/relationships/image" Target="../media/image28.png"/><Relationship Id="rId26" Type="http://schemas.openxmlformats.org/officeDocument/2006/relationships/image" Target="../media/image32.png"/><Relationship Id="rId3" Type="http://schemas.microsoft.com/office/2007/relationships/hdphoto" Target="../media/hdphoto2.wdp"/><Relationship Id="rId21" Type="http://schemas.microsoft.com/office/2007/relationships/hdphoto" Target="../media/hdphoto11.wdp"/><Relationship Id="rId7" Type="http://schemas.microsoft.com/office/2007/relationships/hdphoto" Target="../media/hdphoto4.wdp"/><Relationship Id="rId12" Type="http://schemas.openxmlformats.org/officeDocument/2006/relationships/image" Target="../media/image25.png"/><Relationship Id="rId17" Type="http://schemas.microsoft.com/office/2007/relationships/hdphoto" Target="../media/hdphoto9.wdp"/><Relationship Id="rId25" Type="http://schemas.microsoft.com/office/2007/relationships/hdphoto" Target="../media/hdphoto13.wdp"/><Relationship Id="rId2" Type="http://schemas.openxmlformats.org/officeDocument/2006/relationships/image" Target="../media/image20.png"/><Relationship Id="rId16" Type="http://schemas.openxmlformats.org/officeDocument/2006/relationships/image" Target="../media/image27.png"/><Relationship Id="rId20" Type="http://schemas.openxmlformats.org/officeDocument/2006/relationships/image" Target="../media/image29.png"/><Relationship Id="rId29" Type="http://schemas.microsoft.com/office/2007/relationships/hdphoto" Target="../media/hdphoto15.wd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microsoft.com/office/2007/relationships/hdphoto" Target="../media/hdphoto6.wdp"/><Relationship Id="rId24" Type="http://schemas.openxmlformats.org/officeDocument/2006/relationships/image" Target="../media/image31.png"/><Relationship Id="rId5" Type="http://schemas.microsoft.com/office/2007/relationships/hdphoto" Target="../media/hdphoto3.wdp"/><Relationship Id="rId15" Type="http://schemas.microsoft.com/office/2007/relationships/hdphoto" Target="../media/hdphoto8.wdp"/><Relationship Id="rId23" Type="http://schemas.microsoft.com/office/2007/relationships/hdphoto" Target="../media/hdphoto12.wdp"/><Relationship Id="rId28" Type="http://schemas.openxmlformats.org/officeDocument/2006/relationships/image" Target="../media/image33.png"/><Relationship Id="rId10" Type="http://schemas.openxmlformats.org/officeDocument/2006/relationships/image" Target="../media/image24.png"/><Relationship Id="rId19" Type="http://schemas.microsoft.com/office/2007/relationships/hdphoto" Target="../media/hdphoto10.wdp"/><Relationship Id="rId31" Type="http://schemas.microsoft.com/office/2007/relationships/hdphoto" Target="../media/hdphoto16.wdp"/><Relationship Id="rId4" Type="http://schemas.openxmlformats.org/officeDocument/2006/relationships/image" Target="../media/image21.png"/><Relationship Id="rId9" Type="http://schemas.microsoft.com/office/2007/relationships/hdphoto" Target="../media/hdphoto5.wdp"/><Relationship Id="rId14" Type="http://schemas.openxmlformats.org/officeDocument/2006/relationships/image" Target="../media/image26.png"/><Relationship Id="rId22" Type="http://schemas.openxmlformats.org/officeDocument/2006/relationships/image" Target="../media/image30.png"/><Relationship Id="rId27" Type="http://schemas.microsoft.com/office/2007/relationships/hdphoto" Target="../media/hdphoto14.wdp"/><Relationship Id="rId30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icrosoft.com/ru-ru/images/results.aspx?qu=00407280.jpg&amp;ex=1&amp;origin=EC010141330" TargetMode="External"/><Relationship Id="rId2" Type="http://schemas.openxmlformats.org/officeDocument/2006/relationships/hyperlink" Target="http://office.microsoft.com/ru-ru/images/results.aspx?qu=00407276.jpg&amp;ex=1&amp;origin=EC01014133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office.microsoft.com/ru-ru/images/results.aspx?qu=00407275.jpg&amp;ex=1&amp;origin=EC010141330" TargetMode="External"/><Relationship Id="rId5" Type="http://schemas.openxmlformats.org/officeDocument/2006/relationships/hyperlink" Target="http://office.microsoft.com/ru-ru/images/results.aspx?qu=00407269.jpg&amp;ex=1&amp;origin=EC010141330" TargetMode="External"/><Relationship Id="rId4" Type="http://schemas.openxmlformats.org/officeDocument/2006/relationships/hyperlink" Target="http://office.microsoft.com/ru-ru/images/results.aspx?qu=00407279.jpg&amp;ex=1&amp;origin=EC01014133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icrosoft.com/ru-ru/images/results.aspx?qu=00407260.jpg&amp;ex=1&amp;origin=EC010141330" TargetMode="External"/><Relationship Id="rId2" Type="http://schemas.openxmlformats.org/officeDocument/2006/relationships/hyperlink" Target="http://office.microsoft.com/ru-ru/images/results.aspx?qu=00407277.jpg&amp;ex=1&amp;origin=EC01014133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office.microsoft.com/ru-ru/images/results.aspx?qu=00407265.jpg&amp;ex=1&amp;origin=EC010141330" TargetMode="External"/><Relationship Id="rId5" Type="http://schemas.openxmlformats.org/officeDocument/2006/relationships/hyperlink" Target="http://office.microsoft.com/ru-ru/images/results.aspx?qu=00407286.jpg&amp;ex=1" TargetMode="External"/><Relationship Id="rId4" Type="http://schemas.openxmlformats.org/officeDocument/2006/relationships/hyperlink" Target="http://office.microsoft.com/ru-ru/images/results.aspx?qu=00407259.jpg&amp;ex=1&amp;origin=EC01014133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icrosoft.com/ru-ru/images/results.aspx?qu=00407278.jpg&amp;ex=1&amp;origin=EC010141330" TargetMode="External"/><Relationship Id="rId2" Type="http://schemas.openxmlformats.org/officeDocument/2006/relationships/hyperlink" Target="http://office.microsoft.com/ru-ru/images/results.aspx?qu=00407282.jpg&amp;ex=1&amp;origin=EC01014133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prosv.ru/umk/perspektiva/info.aspx?ob_no=27091" TargetMode="External"/><Relationship Id="rId5" Type="http://schemas.openxmlformats.org/officeDocument/2006/relationships/hyperlink" Target="http://office.microsoft.com/ru-ru/images/results.aspx?qu=00407257.jpg&amp;ex=1&amp;origin=EC010141330" TargetMode="External"/><Relationship Id="rId4" Type="http://schemas.openxmlformats.org/officeDocument/2006/relationships/hyperlink" Target="http://office.microsoft.com/ru-ru/images/results.aspx?qu=00407258.jpg&amp;ex=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2635" y="1340767"/>
            <a:ext cx="8496108" cy="3902193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Пословицы</a:t>
            </a:r>
            <a:r>
              <a:rPr lang="ru-RU" b="1" dirty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МАТЕРИАЛ К  УЧЕБНИКУ </a:t>
            </a:r>
            <a:b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Климановой </a:t>
            </a: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Л.Ф., 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Макеевой С.Г</a:t>
            </a: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Русский 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язык.1 класс</a:t>
            </a:r>
            <a:b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УМК «ПЕРСПЕКТИВА»</a:t>
            </a:r>
            <a:b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66826" y="5297324"/>
            <a:ext cx="64807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ru-RU" sz="1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</a:rPr>
              <a:t>Автор: учитель</a:t>
            </a:r>
            <a:r>
              <a:rPr kumimoji="0" lang="ru-RU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</a:rPr>
              <a:t> начальных классов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</a:t>
            </a:r>
            <a:r>
              <a:rPr kumimoji="0" lang="ru-RU" sz="2400" b="1" i="0" u="none" strike="noStrike" kern="1200" normalizeH="0" baseline="0" noProof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</a:rPr>
              <a:t>ряпина</a:t>
            </a:r>
            <a:r>
              <a:rPr kumimoji="0" lang="ru-RU" sz="24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</a:rPr>
              <a:t>  Анжела</a:t>
            </a:r>
            <a:r>
              <a:rPr kumimoji="0" lang="ru-RU" sz="2400" b="1" i="0" u="none" strike="noStrike" kern="120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</a:rPr>
              <a:t>  </a:t>
            </a:r>
            <a:r>
              <a:rPr kumimoji="0" lang="ru-RU" sz="24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</a:rPr>
              <a:t>А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лександровна</a:t>
            </a:r>
            <a:endParaRPr kumimoji="0" lang="ru-RU" sz="2400" b="1" i="0" u="none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</a:endParaRPr>
          </a:p>
        </p:txBody>
      </p:sp>
      <p:pic>
        <p:nvPicPr>
          <p:cNvPr id="6" name="Picture 70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68010" y="470461"/>
            <a:ext cx="648050" cy="65579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6610" y="490582"/>
            <a:ext cx="78454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indent="-274320" algn="ctr">
              <a:buClr>
                <a:schemeClr val="accent1"/>
              </a:buClr>
              <a:buSzPct val="85000"/>
              <a:defRPr/>
            </a:pPr>
            <a:r>
              <a:rPr lang="ru-RU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Государственное </a:t>
            </a:r>
            <a:r>
              <a:rPr lang="ru-RU" sz="1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бюджетное образовательное </a:t>
            </a:r>
            <a:r>
              <a:rPr lang="ru-RU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учреждение</a:t>
            </a:r>
          </a:p>
          <a:p>
            <a:pPr lvl="0" indent="-274320" algn="ctr">
              <a:buClr>
                <a:schemeClr val="accent1"/>
              </a:buClr>
              <a:buSzPct val="85000"/>
              <a:defRPr/>
            </a:pPr>
            <a:r>
              <a:rPr lang="ru-RU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города </a:t>
            </a:r>
            <a:r>
              <a:rPr lang="ru-RU" sz="1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Москвы</a:t>
            </a: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средняя общеобразовательная школа № 519 </a:t>
            </a:r>
            <a:endParaRPr kumimoji="0" lang="ru-RU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</a:endParaRPr>
          </a:p>
        </p:txBody>
      </p:sp>
      <p:sp>
        <p:nvSpPr>
          <p:cNvPr id="2" name="Управляющая кнопка: сведения 1">
            <a:hlinkClick r:id="" action="ppaction://hlinkshowjump?jump=lastslide" highlightClick="1"/>
          </p:cNvPr>
          <p:cNvSpPr/>
          <p:nvPr/>
        </p:nvSpPr>
        <p:spPr>
          <a:xfrm>
            <a:off x="7236297" y="6059959"/>
            <a:ext cx="454018" cy="434025"/>
          </a:xfrm>
          <a:prstGeom prst="actionButtonInformation">
            <a:avLst/>
          </a:prstGeo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prosv.ru/Attachment.aspx?Id=1196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0643" y="2004377"/>
            <a:ext cx="1357357" cy="177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347030" y="6059959"/>
            <a:ext cx="375737" cy="400689"/>
          </a:xfrm>
          <a:prstGeom prst="actionButtonForwardNext">
            <a:avLst/>
          </a:prstGeo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50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1452" y="548680"/>
            <a:ext cx="7772400" cy="211683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Я -   </a:t>
            </a:r>
            <a:r>
              <a:rPr lang="ru-RU" sz="4000" dirty="0" smtClean="0"/>
              <a:t>……………           БУКВА</a:t>
            </a:r>
            <a:br>
              <a:rPr lang="ru-RU" sz="4000" dirty="0" smtClean="0"/>
            </a:br>
            <a:r>
              <a:rPr lang="ru-RU" sz="4000" dirty="0" smtClean="0"/>
              <a:t> </a:t>
            </a:r>
            <a:br>
              <a:rPr lang="ru-RU" sz="4000" dirty="0" smtClean="0"/>
            </a:br>
            <a:r>
              <a:rPr lang="ru-RU" sz="4000" dirty="0" smtClean="0"/>
              <a:t>В АЛФАВИТЕ. </a:t>
            </a:r>
            <a:endParaRPr lang="ru-RU" sz="40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403649" y="5545684"/>
            <a:ext cx="4032448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ru-RU" alt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КОНЕЧНАЯ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03650" y="3836650"/>
            <a:ext cx="4032447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ПОСЛЕДНЯЯ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03650" y="4667386"/>
            <a:ext cx="4067826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ПЕРВАЯ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67544" y="3876937"/>
            <a:ext cx="811394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86850" y="5589240"/>
            <a:ext cx="792088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3) 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86850" y="4705223"/>
            <a:ext cx="792088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2)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347030" y="6059959"/>
            <a:ext cx="375737" cy="400689"/>
          </a:xfrm>
          <a:prstGeom prst="actionButtonForwardNext">
            <a:avLst/>
          </a:prstGeo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4" name="Picture 2" descr="C:\Users\Teacher\AppData\Local\Microsoft\Windows\Temporary Internet Files\Content.IE5\43J0KFEX\MP900407259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3876937"/>
            <a:ext cx="2478886" cy="2376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90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05556E-6 -3.17919E-6 L 3.05556E-6 -0.07214 " pathEditMode="relative" rAng="0" ptsTypes="AA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7"/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"/>
                            </p:stCondLst>
                            <p:childTnLst>
                              <p:par>
                                <p:cTn id="30" presetID="4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-0.07222 L 0.03889 -0.07222 C 0.05642 -0.07222 0.07882 -0.18379 0.07882 -0.27314 L 0.07882 -0.46805 " pathEditMode="relative" rAng="0" ptsTypes="FfFF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-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9639" y="980728"/>
            <a:ext cx="7772400" cy="18288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Х</a:t>
            </a:r>
            <a:r>
              <a:rPr lang="ru-RU" sz="4000" dirty="0" smtClean="0"/>
              <a:t>УДО ЛЕТО,</a:t>
            </a:r>
            <a:br>
              <a:rPr lang="ru-RU" sz="4000" dirty="0" smtClean="0"/>
            </a:br>
            <a:r>
              <a:rPr lang="ru-RU" sz="4000" dirty="0" smtClean="0"/>
              <a:t>КОЛИ     ………………    НЕТУ.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403649" y="5545684"/>
            <a:ext cx="4032448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ru-RU" alt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СОЛНЦА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03650" y="3836650"/>
            <a:ext cx="4032447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МОРОЗА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03650" y="4667386"/>
            <a:ext cx="4067826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ЖАРЫ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67544" y="3876937"/>
            <a:ext cx="811394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86850" y="5589240"/>
            <a:ext cx="792088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3) 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86850" y="4705223"/>
            <a:ext cx="792088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2)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347030" y="6059959"/>
            <a:ext cx="375737" cy="400689"/>
          </a:xfrm>
          <a:prstGeom prst="actionButtonForwardNext">
            <a:avLst/>
          </a:prstGeo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218" name="Picture 2" descr="C:\Users\Teacher\AppData\Local\Microsoft\Windows\Temporary Internet Files\Content.IE5\RWOKGZ3W\MP900407273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0438" y="4058659"/>
            <a:ext cx="2566591" cy="2001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97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4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4.81481E-6 L 0.05885 4.81481E-6 C 0.08542 4.81481E-6 0.11823 -0.15764 0.11823 -0.28519 L 0.11823 -0.57014 " pathEditMode="relative" rAng="0" ptsTypes="FfFF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-2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966" y="836712"/>
            <a:ext cx="7772400" cy="18288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Н</a:t>
            </a:r>
            <a:r>
              <a:rPr lang="ru-RU" sz="4000" dirty="0" smtClean="0"/>
              <a:t>Е ОТКЛАДЫВАЙ НА ЗАВТРА ТО, ЧТО МОЖНО СДЕЛАТЬ ………………</a:t>
            </a:r>
            <a:endParaRPr lang="ru-RU" sz="40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403648" y="3861048"/>
            <a:ext cx="4032448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ru-RU" alt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ВЧЕРА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03649" y="4725144"/>
            <a:ext cx="4032447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СЕГОДНЯ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368270" y="5589240"/>
            <a:ext cx="4067826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СЕЙЧАС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67544" y="3876937"/>
            <a:ext cx="811394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86850" y="5589240"/>
            <a:ext cx="792088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3) 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86850" y="4705223"/>
            <a:ext cx="792088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2)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347030" y="6059959"/>
            <a:ext cx="375737" cy="400689"/>
          </a:xfrm>
          <a:prstGeom prst="actionButtonForwardNext">
            <a:avLst/>
          </a:prstGeo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42" name="Picture 2" descr="C:\Users\Teacher\AppData\Local\Microsoft\Windows\Temporary Internet Files\Content.IE5\L8EU6C1F\MP900407265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3860214"/>
            <a:ext cx="2334870" cy="22731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1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05556E-6 -3.17919E-6 L 3.05556E-6 -0.07214 " pathEditMode="relative" rAng="0" ptsTypes="AA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7"/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"/>
                            </p:stCondLst>
                            <p:childTnLst>
                              <p:par>
                                <p:cTn id="30" presetID="4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-0.07222 L 0.05052 -0.07222 C 0.07326 -0.07222 0.10243 -0.16319 0.10243 -0.23588 L 0.10243 -0.39676 " pathEditMode="relative" rAng="0" ptsTypes="FfFF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-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1452" y="548680"/>
            <a:ext cx="7772400" cy="211683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Л</a:t>
            </a:r>
            <a:r>
              <a:rPr lang="ru-RU" sz="4000" dirty="0" smtClean="0"/>
              <a:t>АСТОЧКА ДЕНЬ НАЧИНАЕТ, А СОЛОВЕЙ -       …………… </a:t>
            </a:r>
            <a:endParaRPr lang="ru-RU" sz="40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403649" y="5545684"/>
            <a:ext cx="4032448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ru-RU" alt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УБИВАЕТ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03650" y="3836650"/>
            <a:ext cx="4032447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КОНЧАЕТ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03650" y="4667386"/>
            <a:ext cx="4067826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БРОСАЕТ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67544" y="3876937"/>
            <a:ext cx="811394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86850" y="5589240"/>
            <a:ext cx="792088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3) 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86850" y="4705223"/>
            <a:ext cx="792088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2)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347030" y="6059959"/>
            <a:ext cx="375737" cy="400689"/>
          </a:xfrm>
          <a:prstGeom prst="actionButtonForwardNext">
            <a:avLst/>
          </a:prstGeo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266" name="Picture 2" descr="C:\Users\Teacher\AppData\Local\Microsoft\Windows\Temporary Internet Files\Content.IE5\CH1MPUW2\MP900407286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0042" y="3899976"/>
            <a:ext cx="2742808" cy="2159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9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05556E-6 -3.17919E-6 L 3.05556E-6 -0.07214 " pathEditMode="relative" rAng="0" ptsTypes="AA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7"/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"/>
                            </p:stCondLst>
                            <p:childTnLst>
                              <p:par>
                                <p:cTn id="30" presetID="4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-0.07222 L 0.17048 -0.07222 C 0.24774 -0.07222 0.34653 -0.11898 0.34653 -0.15602 L 0.34653 -0.23704 " pathEditMode="relative" rAng="0" ptsTypes="FfFF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26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9639" y="980728"/>
            <a:ext cx="7772400" cy="1828800"/>
          </a:xfrm>
        </p:spPr>
        <p:txBody>
          <a:bodyPr>
            <a:noAutofit/>
          </a:bodyPr>
          <a:lstStyle/>
          <a:p>
            <a:pPr algn="ctr"/>
            <a:r>
              <a:rPr lang="ru-RU" sz="4800" dirty="0"/>
              <a:t>П</a:t>
            </a:r>
            <a:r>
              <a:rPr lang="ru-RU" sz="4000" dirty="0" smtClean="0"/>
              <a:t>ИШИ, ДА НЕ</a:t>
            </a:r>
            <a:br>
              <a:rPr lang="ru-RU" sz="4000" dirty="0" smtClean="0"/>
            </a:br>
            <a:r>
              <a:rPr lang="ru-RU" sz="4000" dirty="0" smtClean="0"/>
              <a:t>   ………………   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403649" y="5545684"/>
            <a:ext cx="4032448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ru-RU" alt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СПЕШИ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03650" y="3836650"/>
            <a:ext cx="4032447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СПИШИ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03650" y="4667386"/>
            <a:ext cx="4067826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МЕДЛИ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67544" y="3876937"/>
            <a:ext cx="811394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86850" y="5589240"/>
            <a:ext cx="792088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3) 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86850" y="4705223"/>
            <a:ext cx="792088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2)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347030" y="6059959"/>
            <a:ext cx="375737" cy="400689"/>
          </a:xfrm>
          <a:prstGeom prst="actionButtonForwardNext">
            <a:avLst/>
          </a:prstGeo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290" name="Picture 2" descr="C:\Users\Teacher\AppData\Local\Microsoft\Windows\Temporary Internet Files\Content.IE5\43J0KFEX\MP900407282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7239" y="3929818"/>
            <a:ext cx="2549791" cy="2183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35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"/>
                            </p:stCondLst>
                            <p:childTnLst>
                              <p:par>
                                <p:cTn id="30" presetID="4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4.81481E-6 L 0.05885 4.81481E-6 C 0.08542 4.81481E-6 0.11823 -0.15764 0.11823 -0.28519 L 0.11823 -0.57014 " pathEditMode="relative" rAng="0" ptsTypes="FfFF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-2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9639" y="980728"/>
            <a:ext cx="7772400" cy="18288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В</a:t>
            </a:r>
            <a:r>
              <a:rPr lang="ru-RU" sz="4000" dirty="0" smtClean="0"/>
              <a:t>ЕК ЖИВИ – </a:t>
            </a:r>
            <a:br>
              <a:rPr lang="ru-RU" sz="4000" dirty="0" smtClean="0"/>
            </a:br>
            <a:r>
              <a:rPr lang="ru-RU" sz="4000" dirty="0" smtClean="0"/>
              <a:t>ВЕК ………………   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403649" y="5545684"/>
            <a:ext cx="4032448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ru-RU" alt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УЧИСЬ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03650" y="3836650"/>
            <a:ext cx="4032447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ЛЕНИСЬ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03650" y="4667386"/>
            <a:ext cx="4067826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ДЕРИСЬ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67544" y="3876937"/>
            <a:ext cx="811394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86850" y="5589240"/>
            <a:ext cx="792088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3) 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86850" y="4705223"/>
            <a:ext cx="792088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2)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347030" y="6059959"/>
            <a:ext cx="375737" cy="400689"/>
          </a:xfrm>
          <a:prstGeom prst="actionButtonForwardNext">
            <a:avLst/>
          </a:prstGeo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314" name="Picture 2" descr="C:\Users\Teacher\AppData\Local\Microsoft\Windows\Temporary Internet Files\Content.IE5\RWOKGZ3W\MP900407278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4015331"/>
            <a:ext cx="2622902" cy="20446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5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"/>
                            </p:stCondLst>
                            <p:childTnLst>
                              <p:par>
                                <p:cTn id="30" presetID="4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-0.07222 L 0.10955 -0.07222 C 0.1592 -0.07222 0.22048 -0.20972 0.22048 -0.32107 L 0.22048 -0.56898 " pathEditMode="relative" rAng="0" ptsTypes="FfFF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-2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1452" y="548680"/>
            <a:ext cx="7772400" cy="211683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У</a:t>
            </a:r>
            <a:r>
              <a:rPr lang="ru-RU" sz="4000" dirty="0" smtClean="0"/>
              <a:t>ЧЕНЬЕ – ПУТЬ </a:t>
            </a:r>
            <a:br>
              <a:rPr lang="ru-RU" sz="4000" dirty="0" smtClean="0"/>
            </a:br>
            <a:r>
              <a:rPr lang="ru-RU" sz="4000" dirty="0" smtClean="0"/>
              <a:t>К            …………… </a:t>
            </a:r>
            <a:endParaRPr lang="ru-RU" sz="40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03650" y="3836650"/>
            <a:ext cx="4032447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УМЕНЬЮ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03650" y="4667386"/>
            <a:ext cx="4067826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БЕЗДЕЛЬЮ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67544" y="3876937"/>
            <a:ext cx="811394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86850" y="4705223"/>
            <a:ext cx="792088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2)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347030" y="6059959"/>
            <a:ext cx="375737" cy="400689"/>
          </a:xfrm>
          <a:prstGeom prst="actionButtonForwardNext">
            <a:avLst/>
          </a:prstGeo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338" name="Picture 2" descr="C:\Users\Teacher\AppData\Local\Microsoft\Windows\Temporary Internet Files\Content.IE5\L8EU6C1F\MP900407258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7542" y="3876938"/>
            <a:ext cx="2294858" cy="23593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62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05556E-6 -3.17919E-6 L 3.05556E-6 -0.07214 " pathEditMode="relative" rAng="0" ptsTypes="AA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7"/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4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-0.07222 L 0.1316 -0.07222 C 0.19114 -0.07222 0.26771 -0.13078 0.26771 -0.17708 L 0.26771 -0.27777 " pathEditMode="relative" rAng="0" ptsTypes="FfFF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-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9639" y="980728"/>
            <a:ext cx="7772400" cy="18288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Ч</a:t>
            </a:r>
            <a:r>
              <a:rPr lang="ru-RU" sz="4000" dirty="0" smtClean="0"/>
              <a:t>ТОБЫ РЫБКУ СЪЕСТЬ, НАДО В ВОДУ    ………………   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433139" y="4720140"/>
            <a:ext cx="4032448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ru-RU" alt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ЛЕЗТЬ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03650" y="3836650"/>
            <a:ext cx="4032447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ЛЕСТЬ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67544" y="3876937"/>
            <a:ext cx="811394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86850" y="4705223"/>
            <a:ext cx="792088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2)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347030" y="6059959"/>
            <a:ext cx="375737" cy="400689"/>
          </a:xfrm>
          <a:prstGeom prst="actionButtonForwardNext">
            <a:avLst/>
          </a:prstGeo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362" name="Picture 2" descr="C:\Users\Teacher\AppData\Local\Microsoft\Windows\Temporary Internet Files\Content.IE5\CH1MPUW2\MP900407257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8758" y="3836241"/>
            <a:ext cx="2345650" cy="2445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39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"/>
                            </p:stCondLst>
                            <p:childTnLst>
                              <p:par>
                                <p:cTn id="21" presetID="4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05556E-6 -4.81481E-6 L 0.17396 -4.81481E-6 C 0.25295 -4.81481E-6 0.35104 -0.12662 0.35104 -0.22708 L 0.35104 -0.45023 " pathEditMode="relative" rAng="0" ptsTypes="FfFF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-2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915626" y="422342"/>
            <a:ext cx="7200800" cy="5499966"/>
            <a:chOff x="1671078" y="477035"/>
            <a:chExt cx="5884600" cy="4550069"/>
          </a:xfrm>
        </p:grpSpPr>
        <p:pic>
          <p:nvPicPr>
            <p:cNvPr id="16389" name="Picture 5" descr="C:\Users\Teacher\AppData\Local\Microsoft\Windows\Temporary Internet Files\Content.IE5\RWOKGZ3W\MP900407278[1]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32159">
              <a:off x="4544055" y="2822502"/>
              <a:ext cx="3011623" cy="2204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Группа 3"/>
            <p:cNvGrpSpPr/>
            <p:nvPr/>
          </p:nvGrpSpPr>
          <p:grpSpPr>
            <a:xfrm>
              <a:off x="1671078" y="477035"/>
              <a:ext cx="5477609" cy="4352663"/>
              <a:chOff x="1248924" y="352400"/>
              <a:chExt cx="6324775" cy="5291046"/>
            </a:xfrm>
          </p:grpSpPr>
          <p:pic>
            <p:nvPicPr>
              <p:cNvPr id="16386" name="Picture 2" descr="C:\Users\Teacher\AppData\Local\Microsoft\Windows\Temporary Internet Files\Content.IE5\CH1MPUW2\MP900407257[1]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569542">
                <a:off x="5486937" y="1901810"/>
                <a:ext cx="1636002" cy="2425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388" name="Picture 4" descr="C:\Users\Teacher\AppData\Local\Microsoft\Windows\Temporary Internet Files\Content.IE5\L8EU6C1F\MP900407258[1].jpg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80813">
                <a:off x="1702528" y="1907206"/>
                <a:ext cx="1817886" cy="24820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391" name="Picture 7" descr="C:\Users\Teacher\AppData\Local\Microsoft\Windows\Temporary Internet Files\Content.IE5\CH1MPUW2\MP900407286[1].jpg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94351">
                <a:off x="3794145" y="352400"/>
                <a:ext cx="2581968" cy="21820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393" name="Picture 9" descr="C:\Users\Teacher\AppData\Local\Microsoft\Windows\Temporary Internet Files\Content.IE5\CH1MPUW2\MP900407260[1].jpg"/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987103">
                <a:off x="6285700" y="3051072"/>
                <a:ext cx="1089064" cy="1486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394" name="Picture 10" descr="C:\Users\Teacher\AppData\Local\Microsoft\Windows\Temporary Internet Files\Content.IE5\L8EU6C1F\MP900407265[1].jpg"/>
              <p:cNvPicPr>
                <a:picLocks noChangeAspect="1" noChangeArrowheads="1"/>
              </p:cNvPicPr>
              <p:nvPr/>
            </p:nvPicPr>
            <p:blipFill>
              <a:blip r:embed="rId12" cstate="email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970995">
                <a:off x="3063428" y="466732"/>
                <a:ext cx="1661703" cy="22687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395" name="Picture 11" descr="C:\Users\Teacher\AppData\Local\Microsoft\Windows\Temporary Internet Files\Content.IE5\L8EU6C1F\MP900407279[1].jpg"/>
              <p:cNvPicPr>
                <a:picLocks noChangeAspect="1" noChangeArrowheads="1"/>
              </p:cNvPicPr>
              <p:nvPr/>
            </p:nvPicPr>
            <p:blipFill>
              <a:blip r:embed="rId14" cstate="email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002611" flipH="1">
                <a:off x="2111128" y="1572403"/>
                <a:ext cx="2123073" cy="15369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396" name="Picture 12" descr="C:\Users\Teacher\AppData\Local\Microsoft\Windows\Temporary Internet Files\Content.IE5\RWOKGZ3W\MP900407276[1].jpg"/>
              <p:cNvPicPr>
                <a:picLocks noChangeAspect="1" noChangeArrowheads="1"/>
              </p:cNvPicPr>
              <p:nvPr/>
            </p:nvPicPr>
            <p:blipFill>
              <a:blip r:embed="rId16" cstate="email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7935" y="3581460"/>
                <a:ext cx="2607870" cy="20619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397" name="Picture 13" descr="C:\Users\Teacher\AppData\Local\Microsoft\Windows\Temporary Internet Files\Content.IE5\43J0KFEX\MP900407259[1].jpg"/>
              <p:cNvPicPr>
                <a:picLocks noChangeAspect="1" noChangeArrowheads="1"/>
              </p:cNvPicPr>
              <p:nvPr/>
            </p:nvPicPr>
            <p:blipFill>
              <a:blip r:embed="rId18" cstate="email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970737">
                <a:off x="1475607" y="3188692"/>
                <a:ext cx="1240967" cy="16943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398" name="Picture 14" descr="C:\Users\Teacher\AppData\Local\Microsoft\Windows\Temporary Internet Files\Content.IE5\CH1MPUW2\MP900407269[1].jpg"/>
              <p:cNvPicPr>
                <a:picLocks noChangeAspect="1" noChangeArrowheads="1"/>
              </p:cNvPicPr>
              <p:nvPr/>
            </p:nvPicPr>
            <p:blipFill>
              <a:blip r:embed="rId20" cstate="email"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40282">
                <a:off x="4622375" y="1423082"/>
                <a:ext cx="2345420" cy="17169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399" name="Picture 15" descr="C:\Users\Teacher\AppData\Local\Microsoft\Windows\Temporary Internet Files\Content.IE5\43J0KFEX\MP900407275[1].jpg"/>
              <p:cNvPicPr>
                <a:picLocks noChangeAspect="1" noChangeArrowheads="1"/>
              </p:cNvPicPr>
              <p:nvPr/>
            </p:nvPicPr>
            <p:blipFill>
              <a:blip r:embed="rId22" cstate="email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021002">
                <a:off x="1911957" y="3686067"/>
                <a:ext cx="2572488" cy="18831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00" name="Picture 16" descr="C:\Users\Teacher\AppData\Local\Microsoft\Windows\Temporary Internet Files\Content.IE5\RWOKGZ3W\MP900407273[1].jpg"/>
              <p:cNvPicPr>
                <a:picLocks noChangeAspect="1" noChangeArrowheads="1"/>
              </p:cNvPicPr>
              <p:nvPr/>
            </p:nvPicPr>
            <p:blipFill>
              <a:blip r:embed="rId24" cstate="email">
                <a:extLst>
                  <a:ext uri="{BEBA8EAE-BF5A-486C-A8C5-ECC9F3942E4B}">
                    <a14:imgProps xmlns:a14="http://schemas.microsoft.com/office/drawing/2010/main">
                      <a14:imgLayer r:embed="rId2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9067" y="2831232"/>
                <a:ext cx="1971471" cy="14431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01" name="Picture 17" descr="C:\Users\Teacher\AppData\Local\Microsoft\Windows\Temporary Internet Files\Content.IE5\L8EU6C1F\MP900407277[1].jpg"/>
              <p:cNvPicPr>
                <a:picLocks noChangeAspect="1" noChangeArrowheads="1"/>
              </p:cNvPicPr>
              <p:nvPr/>
            </p:nvPicPr>
            <p:blipFill>
              <a:blip r:embed="rId26" cstate="email"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9321" y="2281940"/>
                <a:ext cx="1957244" cy="14327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387" name="Picture 3" descr="C:\Users\Teacher\AppData\Local\Microsoft\Windows\Temporary Internet Files\Content.IE5\RWOKGZ3W\MP900407280[1].jpg"/>
              <p:cNvPicPr>
                <a:picLocks noChangeAspect="1" noChangeArrowheads="1"/>
              </p:cNvPicPr>
              <p:nvPr/>
            </p:nvPicPr>
            <p:blipFill>
              <a:blip r:embed="rId28" cstate="email">
                <a:extLst>
                  <a:ext uri="{BEBA8EAE-BF5A-486C-A8C5-ECC9F3942E4B}">
                    <a14:imgProps xmlns:a14="http://schemas.microsoft.com/office/drawing/2010/main">
                      <a14:imgLayer r:embed="rId2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32223" y="2405485"/>
                <a:ext cx="2920614" cy="21379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390" name="Picture 6" descr="C:\Users\Teacher\AppData\Local\Microsoft\Windows\Temporary Internet Files\Content.IE5\43J0KFEX\MP900407282[1].jpg"/>
              <p:cNvPicPr>
                <a:picLocks noChangeAspect="1" noChangeArrowheads="1"/>
              </p:cNvPicPr>
              <p:nvPr/>
            </p:nvPicPr>
            <p:blipFill>
              <a:blip r:embed="rId30" cstate="email">
                <a:extLst>
                  <a:ext uri="{BEBA8EAE-BF5A-486C-A8C5-ECC9F3942E4B}">
                    <a14:imgProps xmlns:a14="http://schemas.microsoft.com/office/drawing/2010/main">
                      <a14:imgLayer r:embed="rId31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67612">
                <a:off x="3577235" y="1840853"/>
                <a:ext cx="2614073" cy="19807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230" y="5365612"/>
            <a:ext cx="8367234" cy="105156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ru-RU" sz="4000" dirty="0">
                <a:ln w="10541" cmpd="sng">
                  <a:solidFill>
                    <a:srgbClr val="FF9999"/>
                  </a:solidFill>
                  <a:prstDash val="solid"/>
                </a:ln>
                <a:solidFill>
                  <a:srgbClr val="C525B2"/>
                </a:solidFill>
                <a:effectLst/>
              </a:rPr>
              <a:t>Это еще только цветочки, </a:t>
            </a:r>
            <a:r>
              <a:rPr lang="ru-RU" sz="4000" dirty="0" smtClean="0">
                <a:ln w="10541" cmpd="sng">
                  <a:solidFill>
                    <a:srgbClr val="FF9999"/>
                  </a:solidFill>
                  <a:prstDash val="solid"/>
                </a:ln>
                <a:solidFill>
                  <a:srgbClr val="C525B2"/>
                </a:solidFill>
                <a:effectLst/>
              </a:rPr>
              <a:t/>
            </a:r>
            <a:br>
              <a:rPr lang="ru-RU" sz="4000" dirty="0" smtClean="0">
                <a:ln w="10541" cmpd="sng">
                  <a:solidFill>
                    <a:srgbClr val="FF9999"/>
                  </a:solidFill>
                  <a:prstDash val="solid"/>
                </a:ln>
                <a:solidFill>
                  <a:srgbClr val="C525B2"/>
                </a:solidFill>
                <a:effectLst/>
              </a:rPr>
            </a:br>
            <a:r>
              <a:rPr lang="ru-RU" sz="4000" dirty="0" smtClean="0">
                <a:ln w="10541" cmpd="sng">
                  <a:solidFill>
                    <a:srgbClr val="FF9999"/>
                  </a:solidFill>
                  <a:prstDash val="solid"/>
                </a:ln>
                <a:solidFill>
                  <a:srgbClr val="C525B2"/>
                </a:solidFill>
                <a:effectLst/>
              </a:rPr>
              <a:t>а </a:t>
            </a:r>
            <a:r>
              <a:rPr lang="ru-RU" sz="4000" dirty="0">
                <a:ln w="10541" cmpd="sng">
                  <a:solidFill>
                    <a:srgbClr val="FF9999"/>
                  </a:solidFill>
                  <a:prstDash val="solid"/>
                </a:ln>
                <a:solidFill>
                  <a:srgbClr val="C525B2"/>
                </a:solidFill>
                <a:effectLst/>
              </a:rPr>
              <a:t>ягодки будут </a:t>
            </a:r>
            <a:r>
              <a:rPr lang="ru-RU" sz="4000" dirty="0" smtClean="0">
                <a:ln w="10541" cmpd="sng">
                  <a:solidFill>
                    <a:srgbClr val="FF9999"/>
                  </a:solidFill>
                  <a:prstDash val="solid"/>
                </a:ln>
                <a:solidFill>
                  <a:srgbClr val="C525B2"/>
                </a:solidFill>
                <a:effectLst/>
              </a:rPr>
              <a:t>впереди …</a:t>
            </a:r>
            <a:endParaRPr lang="ru-RU" sz="4000" dirty="0">
              <a:ln w="10541" cmpd="sng">
                <a:solidFill>
                  <a:srgbClr val="FF9999"/>
                </a:solidFill>
                <a:prstDash val="solid"/>
              </a:ln>
              <a:solidFill>
                <a:srgbClr val="C525B2"/>
              </a:solidFill>
              <a:effectLst/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347030" y="6059959"/>
            <a:ext cx="375737" cy="400689"/>
          </a:xfrm>
          <a:prstGeom prst="actionButtonForwardNext">
            <a:avLst/>
          </a:prstGeo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817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472010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>
                  <a:solidFill>
                    <a:srgbClr val="00B0F0"/>
                  </a:solidFill>
                </a:ln>
                <a:solidFill>
                  <a:schemeClr val="bg2">
                    <a:lumMod val="25000"/>
                  </a:schemeClr>
                </a:solidFill>
                <a:hlinkClick r:id="rId2"/>
              </a:rPr>
              <a:t>http://office.microsoft.com/ru-ru/images/results.aspx?qu=00407276.jpg&amp;ex=1&amp;origin=EC010141330</a:t>
            </a:r>
            <a:r>
              <a:rPr lang="ru-RU" dirty="0" smtClean="0">
                <a:ln>
                  <a:solidFill>
                    <a:srgbClr val="00B0F0"/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  БЕЛЫЙ ЦВЕТОК</a:t>
            </a:r>
            <a:endParaRPr lang="ru-RU" dirty="0">
              <a:ln>
                <a:solidFill>
                  <a:srgbClr val="00B0F0"/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4691" y="4207364"/>
            <a:ext cx="8094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>
                  <a:solidFill>
                    <a:srgbClr val="00B0F0"/>
                  </a:solidFill>
                </a:ln>
                <a:solidFill>
                  <a:schemeClr val="bg2">
                    <a:lumMod val="25000"/>
                  </a:schemeClr>
                </a:solidFill>
                <a:hlinkClick r:id="rId3"/>
              </a:rPr>
              <a:t>http://office.microsoft.com/ru-ru/images/results.aspx?qu=00407280.jpg&amp;ex=1&amp;origin=EC010141330</a:t>
            </a:r>
            <a:r>
              <a:rPr lang="ru-RU" dirty="0" smtClean="0">
                <a:ln>
                  <a:solidFill>
                    <a:srgbClr val="00B0F0"/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 ОРАНЖЕВЫЙ ЦВЕТОК</a:t>
            </a:r>
            <a:endParaRPr lang="ru-RU" dirty="0">
              <a:ln>
                <a:solidFill>
                  <a:srgbClr val="00B0F0"/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6498" y="2395340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>
                  <a:solidFill>
                    <a:srgbClr val="00B0F0"/>
                  </a:solidFill>
                </a:ln>
                <a:solidFill>
                  <a:schemeClr val="bg2">
                    <a:lumMod val="25000"/>
                  </a:schemeClr>
                </a:solidFill>
                <a:hlinkClick r:id="rId4"/>
              </a:rPr>
              <a:t>http://office.microsoft.com/ru-ru/images/results.aspx?qu=00407279.jpg&amp;ex=1&amp;origin=EC010141330</a:t>
            </a:r>
            <a:r>
              <a:rPr lang="ru-RU" dirty="0" smtClean="0">
                <a:ln>
                  <a:solidFill>
                    <a:srgbClr val="00B0F0"/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>
                <a:ln>
                  <a:solidFill>
                    <a:srgbClr val="00B0F0"/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Т</a:t>
            </a:r>
            <a:r>
              <a:rPr lang="ru-RU" dirty="0" smtClean="0">
                <a:ln>
                  <a:solidFill>
                    <a:srgbClr val="00B0F0"/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ЮЛЬПАН</a:t>
            </a:r>
            <a:endParaRPr lang="ru-RU" dirty="0">
              <a:ln>
                <a:solidFill>
                  <a:srgbClr val="00B0F0"/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2859" y="3284034"/>
            <a:ext cx="79039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>
                  <a:solidFill>
                    <a:srgbClr val="00B0F0"/>
                  </a:solidFill>
                </a:ln>
                <a:solidFill>
                  <a:schemeClr val="bg2">
                    <a:lumMod val="25000"/>
                  </a:schemeClr>
                </a:solidFill>
                <a:hlinkClick r:id="rId5"/>
              </a:rPr>
              <a:t>http://office.microsoft.com/ru-ru/images/results.aspx?qu=00407269.jpg&amp;ex=1&amp;origin=EC010141330</a:t>
            </a:r>
            <a:r>
              <a:rPr lang="ru-RU" dirty="0" smtClean="0">
                <a:ln>
                  <a:solidFill>
                    <a:srgbClr val="00B0F0"/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  ОРХИДЕЯ</a:t>
            </a:r>
            <a:endParaRPr lang="ru-RU" dirty="0">
              <a:ln>
                <a:solidFill>
                  <a:srgbClr val="00B0F0"/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4691" y="5130694"/>
            <a:ext cx="78921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>
                  <a:solidFill>
                    <a:srgbClr val="00B0F0"/>
                  </a:solidFill>
                </a:ln>
                <a:solidFill>
                  <a:schemeClr val="bg2">
                    <a:lumMod val="25000"/>
                  </a:schemeClr>
                </a:solidFill>
                <a:hlinkClick r:id="rId6"/>
              </a:rPr>
              <a:t>http://office.microsoft.com/ru-ru/images/results.aspx?qu=00407275.jpg&amp;ex=1&amp;origin=EC010141330</a:t>
            </a:r>
            <a:r>
              <a:rPr lang="ru-RU" dirty="0" smtClean="0">
                <a:ln>
                  <a:solidFill>
                    <a:srgbClr val="00B0F0"/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 ХРИЗАНТЕМА</a:t>
            </a:r>
            <a:endParaRPr lang="ru-RU" dirty="0">
              <a:ln>
                <a:solidFill>
                  <a:srgbClr val="00B0F0"/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562" cy="547018"/>
          </a:xfrm>
        </p:spPr>
        <p:txBody>
          <a:bodyPr>
            <a:noAutofit/>
          </a:bodyPr>
          <a:lstStyle/>
          <a:p>
            <a:r>
              <a:rPr lang="ru-RU" sz="3200" dirty="0" smtClean="0"/>
              <a:t>Используемые материалы и ресурсы:</a:t>
            </a:r>
            <a:endParaRPr lang="ru-RU" sz="3200" dirty="0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347030" y="6059959"/>
            <a:ext cx="375737" cy="400689"/>
          </a:xfrm>
          <a:prstGeom prst="actionButtonForwardNext">
            <a:avLst/>
          </a:prstGeo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00B0F0"/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138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6048" y="332656"/>
            <a:ext cx="3928287" cy="792088"/>
          </a:xfrm>
        </p:spPr>
        <p:txBody>
          <a:bodyPr/>
          <a:lstStyle/>
          <a:p>
            <a:r>
              <a:rPr lang="ru-RU" dirty="0" smtClean="0"/>
              <a:t>Дорогой друг!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8242" y="2379615"/>
            <a:ext cx="8261862" cy="3477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alt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Выбери </a:t>
            </a:r>
            <a:r>
              <a:rPr lang="ru-RU" alt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ответ и нажми на фигуру. </a:t>
            </a:r>
            <a:endParaRPr lang="ru-RU" altLang="ru-RU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altLang="ru-RU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alt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Правильный ответ выделяется</a:t>
            </a:r>
            <a:endParaRPr lang="ru-RU" altLang="ru-RU" sz="2000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</a:endParaRPr>
          </a:p>
          <a:p>
            <a:r>
              <a:rPr lang="ru-RU" alt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       и обозначается цветочком: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Переход </a:t>
            </a: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на  следующий  слайд    по  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кнопке: </a:t>
            </a: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Используемые материалы и 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ресурсы: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Вернуться в начало, на первый слайд: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Завершить показ:</a:t>
            </a:r>
          </a:p>
        </p:txBody>
      </p:sp>
      <p:sp>
        <p:nvSpPr>
          <p:cNvPr id="18" name="Управляющая кнопка: далее 17">
            <a:hlinkClick r:id="" action="ppaction://noaction" highlightClick="1"/>
          </p:cNvPr>
          <p:cNvSpPr/>
          <p:nvPr/>
        </p:nvSpPr>
        <p:spPr>
          <a:xfrm>
            <a:off x="7663102" y="3601681"/>
            <a:ext cx="468854" cy="442268"/>
          </a:xfrm>
          <a:prstGeom prst="actionButtonForwardNext">
            <a:avLst/>
          </a:prstGeo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сведения 19">
            <a:hlinkClick r:id="" action="ppaction://noaction" highlightClick="1"/>
          </p:cNvPr>
          <p:cNvSpPr/>
          <p:nvPr/>
        </p:nvSpPr>
        <p:spPr>
          <a:xfrm>
            <a:off x="6271095" y="4118552"/>
            <a:ext cx="468854" cy="432048"/>
          </a:xfrm>
          <a:prstGeom prst="actionButtonInformation">
            <a:avLst/>
          </a:prstGeo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35716" y="6086227"/>
            <a:ext cx="8568952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Желаю удачи!</a:t>
            </a:r>
          </a:p>
        </p:txBody>
      </p:sp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8388424" y="6086226"/>
            <a:ext cx="418309" cy="483441"/>
          </a:xfrm>
          <a:prstGeom prst="actionButtonForwardNext">
            <a:avLst/>
          </a:prstGeo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в начало 25">
            <a:hlinkClick r:id="" action="ppaction://noaction" highlightClick="1"/>
          </p:cNvPr>
          <p:cNvSpPr/>
          <p:nvPr/>
        </p:nvSpPr>
        <p:spPr>
          <a:xfrm>
            <a:off x="6271095" y="4787511"/>
            <a:ext cx="468854" cy="360040"/>
          </a:xfrm>
          <a:prstGeom prst="actionButtonBeginning">
            <a:avLst/>
          </a:prstGeo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в конец 26">
            <a:hlinkClick r:id="" action="ppaction://noaction" highlightClick="1"/>
          </p:cNvPr>
          <p:cNvSpPr/>
          <p:nvPr/>
        </p:nvSpPr>
        <p:spPr>
          <a:xfrm>
            <a:off x="6271095" y="5382712"/>
            <a:ext cx="468854" cy="381891"/>
          </a:xfrm>
          <a:prstGeom prst="actionButtonEnd">
            <a:avLst/>
          </a:prstGeo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883503" y="2533747"/>
            <a:ext cx="2069913" cy="52322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СКАЗАТЬ</a:t>
            </a:r>
            <a:endParaRPr lang="ru-RU" alt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1" name="Picture 2" descr="C:\Users\Teacher\AppData\Local\Microsoft\Windows\Temporary Internet Files\Content.IE5\L8EU6C1F\MP900407277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1287" y="2379615"/>
            <a:ext cx="960489" cy="7766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одзаголовок 2"/>
          <p:cNvSpPr txBox="1">
            <a:spLocks/>
          </p:cNvSpPr>
          <p:nvPr/>
        </p:nvSpPr>
        <p:spPr>
          <a:xfrm>
            <a:off x="462833" y="1306554"/>
            <a:ext cx="8343900" cy="1065691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b="1" kern="1200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b="1" kern="1200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b="1" kern="1200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b="1" kern="1200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b="1" kern="1200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ru-RU" sz="2000" dirty="0" smtClean="0">
                <a:ln w="11430"/>
                <a:solidFill>
                  <a:schemeClr val="accent1">
                    <a:lumMod val="75000"/>
                  </a:schemeClr>
                </a:solidFill>
              </a:rPr>
              <a:t>Предлагаю тебе вставить пропущенные слова в пословицы и поговорки и определить их главную мысль.</a:t>
            </a:r>
            <a:endParaRPr lang="ru-RU" sz="2000" dirty="0">
              <a:ln w="11430"/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1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05556E-6 -3.17919E-6 L 3.05556E-6 -0.07214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7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562" cy="547018"/>
          </a:xfrm>
        </p:spPr>
        <p:txBody>
          <a:bodyPr>
            <a:noAutofit/>
          </a:bodyPr>
          <a:lstStyle/>
          <a:p>
            <a:r>
              <a:rPr lang="ru-RU" sz="3200" dirty="0" smtClean="0"/>
              <a:t>Используемые материалы и ресурсы: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052736"/>
            <a:ext cx="80063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>
                  <a:solidFill>
                    <a:srgbClr val="00B0F0"/>
                  </a:solidFill>
                </a:ln>
                <a:hlinkClick r:id="rId2"/>
              </a:rPr>
              <a:t>http://office.microsoft.com/ru-ru/images/results.aspx?qu=00407277.jpg&amp;ex=1&amp;origin=EC010141330</a:t>
            </a:r>
            <a:r>
              <a:rPr lang="ru-RU" dirty="0" smtClean="0">
                <a:ln>
                  <a:solidFill>
                    <a:srgbClr val="00B0F0"/>
                  </a:solidFill>
                </a:ln>
              </a:rPr>
              <a:t>  РОЗА</a:t>
            </a:r>
            <a:endParaRPr lang="ru-RU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976066"/>
            <a:ext cx="80063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>
                  <a:solidFill>
                    <a:srgbClr val="00B0F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http://office.microsoft.com/ru-ru/images/results.aspx?qu=00407260.jpg&amp;ex=1&amp;origin=EC010141330</a:t>
            </a:r>
            <a:r>
              <a:rPr lang="ru-RU" dirty="0" smtClean="0">
                <a:ln>
                  <a:solidFill>
                    <a:srgbClr val="00B0F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 ТЮЛЬПАН КРАСНЫЙ</a:t>
            </a:r>
            <a:endParaRPr lang="ru-RU" dirty="0">
              <a:ln>
                <a:solidFill>
                  <a:srgbClr val="00B0F0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969797"/>
            <a:ext cx="80063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>
                  <a:solidFill>
                    <a:srgbClr val="00B0F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http://office.microsoft.com/ru-ru/images/results.aspx?qu=00407259.jpg&amp;ex=1&amp;origin=EC010141330</a:t>
            </a:r>
            <a:r>
              <a:rPr lang="ru-RU" dirty="0" smtClean="0">
                <a:ln>
                  <a:solidFill>
                    <a:srgbClr val="00B0F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 РОЗА</a:t>
            </a:r>
            <a:endParaRPr lang="ru-RU" dirty="0">
              <a:ln>
                <a:solidFill>
                  <a:srgbClr val="00B0F0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4670" y="5048309"/>
            <a:ext cx="8006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>
                  <a:solidFill>
                    <a:srgbClr val="00B0F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hlinkClick r:id="rId5"/>
              </a:rPr>
              <a:t>http://office.microsoft.com/ru-ru/images/results.aspx?qu=00407286.jpg&amp;ex=1</a:t>
            </a:r>
            <a:r>
              <a:rPr lang="ru-RU" dirty="0" smtClean="0">
                <a:ln>
                  <a:solidFill>
                    <a:srgbClr val="00B0F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 ЛОТОС</a:t>
            </a:r>
            <a:endParaRPr lang="ru-RU" dirty="0">
              <a:ln>
                <a:solidFill>
                  <a:srgbClr val="00B0F0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3918887"/>
            <a:ext cx="80063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>
                  <a:solidFill>
                    <a:srgbClr val="00B0F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hlinkClick r:id="rId6"/>
              </a:rPr>
              <a:t>http://office.microsoft.com/ru-ru/images/results.aspx?qu=00407265.jpg&amp;ex=1&amp;origin=EC010141330</a:t>
            </a:r>
            <a:r>
              <a:rPr lang="ru-RU" dirty="0" smtClean="0">
                <a:ln>
                  <a:solidFill>
                    <a:srgbClr val="00B0F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 ТЮЛЬПАН ЖЕЛТЫЙ</a:t>
            </a:r>
            <a:endParaRPr lang="ru-RU" dirty="0">
              <a:ln>
                <a:solidFill>
                  <a:srgbClr val="00B0F0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47030" y="6059959"/>
            <a:ext cx="375737" cy="400689"/>
          </a:xfrm>
          <a:prstGeom prst="actionButtonForwardNext">
            <a:avLst/>
          </a:prstGeo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00B0F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779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122057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>
                  <a:solidFill>
                    <a:srgbClr val="00B0F0"/>
                  </a:solidFill>
                </a:ln>
                <a:hlinkClick r:id="rId2"/>
              </a:rPr>
              <a:t>http://office.microsoft.com/ru-ru/images/results.aspx?qu=00407282.jpg&amp;ex=1&amp;origin=EC010141330</a:t>
            </a:r>
            <a:r>
              <a:rPr lang="ru-RU" dirty="0" smtClean="0">
                <a:ln>
                  <a:solidFill>
                    <a:srgbClr val="00B0F0"/>
                  </a:solidFill>
                </a:ln>
              </a:rPr>
              <a:t> ОРХИДЕЯ БЕЛАЯ</a:t>
            </a:r>
            <a:endParaRPr lang="ru-RU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562" cy="547018"/>
          </a:xfrm>
        </p:spPr>
        <p:txBody>
          <a:bodyPr>
            <a:noAutofit/>
          </a:bodyPr>
          <a:lstStyle/>
          <a:p>
            <a:r>
              <a:rPr lang="ru-RU" sz="3200" b="0" dirty="0" smtClean="0">
                <a:ln w="11430">
                  <a:solidFill>
                    <a:srgbClr val="00B0F0"/>
                  </a:solidFill>
                </a:ln>
              </a:rPr>
              <a:t>Используемые материалы и ресурсы:</a:t>
            </a:r>
            <a:endParaRPr lang="ru-RU" sz="3200" b="0" dirty="0">
              <a:ln w="11430">
                <a:solidFill>
                  <a:srgbClr val="00B0F0"/>
                </a:solidFill>
              </a:ln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045387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>
                  <a:solidFill>
                    <a:srgbClr val="00B0F0"/>
                  </a:solidFill>
                </a:ln>
                <a:hlinkClick r:id="rId3"/>
              </a:rPr>
              <a:t>http://office.microsoft.com/ru-ru/images/results.aspx?qu=00407278.jpg&amp;ex=1&amp;origin=EC010141330</a:t>
            </a:r>
            <a:r>
              <a:rPr lang="ru-RU" dirty="0" smtClean="0">
                <a:ln>
                  <a:solidFill>
                    <a:srgbClr val="00B0F0"/>
                  </a:solidFill>
                </a:ln>
              </a:rPr>
              <a:t> ГЕОРГИН</a:t>
            </a:r>
            <a:endParaRPr lang="ru-RU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981837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>
                  <a:solidFill>
                    <a:srgbClr val="00B0F0"/>
                  </a:solidFill>
                </a:ln>
                <a:hlinkClick r:id="rId4"/>
              </a:rPr>
              <a:t>http://office.microsoft.com/ru-ru/images/results.aspx?qu=00407258.jpg&amp;ex=1</a:t>
            </a:r>
            <a:r>
              <a:rPr lang="ru-RU" dirty="0" smtClean="0">
                <a:ln>
                  <a:solidFill>
                    <a:srgbClr val="00B0F0"/>
                  </a:solidFill>
                </a:ln>
              </a:rPr>
              <a:t> ГИАЦИНТ СИНИЙ</a:t>
            </a:r>
            <a:endParaRPr lang="ru-RU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628168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>
                  <a:solidFill>
                    <a:srgbClr val="00B0F0"/>
                  </a:solidFill>
                </a:ln>
                <a:hlinkClick r:id="rId5"/>
              </a:rPr>
              <a:t>http://office.microsoft.com/ru-ru/images/results.aspx?qu=00407257.jpg&amp;ex=1&amp;origin=EC010141330</a:t>
            </a:r>
            <a:r>
              <a:rPr lang="ru-RU" dirty="0" smtClean="0">
                <a:ln>
                  <a:solidFill>
                    <a:srgbClr val="00B0F0"/>
                  </a:solidFill>
                </a:ln>
              </a:rPr>
              <a:t> ГИАЦИНТ БЕЛЫЙ</a:t>
            </a:r>
            <a:endParaRPr lang="ru-RU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4566796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>
                  <a:solidFill>
                    <a:srgbClr val="00B0F0"/>
                  </a:solidFill>
                </a:ln>
              </a:rPr>
              <a:t>Климанова Л.Ф., Макеева С.Г. Русский язык.1 класс. «ПРОСВЕЩЕНИЕ».МОСКВА 2011,Система учебников «Перспектива»</a:t>
            </a:r>
            <a:endParaRPr lang="ru-RU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5490126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n>
                  <a:solidFill>
                    <a:srgbClr val="00B0F0"/>
                  </a:solidFill>
                </a:ln>
                <a:hlinkClick r:id="rId6"/>
              </a:rPr>
              <a:t>http://</a:t>
            </a:r>
            <a:r>
              <a:rPr lang="en-US" dirty="0" smtClean="0">
                <a:ln>
                  <a:solidFill>
                    <a:srgbClr val="00B0F0"/>
                  </a:solidFill>
                </a:ln>
                <a:hlinkClick r:id="rId6"/>
              </a:rPr>
              <a:t>www.prosv.ru/umk/perspektiva/info.aspx?ob_no=27091</a:t>
            </a:r>
            <a:r>
              <a:rPr lang="ru-RU" dirty="0" smtClean="0">
                <a:ln>
                  <a:solidFill>
                    <a:srgbClr val="00B0F0"/>
                  </a:solidFill>
                </a:ln>
              </a:rPr>
              <a:t> УЧЕБНИК РУССКОГО ЯЗЫКА 1 КЛАСС</a:t>
            </a:r>
            <a:endParaRPr lang="ru-RU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9" name="Управляющая кнопка: в конец 8">
            <a:hlinkClick r:id="" action="ppaction://hlinkshowjump?jump=endshow" highlightClick="1"/>
          </p:cNvPr>
          <p:cNvSpPr/>
          <p:nvPr/>
        </p:nvSpPr>
        <p:spPr>
          <a:xfrm>
            <a:off x="8150247" y="6093296"/>
            <a:ext cx="526210" cy="504056"/>
          </a:xfrm>
          <a:prstGeom prst="actionButtonEnd">
            <a:avLst/>
          </a:prstGeo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10" name="Управляющая кнопка: в начало 9">
            <a:hlinkClick r:id="" action="ppaction://hlinkshowjump?jump=firstslide" highlightClick="1"/>
          </p:cNvPr>
          <p:cNvSpPr/>
          <p:nvPr/>
        </p:nvSpPr>
        <p:spPr>
          <a:xfrm>
            <a:off x="539552" y="6093296"/>
            <a:ext cx="466637" cy="504056"/>
          </a:xfrm>
          <a:prstGeom prst="actionButtonBeginning">
            <a:avLst/>
          </a:prstGeo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F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2770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552" y="1237037"/>
            <a:ext cx="7772400" cy="18288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Н</a:t>
            </a:r>
            <a:r>
              <a:rPr lang="ru-RU" sz="4000" dirty="0" smtClean="0"/>
              <a:t>Е ТОРОПИСЬ ………………</a:t>
            </a:r>
            <a:br>
              <a:rPr lang="ru-RU" sz="4000" dirty="0" smtClean="0"/>
            </a:br>
            <a:r>
              <a:rPr lang="ru-RU" sz="4000" dirty="0" smtClean="0"/>
              <a:t>САМ, УМЕЙ И ДРУГИХ СЛУШАТЬ.</a:t>
            </a:r>
            <a:endParaRPr lang="ru-RU" sz="40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403648" y="3861048"/>
            <a:ext cx="4032448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ru-RU" alt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ПРОМОЛЧАТЬ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03649" y="4725144"/>
            <a:ext cx="4032447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СКАЗАТЬ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368270" y="5589240"/>
            <a:ext cx="4067826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ПРОМЯМЛИТЬ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67544" y="3876937"/>
            <a:ext cx="811394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86850" y="5589240"/>
            <a:ext cx="792088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3) 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86850" y="4705223"/>
            <a:ext cx="792088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2)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347030" y="6059959"/>
            <a:ext cx="375737" cy="400689"/>
          </a:xfrm>
          <a:prstGeom prst="actionButtonForwardNext">
            <a:avLst/>
          </a:prstGeo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33" name="Picture 9" descr="C:\Users\Teacher\AppData\Local\Microsoft\Windows\Temporary Internet Files\Content.IE5\RWOKGZ3W\MP900407276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3946" y="3977824"/>
            <a:ext cx="2483084" cy="20821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77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05556E-6 -3.17919E-6 L 3.05556E-6 -0.07214 " pathEditMode="relative" rAng="0" ptsTypes="AA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7"/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"/>
                            </p:stCondLst>
                            <p:childTnLst>
                              <p:par>
                                <p:cTn id="30" presetID="4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16667E-6 -3.17919E-6 L 0.18646 -3.17919E-6 C 0.27032 -3.17919E-6 0.37414 -0.14474 0.37414 -0.26196 L 0.37414 -0.52347 " pathEditMode="relative" rAng="0" ptsTypes="FfFF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98" y="-26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9639" y="980728"/>
            <a:ext cx="7772400" cy="18288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И</a:t>
            </a:r>
            <a:r>
              <a:rPr lang="ru-RU" sz="4000" dirty="0" smtClean="0"/>
              <a:t>З ПОСЛОВИЦЫ СЛОВА </a:t>
            </a:r>
            <a:br>
              <a:rPr lang="ru-RU" sz="4000" dirty="0" smtClean="0"/>
            </a:br>
            <a:r>
              <a:rPr lang="ru-RU" sz="4000" dirty="0" smtClean="0"/>
              <a:t>НЕ ………………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403649" y="5545684"/>
            <a:ext cx="4032448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ru-RU" alt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ОТКОЛЕШЬ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03650" y="3836650"/>
            <a:ext cx="4032447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ВЫКИНЕШЬ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03650" y="4667386"/>
            <a:ext cx="4067826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ВЫПУСТИШЬ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67544" y="3876937"/>
            <a:ext cx="811394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86850" y="5589240"/>
            <a:ext cx="792088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3) 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86850" y="4705223"/>
            <a:ext cx="792088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2)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347030" y="6059959"/>
            <a:ext cx="375737" cy="400689"/>
          </a:xfrm>
          <a:prstGeom prst="actionButtonForwardNext">
            <a:avLst/>
          </a:prstGeo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C:\Users\Teacher\AppData\Local\Microsoft\Windows\Temporary Internet Files\Content.IE5\L8EU6C1F\MP900407279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2879" y="4049128"/>
            <a:ext cx="2381110" cy="1944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72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05556E-6 -3.17919E-6 L 3.05556E-6 -0.07214 " pathEditMode="relative" rAng="0" ptsTypes="AA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7"/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"/>
                            </p:stCondLst>
                            <p:childTnLst>
                              <p:par>
                                <p:cTn id="30" presetID="4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-0.07222 L 0.10156 -0.07222 C 0.14722 -0.07222 0.20486 -0.15069 0.20486 -0.21342 L 0.20486 -0.35139 " pathEditMode="relative" rAng="0" ptsTypes="FfFF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-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552" y="1237037"/>
            <a:ext cx="7772400" cy="18288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П</a:t>
            </a:r>
            <a:r>
              <a:rPr lang="ru-RU" sz="4000" dirty="0" smtClean="0"/>
              <a:t>ИШУТ НЕ ПЕРОМ, </a:t>
            </a:r>
            <a:br>
              <a:rPr lang="ru-RU" sz="4000" dirty="0" smtClean="0"/>
            </a:br>
            <a:r>
              <a:rPr lang="ru-RU" sz="4000" dirty="0" smtClean="0"/>
              <a:t>А  ………………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403648" y="3861048"/>
            <a:ext cx="4032448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ru-RU" alt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ГЛУПОСТЬЮ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03649" y="4725144"/>
            <a:ext cx="4032447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УМОМ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368270" y="5589240"/>
            <a:ext cx="4067826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СЕРДЦЕМ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67544" y="3876937"/>
            <a:ext cx="811394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86850" y="5589240"/>
            <a:ext cx="792088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3) 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86850" y="4705223"/>
            <a:ext cx="792088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2)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347030" y="6059959"/>
            <a:ext cx="375737" cy="400689"/>
          </a:xfrm>
          <a:prstGeom prst="actionButtonForwardNext">
            <a:avLst/>
          </a:prstGeo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1" name="Picture 3" descr="C:\Users\Teacher\AppData\Local\Microsoft\Windows\Temporary Internet Files\Content.IE5\CH1MPUW2\MP900407269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9724" y="4037583"/>
            <a:ext cx="2483768" cy="2022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78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05556E-6 -3.17919E-6 L 3.05556E-6 -0.07214 " pathEditMode="relative" rAng="0" ptsTypes="AA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7"/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"/>
                            </p:stCondLst>
                            <p:childTnLst>
                              <p:par>
                                <p:cTn id="30" presetID="4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7.40741E-7 L 0.09392 7.40741E-7 C 0.13628 7.40741E-7 0.18906 -0.11945 0.18906 -0.21574 L 0.18906 -0.4294 " pathEditMode="relative" rAng="0" ptsTypes="FfFF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-2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5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9639" y="980728"/>
            <a:ext cx="7772400" cy="18288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З</a:t>
            </a:r>
            <a:r>
              <a:rPr lang="ru-RU" sz="4000" dirty="0" smtClean="0"/>
              <a:t>ЕМЛИЦА - МАТУШКА,</a:t>
            </a:r>
            <a:br>
              <a:rPr lang="ru-RU" sz="4000" dirty="0" smtClean="0"/>
            </a:br>
            <a:r>
              <a:rPr lang="ru-RU" sz="4000" dirty="0" smtClean="0"/>
              <a:t>А ХЛЕБ -    ………………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403649" y="5545684"/>
            <a:ext cx="4032448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ru-RU" alt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БАТЮШКА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03650" y="3836650"/>
            <a:ext cx="4032447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ДЯДЮШКА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03650" y="4667386"/>
            <a:ext cx="4067826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БАБУШКА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67544" y="3876937"/>
            <a:ext cx="811394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86850" y="5589240"/>
            <a:ext cx="792088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3) 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86850" y="4705223"/>
            <a:ext cx="792088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2)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347030" y="6059959"/>
            <a:ext cx="375737" cy="400689"/>
          </a:xfrm>
          <a:prstGeom prst="actionButtonForwardNext">
            <a:avLst/>
          </a:prstGeo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 descr="C:\Users\Teacher\AppData\Local\Microsoft\Windows\Temporary Internet Files\Content.IE5\43J0KFEX\MP900407275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3" y="4003715"/>
            <a:ext cx="2478887" cy="18959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2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"/>
                            </p:stCondLst>
                            <p:childTnLst>
                              <p:par>
                                <p:cTn id="30" presetID="4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4.81481E-6 L 0.13385 4.81481E-6 C 0.19375 4.81481E-6 0.26771 -0.15163 0.26771 -0.27454 L 0.26771 -0.54908 " pathEditMode="relative" rAng="0" ptsTypes="FfFF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-2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552" y="1237037"/>
            <a:ext cx="7772400" cy="18288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Н</a:t>
            </a:r>
            <a:r>
              <a:rPr lang="ru-RU" sz="4000" dirty="0" smtClean="0"/>
              <a:t>Е ТОРОПИСЬ ………………</a:t>
            </a:r>
            <a:br>
              <a:rPr lang="ru-RU" sz="4000" dirty="0" smtClean="0"/>
            </a:br>
            <a:r>
              <a:rPr lang="ru-RU" sz="4000" dirty="0" smtClean="0"/>
              <a:t>САМ, УМЕЙ И ДРУГИХ СЛУШАТЬ.</a:t>
            </a:r>
            <a:endParaRPr lang="ru-RU" sz="40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403648" y="3861048"/>
            <a:ext cx="4032448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ru-RU" alt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ПРОМОЛЧАТЬ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03649" y="4725144"/>
            <a:ext cx="4032447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СКАЗАТЬ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368270" y="5589240"/>
            <a:ext cx="4067826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ПРОМЯМЛИТЬ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67544" y="3876937"/>
            <a:ext cx="811394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86850" y="5589240"/>
            <a:ext cx="792088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3) 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86850" y="4705223"/>
            <a:ext cx="792088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2)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347030" y="6059959"/>
            <a:ext cx="375737" cy="400689"/>
          </a:xfrm>
          <a:prstGeom prst="actionButtonForwardNext">
            <a:avLst/>
          </a:prstGeo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 descr="C:\Users\Teacher\AppData\Local\Microsoft\Windows\Temporary Internet Files\Content.IE5\RWOKGZ3W\MP900407280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3945" y="3947779"/>
            <a:ext cx="2725845" cy="1995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89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05556E-6 -3.17919E-6 L 3.05556E-6 -0.07214 " pathEditMode="relative" rAng="0" ptsTypes="AA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7"/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"/>
                            </p:stCondLst>
                            <p:childTnLst>
                              <p:par>
                                <p:cTn id="30" presetID="4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16667E-6 -3.17919E-6 L 0.18646 -3.17919E-6 C 0.27032 -3.17919E-6 0.37414 -0.14474 0.37414 -0.26196 L 0.37414 -0.52347 " pathEditMode="relative" rAng="0" ptsTypes="FfFF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98" y="-26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9639" y="980728"/>
            <a:ext cx="7772400" cy="18288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Г</a:t>
            </a:r>
            <a:r>
              <a:rPr lang="ru-RU" sz="4000" dirty="0" smtClean="0"/>
              <a:t>ОВОРИ, ДА НЕ</a:t>
            </a:r>
            <a:br>
              <a:rPr lang="ru-RU" sz="4000" dirty="0" smtClean="0"/>
            </a:br>
            <a:r>
              <a:rPr lang="ru-RU" sz="4000" dirty="0" smtClean="0"/>
              <a:t>………………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421339" y="5650795"/>
            <a:ext cx="4032448" cy="58477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ru-RU" alt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alt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ЗАГОВАРИВАЙСЯ</a:t>
            </a:r>
            <a:endParaRPr lang="ru-RU" alt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53275" y="3915310"/>
            <a:ext cx="4032447" cy="58477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ПРОГОВАРИВАЙ</a:t>
            </a:r>
            <a:endParaRPr lang="ru-RU" alt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53275" y="4774241"/>
            <a:ext cx="4067826" cy="64633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ru-RU" alt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РАЗГОВАРИВАЙ</a:t>
            </a:r>
            <a:endParaRPr lang="ru-RU" alt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67544" y="3876937"/>
            <a:ext cx="811394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86850" y="5589240"/>
            <a:ext cx="792088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3) 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86850" y="4705223"/>
            <a:ext cx="792088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2)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347030" y="6059959"/>
            <a:ext cx="375737" cy="400689"/>
          </a:xfrm>
          <a:prstGeom prst="actionButtonForwardNext">
            <a:avLst/>
          </a:prstGeo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 descr="C:\Users\Teacher\AppData\Local\Microsoft\Windows\Temporary Internet Files\Content.IE5\L8EU6C1F\MP900407277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0439" y="4010683"/>
            <a:ext cx="2566591" cy="20753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10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"/>
                            </p:stCondLst>
                            <p:childTnLst>
                              <p:par>
                                <p:cTn id="30" presetID="4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94444E-6 3.33333E-6 L 0.07778 3.33333E-6 C 0.1125 3.33333E-6 0.15555 -0.15162 0.15555 -0.27454 L 0.15555 -0.54908 " pathEditMode="relative" rAng="0" ptsTypes="FfFF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8" y="-2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4630" y="980728"/>
            <a:ext cx="7772400" cy="18288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Н</a:t>
            </a:r>
            <a:r>
              <a:rPr lang="ru-RU" sz="4000" dirty="0"/>
              <a:t>А</a:t>
            </a:r>
            <a:r>
              <a:rPr lang="ru-RU" sz="4000" dirty="0" smtClean="0"/>
              <a:t> ………………</a:t>
            </a:r>
            <a:br>
              <a:rPr lang="ru-RU" sz="4000" dirty="0" smtClean="0"/>
            </a:br>
            <a:r>
              <a:rPr lang="ru-RU" sz="4000" dirty="0" smtClean="0"/>
              <a:t>СТОРОНУШКЕ</a:t>
            </a:r>
            <a:br>
              <a:rPr lang="ru-RU" sz="4000" dirty="0" smtClean="0"/>
            </a:br>
            <a:r>
              <a:rPr lang="ru-RU" sz="4000" dirty="0" smtClean="0"/>
              <a:t>РАД СВОЕЙ ВОРОНУШКЕ.</a:t>
            </a:r>
            <a:endParaRPr lang="ru-RU" sz="40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403648" y="3861048"/>
            <a:ext cx="4032448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ru-RU" alt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РОДНОЙ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03649" y="4725144"/>
            <a:ext cx="4032447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ЧУЖОЙ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368270" y="5589240"/>
            <a:ext cx="4067826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СВОЕЙ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67544" y="3876937"/>
            <a:ext cx="811394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86850" y="5589240"/>
            <a:ext cx="792088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3) 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86850" y="4705223"/>
            <a:ext cx="792088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ru-RU" alt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2)</a:t>
            </a:r>
            <a:endParaRPr lang="ru-RU" alt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347030" y="6059959"/>
            <a:ext cx="375737" cy="400689"/>
          </a:xfrm>
          <a:prstGeom prst="actionButtonForwardNext">
            <a:avLst/>
          </a:prstGeo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70" name="Picture 2" descr="C:\Users\Teacher\AppData\Local\Microsoft\Windows\Temporary Internet Files\Content.IE5\CH1MPUW2\MP900407260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880290"/>
            <a:ext cx="2088232" cy="22492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07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05556E-6 -3.17919E-6 L 3.05556E-6 -0.07214 " pathEditMode="relative" rAng="0" ptsTypes="AA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7"/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"/>
                            </p:stCondLst>
                            <p:childTnLst>
                              <p:par>
                                <p:cTn id="30" presetID="4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7.40741E-7 L 0.10156 7.40741E-7 C 0.15243 7.40741E-7 0.21267 -0.15695 0.21267 -0.2838 L 0.21267 -0.56597 " pathEditMode="relative" rAng="0" ptsTypes="FfFF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Презентация4pptx</Template>
  <TotalTime>639</TotalTime>
  <Words>393</Words>
  <Application>Microsoft Office PowerPoint</Application>
  <PresentationFormat>Экран (4:3)</PresentationFormat>
  <Paragraphs>141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Пословицы     МАТЕРИАЛ К  УЧЕБНИКУ  Климановой Л.Ф., Макеевой С.Г. Русский язык.1 класс УМК «ПЕРСПЕКТИВА»  </vt:lpstr>
      <vt:lpstr>Дорогой друг!</vt:lpstr>
      <vt:lpstr>НЕ ТОРОПИСЬ ……………… САМ, УМЕЙ И ДРУГИХ СЛУШАТЬ.</vt:lpstr>
      <vt:lpstr>ИЗ ПОСЛОВИЦЫ СЛОВА  НЕ ……………… </vt:lpstr>
      <vt:lpstr>ПИШУТ НЕ ПЕРОМ,  А  ……………… </vt:lpstr>
      <vt:lpstr>ЗЕМЛИЦА - МАТУШКА, А ХЛЕБ -    ……………… </vt:lpstr>
      <vt:lpstr>НЕ ТОРОПИСЬ ……………… САМ, УМЕЙ И ДРУГИХ СЛУШАТЬ.</vt:lpstr>
      <vt:lpstr>ГОВОРИ, ДА НЕ ……………… </vt:lpstr>
      <vt:lpstr>НА ……………… СТОРОНУШКЕ РАД СВОЕЙ ВОРОНУШКЕ.</vt:lpstr>
      <vt:lpstr>Я -   ……………           БУКВА   В АЛФАВИТЕ. </vt:lpstr>
      <vt:lpstr>ХУДО ЛЕТО, КОЛИ     ………………    НЕТУ. </vt:lpstr>
      <vt:lpstr>НЕ ОТКЛАДЫВАЙ НА ЗАВТРА ТО, ЧТО МОЖНО СДЕЛАТЬ ………………</vt:lpstr>
      <vt:lpstr>ЛАСТОЧКА ДЕНЬ НАЧИНАЕТ, А СОЛОВЕЙ -       …………… </vt:lpstr>
      <vt:lpstr>ПИШИ, ДА НЕ    ………………    </vt:lpstr>
      <vt:lpstr>ВЕК ЖИВИ –  ВЕК ………………    </vt:lpstr>
      <vt:lpstr>УЧЕНЬЕ – ПУТЬ  К            …………… </vt:lpstr>
      <vt:lpstr>ЧТОБЫ РЫБКУ СЪЕСТЬ, НАДО В ВОДУ    ………………    </vt:lpstr>
      <vt:lpstr>Это еще только цветочки,  а ягодки будут впереди …</vt:lpstr>
      <vt:lpstr>Используемые материалы и ресурсы:</vt:lpstr>
      <vt:lpstr>Используемые материалы и ресурсы:</vt:lpstr>
      <vt:lpstr>Используемые материалы и ресурсы: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 ТОРОПИСЬ ……………… САМ, УМЕЙ И ДРУГИХ СЛУШАТЬ.</dc:title>
  <dc:creator>Teacher</dc:creator>
  <cp:lastModifiedBy>Teacher</cp:lastModifiedBy>
  <cp:revision>58</cp:revision>
  <dcterms:created xsi:type="dcterms:W3CDTF">2014-03-08T14:07:16Z</dcterms:created>
  <dcterms:modified xsi:type="dcterms:W3CDTF">2014-03-11T13:49:01Z</dcterms:modified>
</cp:coreProperties>
</file>