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9" r:id="rId2"/>
    <p:sldId id="256" r:id="rId3"/>
    <p:sldId id="289" r:id="rId4"/>
    <p:sldId id="257" r:id="rId5"/>
    <p:sldId id="260" r:id="rId6"/>
    <p:sldId id="261" r:id="rId7"/>
    <p:sldId id="262" r:id="rId8"/>
    <p:sldId id="263" r:id="rId9"/>
    <p:sldId id="264" r:id="rId10"/>
    <p:sldId id="265" r:id="rId11"/>
    <p:sldId id="268" r:id="rId12"/>
    <p:sldId id="267" r:id="rId13"/>
    <p:sldId id="269" r:id="rId14"/>
    <p:sldId id="270" r:id="rId15"/>
    <p:sldId id="271" r:id="rId16"/>
    <p:sldId id="272" r:id="rId17"/>
    <p:sldId id="273" r:id="rId18"/>
    <p:sldId id="274" r:id="rId19"/>
    <p:sldId id="275" r:id="rId20"/>
    <p:sldId id="276" r:id="rId21"/>
    <p:sldId id="277" r:id="rId22"/>
    <p:sldId id="278" r:id="rId23"/>
    <p:sldId id="293" r:id="rId24"/>
    <p:sldId id="294" r:id="rId25"/>
    <p:sldId id="295" r:id="rId26"/>
    <p:sldId id="296" r:id="rId27"/>
    <p:sldId id="297" r:id="rId28"/>
    <p:sldId id="279" r:id="rId29"/>
    <p:sldId id="280" r:id="rId30"/>
    <p:sldId id="281" r:id="rId31"/>
    <p:sldId id="282" r:id="rId32"/>
    <p:sldId id="283" r:id="rId33"/>
    <p:sldId id="284" r:id="rId34"/>
    <p:sldId id="292" r:id="rId35"/>
    <p:sldId id="285" r:id="rId36"/>
    <p:sldId id="290" r:id="rId37"/>
    <p:sldId id="287" r:id="rId38"/>
    <p:sldId id="291"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4" autoAdjust="0"/>
    <p:restoredTop sz="94721" autoAdjust="0"/>
  </p:normalViewPr>
  <p:slideViewPr>
    <p:cSldViewPr>
      <p:cViewPr varScale="1">
        <p:scale>
          <a:sx n="83" d="100"/>
          <a:sy n="83" d="100"/>
        </p:scale>
        <p:origin x="-44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88BDA-8942-4589-8CFD-CBC47ED67BD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663FDA3F-919C-479F-905B-03097F62BE83}">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3600" dirty="0" smtClean="0">
              <a:solidFill>
                <a:schemeClr val="tx1"/>
              </a:solidFill>
            </a:rPr>
            <a:t>аксиологический компонент (ценности)</a:t>
          </a:r>
        </a:p>
      </dgm:t>
    </dgm:pt>
    <dgm:pt modelId="{E8EAE779-EFC3-4F96-92FD-C97B2ED91CC9}" type="parTrans" cxnId="{BA777C76-815C-4A4C-9C61-398219BA6B8F}">
      <dgm:prSet/>
      <dgm:spPr/>
      <dgm:t>
        <a:bodyPr/>
        <a:lstStyle/>
        <a:p>
          <a:endParaRPr lang="ru-RU"/>
        </a:p>
      </dgm:t>
    </dgm:pt>
    <dgm:pt modelId="{25BB49F8-84E0-456B-8B14-33689228294C}" type="sibTrans" cxnId="{BA777C76-815C-4A4C-9C61-398219BA6B8F}">
      <dgm:prSet/>
      <dgm:spPr/>
      <dgm:t>
        <a:bodyPr/>
        <a:lstStyle/>
        <a:p>
          <a:endParaRPr lang="ru-RU"/>
        </a:p>
      </dgm:t>
    </dgm:pt>
    <dgm:pt modelId="{C661D9AD-CA71-460A-A8A4-FC2CD51A6A1C}">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sz="3600"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ru-RU" sz="3600" dirty="0" smtClean="0">
              <a:solidFill>
                <a:schemeClr val="tx1"/>
              </a:solidFill>
            </a:rPr>
            <a:t>информационный компонент (знания) </a:t>
          </a:r>
        </a:p>
        <a:p>
          <a:pPr marL="0" marR="0" indent="0" defTabSz="914400" eaLnBrk="1" fontAlgn="auto" latinLnBrk="0" hangingPunct="1">
            <a:lnSpc>
              <a:spcPct val="100000"/>
            </a:lnSpc>
            <a:spcBef>
              <a:spcPts val="0"/>
            </a:spcBef>
            <a:spcAft>
              <a:spcPts val="0"/>
            </a:spcAft>
            <a:buClrTx/>
            <a:buSzTx/>
            <a:buFontTx/>
            <a:buNone/>
            <a:tabLst/>
            <a:defRPr/>
          </a:pPr>
          <a:endParaRPr lang="ru-RU" sz="3600" dirty="0" smtClean="0">
            <a:solidFill>
              <a:schemeClr val="tx1"/>
            </a:solidFill>
          </a:endParaRPr>
        </a:p>
      </dgm:t>
    </dgm:pt>
    <dgm:pt modelId="{AE0FF55F-3224-4182-ABBF-C568CBCA76F9}" type="parTrans" cxnId="{9D3A7F9E-9339-40C7-88DF-F398C709DED7}">
      <dgm:prSet/>
      <dgm:spPr/>
      <dgm:t>
        <a:bodyPr/>
        <a:lstStyle/>
        <a:p>
          <a:endParaRPr lang="ru-RU"/>
        </a:p>
      </dgm:t>
    </dgm:pt>
    <dgm:pt modelId="{3E5D22B2-59AE-4A76-8CF1-824A9FBD7F90}" type="sibTrans" cxnId="{9D3A7F9E-9339-40C7-88DF-F398C709DED7}">
      <dgm:prSet/>
      <dgm:spPr/>
      <dgm:t>
        <a:bodyPr/>
        <a:lstStyle/>
        <a:p>
          <a:endParaRPr lang="ru-RU"/>
        </a:p>
      </dgm:t>
    </dgm:pt>
    <dgm:pt modelId="{814697B8-2480-49D3-B24C-8C8380F8BB1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3600" dirty="0" smtClean="0">
              <a:solidFill>
                <a:schemeClr val="tx1"/>
              </a:solidFill>
            </a:rPr>
            <a:t>операциональный компонент (умения)     </a:t>
          </a:r>
        </a:p>
      </dgm:t>
    </dgm:pt>
    <dgm:pt modelId="{474F2E2D-3CAD-4838-96FE-656CD2C6F752}" type="parTrans" cxnId="{4EBD2F4D-EF59-4EFF-941D-98E0AC577537}">
      <dgm:prSet/>
      <dgm:spPr/>
      <dgm:t>
        <a:bodyPr/>
        <a:lstStyle/>
        <a:p>
          <a:endParaRPr lang="ru-RU"/>
        </a:p>
      </dgm:t>
    </dgm:pt>
    <dgm:pt modelId="{7E0A2187-05A2-4D8C-BEEF-FF7193B8652B}" type="sibTrans" cxnId="{4EBD2F4D-EF59-4EFF-941D-98E0AC577537}">
      <dgm:prSet/>
      <dgm:spPr/>
      <dgm:t>
        <a:bodyPr/>
        <a:lstStyle/>
        <a:p>
          <a:endParaRPr lang="ru-RU"/>
        </a:p>
      </dgm:t>
    </dgm:pt>
    <dgm:pt modelId="{79603E7F-5811-468A-B100-77304AE4536B}" type="pres">
      <dgm:prSet presAssocID="{EED88BDA-8942-4589-8CFD-CBC47ED67BD2}" presName="linear" presStyleCnt="0">
        <dgm:presLayoutVars>
          <dgm:dir/>
          <dgm:animLvl val="lvl"/>
          <dgm:resizeHandles val="exact"/>
        </dgm:presLayoutVars>
      </dgm:prSet>
      <dgm:spPr/>
      <dgm:t>
        <a:bodyPr/>
        <a:lstStyle/>
        <a:p>
          <a:endParaRPr lang="ru-RU"/>
        </a:p>
      </dgm:t>
    </dgm:pt>
    <dgm:pt modelId="{4FB1348B-209F-436A-965C-6FBF0FD12D99}" type="pres">
      <dgm:prSet presAssocID="{663FDA3F-919C-479F-905B-03097F62BE83}" presName="parentLin" presStyleCnt="0"/>
      <dgm:spPr/>
    </dgm:pt>
    <dgm:pt modelId="{52FC0F31-4EA6-4D0E-B412-CF2BD923455E}" type="pres">
      <dgm:prSet presAssocID="{663FDA3F-919C-479F-905B-03097F62BE83}" presName="parentLeftMargin" presStyleLbl="node1" presStyleIdx="0" presStyleCnt="3"/>
      <dgm:spPr/>
      <dgm:t>
        <a:bodyPr/>
        <a:lstStyle/>
        <a:p>
          <a:endParaRPr lang="ru-RU"/>
        </a:p>
      </dgm:t>
    </dgm:pt>
    <dgm:pt modelId="{AF2BDDB3-08EA-42BC-A7FD-49186721A2A4}" type="pres">
      <dgm:prSet presAssocID="{663FDA3F-919C-479F-905B-03097F62BE83}" presName="parentText" presStyleLbl="node1" presStyleIdx="0" presStyleCnt="3" custLinFactNeighborX="-44987" custLinFactNeighborY="2200">
        <dgm:presLayoutVars>
          <dgm:chMax val="0"/>
          <dgm:bulletEnabled val="1"/>
        </dgm:presLayoutVars>
      </dgm:prSet>
      <dgm:spPr/>
      <dgm:t>
        <a:bodyPr/>
        <a:lstStyle/>
        <a:p>
          <a:endParaRPr lang="ru-RU"/>
        </a:p>
      </dgm:t>
    </dgm:pt>
    <dgm:pt modelId="{1B04F581-77EF-494B-9A08-E3F9FCEE5C9D}" type="pres">
      <dgm:prSet presAssocID="{663FDA3F-919C-479F-905B-03097F62BE83}" presName="negativeSpace" presStyleCnt="0"/>
      <dgm:spPr/>
    </dgm:pt>
    <dgm:pt modelId="{C1F266E7-7A1E-45FB-9C2A-032112AE0653}" type="pres">
      <dgm:prSet presAssocID="{663FDA3F-919C-479F-905B-03097F62BE83}" presName="childText" presStyleLbl="conFgAcc1" presStyleIdx="0" presStyleCnt="3">
        <dgm:presLayoutVars>
          <dgm:bulletEnabled val="1"/>
        </dgm:presLayoutVars>
      </dgm:prSet>
      <dgm:spPr/>
    </dgm:pt>
    <dgm:pt modelId="{F800A26D-BF60-4388-BCFB-9651C5079951}" type="pres">
      <dgm:prSet presAssocID="{25BB49F8-84E0-456B-8B14-33689228294C}" presName="spaceBetweenRectangles" presStyleCnt="0"/>
      <dgm:spPr/>
    </dgm:pt>
    <dgm:pt modelId="{A61A4B2C-33B9-4685-9141-676C8A4B9913}" type="pres">
      <dgm:prSet presAssocID="{C661D9AD-CA71-460A-A8A4-FC2CD51A6A1C}" presName="parentLin" presStyleCnt="0"/>
      <dgm:spPr/>
    </dgm:pt>
    <dgm:pt modelId="{9404BBF6-A7B2-4E75-B906-A38CA89740D6}" type="pres">
      <dgm:prSet presAssocID="{C661D9AD-CA71-460A-A8A4-FC2CD51A6A1C}" presName="parentLeftMargin" presStyleLbl="node1" presStyleIdx="0" presStyleCnt="3"/>
      <dgm:spPr/>
      <dgm:t>
        <a:bodyPr/>
        <a:lstStyle/>
        <a:p>
          <a:endParaRPr lang="ru-RU"/>
        </a:p>
      </dgm:t>
    </dgm:pt>
    <dgm:pt modelId="{BBDE267E-9208-4366-BFDC-F87F6B007320}" type="pres">
      <dgm:prSet presAssocID="{C661D9AD-CA71-460A-A8A4-FC2CD51A6A1C}" presName="parentText" presStyleLbl="node1" presStyleIdx="1" presStyleCnt="3" custLinFactX="8394" custLinFactNeighborX="100000" custLinFactNeighborY="3769">
        <dgm:presLayoutVars>
          <dgm:chMax val="0"/>
          <dgm:bulletEnabled val="1"/>
        </dgm:presLayoutVars>
      </dgm:prSet>
      <dgm:spPr/>
      <dgm:t>
        <a:bodyPr/>
        <a:lstStyle/>
        <a:p>
          <a:endParaRPr lang="ru-RU"/>
        </a:p>
      </dgm:t>
    </dgm:pt>
    <dgm:pt modelId="{2D6ACB64-5E97-4B71-B55F-51E6BD95BE7C}" type="pres">
      <dgm:prSet presAssocID="{C661D9AD-CA71-460A-A8A4-FC2CD51A6A1C}" presName="negativeSpace" presStyleCnt="0"/>
      <dgm:spPr/>
    </dgm:pt>
    <dgm:pt modelId="{D6E2A400-CB0F-472B-8054-B4CB124B4417}" type="pres">
      <dgm:prSet presAssocID="{C661D9AD-CA71-460A-A8A4-FC2CD51A6A1C}" presName="childText" presStyleLbl="conFgAcc1" presStyleIdx="1" presStyleCnt="3">
        <dgm:presLayoutVars>
          <dgm:bulletEnabled val="1"/>
        </dgm:presLayoutVars>
      </dgm:prSet>
      <dgm:spPr/>
    </dgm:pt>
    <dgm:pt modelId="{46D472A0-C55E-427C-9DA5-E52530A7DB40}" type="pres">
      <dgm:prSet presAssocID="{3E5D22B2-59AE-4A76-8CF1-824A9FBD7F90}" presName="spaceBetweenRectangles" presStyleCnt="0"/>
      <dgm:spPr/>
    </dgm:pt>
    <dgm:pt modelId="{8A985D3D-A5CF-404C-87AE-9D01AD638296}" type="pres">
      <dgm:prSet presAssocID="{814697B8-2480-49D3-B24C-8C8380F8BB1F}" presName="parentLin" presStyleCnt="0"/>
      <dgm:spPr/>
    </dgm:pt>
    <dgm:pt modelId="{116910BA-1B1A-4979-A4B2-283522DDFCDF}" type="pres">
      <dgm:prSet presAssocID="{814697B8-2480-49D3-B24C-8C8380F8BB1F}" presName="parentLeftMargin" presStyleLbl="node1" presStyleIdx="1" presStyleCnt="3"/>
      <dgm:spPr/>
      <dgm:t>
        <a:bodyPr/>
        <a:lstStyle/>
        <a:p>
          <a:endParaRPr lang="ru-RU"/>
        </a:p>
      </dgm:t>
    </dgm:pt>
    <dgm:pt modelId="{1EB890BA-33E0-471B-B9BF-64F61AD238C7}" type="pres">
      <dgm:prSet presAssocID="{814697B8-2480-49D3-B24C-8C8380F8BB1F}" presName="parentText" presStyleLbl="node1" presStyleIdx="2" presStyleCnt="3" custLinFactX="19643" custLinFactNeighborX="100000" custLinFactNeighborY="12730">
        <dgm:presLayoutVars>
          <dgm:chMax val="0"/>
          <dgm:bulletEnabled val="1"/>
        </dgm:presLayoutVars>
      </dgm:prSet>
      <dgm:spPr/>
      <dgm:t>
        <a:bodyPr/>
        <a:lstStyle/>
        <a:p>
          <a:endParaRPr lang="ru-RU"/>
        </a:p>
      </dgm:t>
    </dgm:pt>
    <dgm:pt modelId="{9BC4454D-A8DE-4552-8639-C4D20777F962}" type="pres">
      <dgm:prSet presAssocID="{814697B8-2480-49D3-B24C-8C8380F8BB1F}" presName="negativeSpace" presStyleCnt="0"/>
      <dgm:spPr/>
    </dgm:pt>
    <dgm:pt modelId="{B76FE8FE-E184-4289-B5E5-0097D76E7D62}" type="pres">
      <dgm:prSet presAssocID="{814697B8-2480-49D3-B24C-8C8380F8BB1F}" presName="childText" presStyleLbl="conFgAcc1" presStyleIdx="2" presStyleCnt="3">
        <dgm:presLayoutVars>
          <dgm:bulletEnabled val="1"/>
        </dgm:presLayoutVars>
      </dgm:prSet>
      <dgm:spPr/>
    </dgm:pt>
  </dgm:ptLst>
  <dgm:cxnLst>
    <dgm:cxn modelId="{102EC96D-71A2-4A99-BFD4-BC45D4FC2709}" type="presOf" srcId="{663FDA3F-919C-479F-905B-03097F62BE83}" destId="{52FC0F31-4EA6-4D0E-B412-CF2BD923455E}" srcOrd="0" destOrd="0" presId="urn:microsoft.com/office/officeart/2005/8/layout/list1"/>
    <dgm:cxn modelId="{8EE26D56-579D-49A5-84C6-D49888721DB7}" type="presOf" srcId="{814697B8-2480-49D3-B24C-8C8380F8BB1F}" destId="{116910BA-1B1A-4979-A4B2-283522DDFCDF}" srcOrd="0" destOrd="0" presId="urn:microsoft.com/office/officeart/2005/8/layout/list1"/>
    <dgm:cxn modelId="{C86A299C-03D9-422F-91F4-201F10BF5D9C}" type="presOf" srcId="{814697B8-2480-49D3-B24C-8C8380F8BB1F}" destId="{1EB890BA-33E0-471B-B9BF-64F61AD238C7}" srcOrd="1" destOrd="0" presId="urn:microsoft.com/office/officeart/2005/8/layout/list1"/>
    <dgm:cxn modelId="{9D3A7F9E-9339-40C7-88DF-F398C709DED7}" srcId="{EED88BDA-8942-4589-8CFD-CBC47ED67BD2}" destId="{C661D9AD-CA71-460A-A8A4-FC2CD51A6A1C}" srcOrd="1" destOrd="0" parTransId="{AE0FF55F-3224-4182-ABBF-C568CBCA76F9}" sibTransId="{3E5D22B2-59AE-4A76-8CF1-824A9FBD7F90}"/>
    <dgm:cxn modelId="{8876F3B6-2046-4BBA-87A2-C0779B84967D}" type="presOf" srcId="{C661D9AD-CA71-460A-A8A4-FC2CD51A6A1C}" destId="{9404BBF6-A7B2-4E75-B906-A38CA89740D6}" srcOrd="0" destOrd="0" presId="urn:microsoft.com/office/officeart/2005/8/layout/list1"/>
    <dgm:cxn modelId="{CBD88088-5CD1-4695-B519-EFE5375CE137}" type="presOf" srcId="{EED88BDA-8942-4589-8CFD-CBC47ED67BD2}" destId="{79603E7F-5811-468A-B100-77304AE4536B}" srcOrd="0" destOrd="0" presId="urn:microsoft.com/office/officeart/2005/8/layout/list1"/>
    <dgm:cxn modelId="{ACB7BB42-AEAD-43F6-8CE6-BE917DA967A9}" type="presOf" srcId="{663FDA3F-919C-479F-905B-03097F62BE83}" destId="{AF2BDDB3-08EA-42BC-A7FD-49186721A2A4}" srcOrd="1" destOrd="0" presId="urn:microsoft.com/office/officeart/2005/8/layout/list1"/>
    <dgm:cxn modelId="{4EBD2F4D-EF59-4EFF-941D-98E0AC577537}" srcId="{EED88BDA-8942-4589-8CFD-CBC47ED67BD2}" destId="{814697B8-2480-49D3-B24C-8C8380F8BB1F}" srcOrd="2" destOrd="0" parTransId="{474F2E2D-3CAD-4838-96FE-656CD2C6F752}" sibTransId="{7E0A2187-05A2-4D8C-BEEF-FF7193B8652B}"/>
    <dgm:cxn modelId="{F3EB8F79-C0DA-4417-8749-F76662C076D5}" type="presOf" srcId="{C661D9AD-CA71-460A-A8A4-FC2CD51A6A1C}" destId="{BBDE267E-9208-4366-BFDC-F87F6B007320}" srcOrd="1" destOrd="0" presId="urn:microsoft.com/office/officeart/2005/8/layout/list1"/>
    <dgm:cxn modelId="{BA777C76-815C-4A4C-9C61-398219BA6B8F}" srcId="{EED88BDA-8942-4589-8CFD-CBC47ED67BD2}" destId="{663FDA3F-919C-479F-905B-03097F62BE83}" srcOrd="0" destOrd="0" parTransId="{E8EAE779-EFC3-4F96-92FD-C97B2ED91CC9}" sibTransId="{25BB49F8-84E0-456B-8B14-33689228294C}"/>
    <dgm:cxn modelId="{BD2A2869-6533-4D2A-B55D-D95D37D35E05}" type="presParOf" srcId="{79603E7F-5811-468A-B100-77304AE4536B}" destId="{4FB1348B-209F-436A-965C-6FBF0FD12D99}" srcOrd="0" destOrd="0" presId="urn:microsoft.com/office/officeart/2005/8/layout/list1"/>
    <dgm:cxn modelId="{F300FFFC-2DF4-4510-A7A3-B93095EC675C}" type="presParOf" srcId="{4FB1348B-209F-436A-965C-6FBF0FD12D99}" destId="{52FC0F31-4EA6-4D0E-B412-CF2BD923455E}" srcOrd="0" destOrd="0" presId="urn:microsoft.com/office/officeart/2005/8/layout/list1"/>
    <dgm:cxn modelId="{15FB335D-B206-4FAD-8E5B-A1FD5673262D}" type="presParOf" srcId="{4FB1348B-209F-436A-965C-6FBF0FD12D99}" destId="{AF2BDDB3-08EA-42BC-A7FD-49186721A2A4}" srcOrd="1" destOrd="0" presId="urn:microsoft.com/office/officeart/2005/8/layout/list1"/>
    <dgm:cxn modelId="{DCEB422A-4C8F-4233-8BD6-72A9CC65008C}" type="presParOf" srcId="{79603E7F-5811-468A-B100-77304AE4536B}" destId="{1B04F581-77EF-494B-9A08-E3F9FCEE5C9D}" srcOrd="1" destOrd="0" presId="urn:microsoft.com/office/officeart/2005/8/layout/list1"/>
    <dgm:cxn modelId="{077B0C23-68E5-46BC-B7F1-D8FF3E7C5589}" type="presParOf" srcId="{79603E7F-5811-468A-B100-77304AE4536B}" destId="{C1F266E7-7A1E-45FB-9C2A-032112AE0653}" srcOrd="2" destOrd="0" presId="urn:microsoft.com/office/officeart/2005/8/layout/list1"/>
    <dgm:cxn modelId="{E4AAAD4B-1195-42E2-A9EF-7C4358234BAC}" type="presParOf" srcId="{79603E7F-5811-468A-B100-77304AE4536B}" destId="{F800A26D-BF60-4388-BCFB-9651C5079951}" srcOrd="3" destOrd="0" presId="urn:microsoft.com/office/officeart/2005/8/layout/list1"/>
    <dgm:cxn modelId="{42218AB2-0845-44C7-9767-542E8AB35A29}" type="presParOf" srcId="{79603E7F-5811-468A-B100-77304AE4536B}" destId="{A61A4B2C-33B9-4685-9141-676C8A4B9913}" srcOrd="4" destOrd="0" presId="urn:microsoft.com/office/officeart/2005/8/layout/list1"/>
    <dgm:cxn modelId="{D1A69CBB-94F2-45AC-ADD4-ABE521CD03C3}" type="presParOf" srcId="{A61A4B2C-33B9-4685-9141-676C8A4B9913}" destId="{9404BBF6-A7B2-4E75-B906-A38CA89740D6}" srcOrd="0" destOrd="0" presId="urn:microsoft.com/office/officeart/2005/8/layout/list1"/>
    <dgm:cxn modelId="{37FC3683-7FB5-4C7E-B1B3-A789553F294A}" type="presParOf" srcId="{A61A4B2C-33B9-4685-9141-676C8A4B9913}" destId="{BBDE267E-9208-4366-BFDC-F87F6B007320}" srcOrd="1" destOrd="0" presId="urn:microsoft.com/office/officeart/2005/8/layout/list1"/>
    <dgm:cxn modelId="{0E0FE6F2-060E-488D-AB4B-FA51AAB96B01}" type="presParOf" srcId="{79603E7F-5811-468A-B100-77304AE4536B}" destId="{2D6ACB64-5E97-4B71-B55F-51E6BD95BE7C}" srcOrd="5" destOrd="0" presId="urn:microsoft.com/office/officeart/2005/8/layout/list1"/>
    <dgm:cxn modelId="{F15F9C7A-5550-4B30-AAEB-37CDE8E3793F}" type="presParOf" srcId="{79603E7F-5811-468A-B100-77304AE4536B}" destId="{D6E2A400-CB0F-472B-8054-B4CB124B4417}" srcOrd="6" destOrd="0" presId="urn:microsoft.com/office/officeart/2005/8/layout/list1"/>
    <dgm:cxn modelId="{8259EA5B-9A17-4581-9194-0FE901FF35BF}" type="presParOf" srcId="{79603E7F-5811-468A-B100-77304AE4536B}" destId="{46D472A0-C55E-427C-9DA5-E52530A7DB40}" srcOrd="7" destOrd="0" presId="urn:microsoft.com/office/officeart/2005/8/layout/list1"/>
    <dgm:cxn modelId="{7C6A69EF-25AA-485B-B9CC-EAAB3F971A61}" type="presParOf" srcId="{79603E7F-5811-468A-B100-77304AE4536B}" destId="{8A985D3D-A5CF-404C-87AE-9D01AD638296}" srcOrd="8" destOrd="0" presId="urn:microsoft.com/office/officeart/2005/8/layout/list1"/>
    <dgm:cxn modelId="{E6DFA7B7-5716-4C43-8016-F037253C8672}" type="presParOf" srcId="{8A985D3D-A5CF-404C-87AE-9D01AD638296}" destId="{116910BA-1B1A-4979-A4B2-283522DDFCDF}" srcOrd="0" destOrd="0" presId="urn:microsoft.com/office/officeart/2005/8/layout/list1"/>
    <dgm:cxn modelId="{3E21EE71-E214-432F-B579-4A9D3B4E9A83}" type="presParOf" srcId="{8A985D3D-A5CF-404C-87AE-9D01AD638296}" destId="{1EB890BA-33E0-471B-B9BF-64F61AD238C7}" srcOrd="1" destOrd="0" presId="urn:microsoft.com/office/officeart/2005/8/layout/list1"/>
    <dgm:cxn modelId="{5F9FA275-5168-44F2-BE61-C081A905F77C}" type="presParOf" srcId="{79603E7F-5811-468A-B100-77304AE4536B}" destId="{9BC4454D-A8DE-4552-8639-C4D20777F962}" srcOrd="9" destOrd="0" presId="urn:microsoft.com/office/officeart/2005/8/layout/list1"/>
    <dgm:cxn modelId="{30409AB1-6697-4586-88A8-CA8AB311D33F}" type="presParOf" srcId="{79603E7F-5811-468A-B100-77304AE4536B}" destId="{B76FE8FE-E184-4289-B5E5-0097D76E7D62}"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0F51E-06CC-482F-87C6-9DE527AE98C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580BBE1D-7B55-42A7-AEA3-F9A0B8CDE6A0}">
      <dgm:prSet custT="1"/>
      <dgm:spPr/>
      <dgm:t>
        <a:bodyPr/>
        <a:lstStyle/>
        <a:p>
          <a:r>
            <a:rPr lang="ru-RU" sz="2400" dirty="0" smtClean="0"/>
            <a:t>аксиологический компонент</a:t>
          </a:r>
          <a:endParaRPr lang="ru-RU" sz="2400" dirty="0"/>
        </a:p>
      </dgm:t>
    </dgm:pt>
    <dgm:pt modelId="{699F1AD7-EB4D-496F-AD45-A753154E3622}" type="parTrans" cxnId="{13B67670-0455-4B7F-93DF-43C7794299F8}">
      <dgm:prSet/>
      <dgm:spPr/>
      <dgm:t>
        <a:bodyPr/>
        <a:lstStyle/>
        <a:p>
          <a:endParaRPr lang="ru-RU"/>
        </a:p>
      </dgm:t>
    </dgm:pt>
    <dgm:pt modelId="{A71B224C-7C7E-4EB7-90A9-E7AE6E3585A7}" type="sibTrans" cxnId="{13B67670-0455-4B7F-93DF-43C7794299F8}">
      <dgm:prSet/>
      <dgm:spPr/>
      <dgm:t>
        <a:bodyPr/>
        <a:lstStyle/>
        <a:p>
          <a:endParaRPr lang="ru-RU"/>
        </a:p>
      </dgm:t>
    </dgm:pt>
    <dgm:pt modelId="{CAD59B0C-E5E7-4267-89AF-B667E641CFE8}">
      <dgm:prSet phldrT="[Текст]" custT="1"/>
      <dgm:spPr/>
      <dgm:t>
        <a:bodyPr/>
        <a:lstStyle/>
        <a:p>
          <a:r>
            <a:rPr lang="ru-RU" sz="2800" dirty="0" smtClean="0"/>
            <a:t>система качеств, характеризующих индивидуальность и личность </a:t>
          </a:r>
          <a:endParaRPr lang="ru-RU" sz="2800" dirty="0"/>
        </a:p>
      </dgm:t>
    </dgm:pt>
    <dgm:pt modelId="{0A30EB72-DF2F-47F7-8BC5-4C64E6A67B19}" type="parTrans" cxnId="{F4A81200-9C61-4C51-AD18-9D4D00492C9D}">
      <dgm:prSet/>
      <dgm:spPr/>
      <dgm:t>
        <a:bodyPr/>
        <a:lstStyle/>
        <a:p>
          <a:endParaRPr lang="ru-RU"/>
        </a:p>
      </dgm:t>
    </dgm:pt>
    <dgm:pt modelId="{8AD69C7D-0B32-4657-A9C6-15A89A170136}" type="sibTrans" cxnId="{F4A81200-9C61-4C51-AD18-9D4D00492C9D}">
      <dgm:prSet/>
      <dgm:spPr/>
      <dgm:t>
        <a:bodyPr/>
        <a:lstStyle/>
        <a:p>
          <a:endParaRPr lang="ru-RU"/>
        </a:p>
      </dgm:t>
    </dgm:pt>
    <dgm:pt modelId="{FF1B55B8-A283-4C26-80F9-A73DB51FD9C3}">
      <dgm:prSet phldrT="[Текст]" custT="1"/>
      <dgm:spPr/>
      <dgm:t>
        <a:bodyPr/>
        <a:lstStyle/>
        <a:p>
          <a:r>
            <a:rPr lang="ru-RU" sz="2400" dirty="0" smtClean="0"/>
            <a:t>информационный компонент</a:t>
          </a:r>
          <a:endParaRPr lang="ru-RU" sz="2400" dirty="0"/>
        </a:p>
      </dgm:t>
    </dgm:pt>
    <dgm:pt modelId="{E7669425-3FF5-48EB-9191-53C2E06E17E1}" type="parTrans" cxnId="{E457F078-F14B-4351-A392-431D4B658CB1}">
      <dgm:prSet/>
      <dgm:spPr/>
      <dgm:t>
        <a:bodyPr/>
        <a:lstStyle/>
        <a:p>
          <a:endParaRPr lang="ru-RU"/>
        </a:p>
      </dgm:t>
    </dgm:pt>
    <dgm:pt modelId="{8FD89713-3444-4EBF-BB76-8D005C30FDF8}" type="sibTrans" cxnId="{E457F078-F14B-4351-A392-431D4B658CB1}">
      <dgm:prSet/>
      <dgm:spPr/>
      <dgm:t>
        <a:bodyPr/>
        <a:lstStyle/>
        <a:p>
          <a:endParaRPr lang="ru-RU"/>
        </a:p>
      </dgm:t>
    </dgm:pt>
    <dgm:pt modelId="{96801861-A7BB-48EE-A838-EF2507526C87}">
      <dgm:prSet phldrT="[Текст]" custT="1"/>
      <dgm:spPr/>
      <dgm:t>
        <a:bodyPr/>
        <a:lstStyle/>
        <a:p>
          <a:r>
            <a:rPr lang="ru-RU" sz="2800" dirty="0" smtClean="0"/>
            <a:t>включает в себя знания по теории и практике конфликта</a:t>
          </a:r>
          <a:endParaRPr lang="ru-RU" sz="2800" dirty="0"/>
        </a:p>
      </dgm:t>
    </dgm:pt>
    <dgm:pt modelId="{325F1283-BFE1-4651-96E2-7E220F66D674}" type="parTrans" cxnId="{ADD2A47C-ACD2-40AF-AC73-7309A93F3801}">
      <dgm:prSet/>
      <dgm:spPr/>
      <dgm:t>
        <a:bodyPr/>
        <a:lstStyle/>
        <a:p>
          <a:endParaRPr lang="ru-RU"/>
        </a:p>
      </dgm:t>
    </dgm:pt>
    <dgm:pt modelId="{AC5DC0FF-D445-40D3-BDA5-69F9E5F4B5BF}" type="sibTrans" cxnId="{ADD2A47C-ACD2-40AF-AC73-7309A93F3801}">
      <dgm:prSet/>
      <dgm:spPr/>
      <dgm:t>
        <a:bodyPr/>
        <a:lstStyle/>
        <a:p>
          <a:endParaRPr lang="ru-RU"/>
        </a:p>
      </dgm:t>
    </dgm:pt>
    <dgm:pt modelId="{635E9ACE-92D8-4C90-8100-54F62C55E651}">
      <dgm:prSet phldrT="[Текст]" custT="1"/>
      <dgm:spPr/>
      <dgm:t>
        <a:bodyPr/>
        <a:lstStyle/>
        <a:p>
          <a:r>
            <a:rPr lang="ru-RU" sz="2400" dirty="0" smtClean="0"/>
            <a:t>операциональный компонент    </a:t>
          </a:r>
          <a:endParaRPr lang="ru-RU" sz="2400" dirty="0"/>
        </a:p>
      </dgm:t>
    </dgm:pt>
    <dgm:pt modelId="{662B0817-4276-49D2-8F62-F3B5549BC8D5}" type="parTrans" cxnId="{31B48E9E-6444-40EC-AC0C-C218422DE1A9}">
      <dgm:prSet/>
      <dgm:spPr/>
      <dgm:t>
        <a:bodyPr/>
        <a:lstStyle/>
        <a:p>
          <a:endParaRPr lang="ru-RU"/>
        </a:p>
      </dgm:t>
    </dgm:pt>
    <dgm:pt modelId="{C293014F-1498-434F-AB83-A42ED088D950}" type="sibTrans" cxnId="{31B48E9E-6444-40EC-AC0C-C218422DE1A9}">
      <dgm:prSet/>
      <dgm:spPr/>
      <dgm:t>
        <a:bodyPr/>
        <a:lstStyle/>
        <a:p>
          <a:endParaRPr lang="ru-RU"/>
        </a:p>
      </dgm:t>
    </dgm:pt>
    <dgm:pt modelId="{931D5FE2-AC64-4F06-A125-B43FDD612455}">
      <dgm:prSet phldrT="[Текст]" custT="1"/>
      <dgm:spPr/>
      <dgm:t>
        <a:bodyPr/>
        <a:lstStyle/>
        <a:p>
          <a:r>
            <a:rPr lang="ru-RU" sz="2800" b="0" dirty="0" smtClean="0"/>
            <a:t>Включает в себя дифференцированную систему умений и навыков для решения вероятностных конфликтологических задач</a:t>
          </a:r>
          <a:endParaRPr lang="ru-RU" sz="2000" dirty="0"/>
        </a:p>
      </dgm:t>
    </dgm:pt>
    <dgm:pt modelId="{AEA28949-773A-4DC5-B9D1-486CB7571584}" type="parTrans" cxnId="{A09CDFE9-71C2-44B5-B70C-4590B9C12E1C}">
      <dgm:prSet/>
      <dgm:spPr/>
      <dgm:t>
        <a:bodyPr/>
        <a:lstStyle/>
        <a:p>
          <a:endParaRPr lang="ru-RU"/>
        </a:p>
      </dgm:t>
    </dgm:pt>
    <dgm:pt modelId="{E1368D88-0697-4883-8813-2A64B0D3AE04}" type="sibTrans" cxnId="{A09CDFE9-71C2-44B5-B70C-4590B9C12E1C}">
      <dgm:prSet/>
      <dgm:spPr/>
      <dgm:t>
        <a:bodyPr/>
        <a:lstStyle/>
        <a:p>
          <a:endParaRPr lang="ru-RU"/>
        </a:p>
      </dgm:t>
    </dgm:pt>
    <dgm:pt modelId="{9861B049-49AF-48BE-A411-CCE4686A6594}" type="pres">
      <dgm:prSet presAssocID="{FF40F51E-06CC-482F-87C6-9DE527AE98C9}" presName="Name0" presStyleCnt="0">
        <dgm:presLayoutVars>
          <dgm:dir/>
          <dgm:animLvl val="lvl"/>
          <dgm:resizeHandles val="exact"/>
        </dgm:presLayoutVars>
      </dgm:prSet>
      <dgm:spPr/>
      <dgm:t>
        <a:bodyPr/>
        <a:lstStyle/>
        <a:p>
          <a:endParaRPr lang="ru-RU"/>
        </a:p>
      </dgm:t>
    </dgm:pt>
    <dgm:pt modelId="{198B291D-81F9-4C9A-A2DD-54E6ED94BBBC}" type="pres">
      <dgm:prSet presAssocID="{580BBE1D-7B55-42A7-AEA3-F9A0B8CDE6A0}" presName="linNode" presStyleCnt="0"/>
      <dgm:spPr/>
    </dgm:pt>
    <dgm:pt modelId="{CB1576E5-B3F1-4729-B660-E06F0D646D71}" type="pres">
      <dgm:prSet presAssocID="{580BBE1D-7B55-42A7-AEA3-F9A0B8CDE6A0}" presName="parentText" presStyleLbl="node1" presStyleIdx="0" presStyleCnt="3" custLinFactY="-3208" custLinFactNeighborX="-2203" custLinFactNeighborY="-100000">
        <dgm:presLayoutVars>
          <dgm:chMax val="1"/>
          <dgm:bulletEnabled val="1"/>
        </dgm:presLayoutVars>
      </dgm:prSet>
      <dgm:spPr/>
      <dgm:t>
        <a:bodyPr/>
        <a:lstStyle/>
        <a:p>
          <a:endParaRPr lang="ru-RU"/>
        </a:p>
      </dgm:t>
    </dgm:pt>
    <dgm:pt modelId="{A74156E5-1F42-4092-BEAD-EDA95607278D}" type="pres">
      <dgm:prSet presAssocID="{580BBE1D-7B55-42A7-AEA3-F9A0B8CDE6A0}" presName="descendantText" presStyleLbl="alignAccFollowNode1" presStyleIdx="0" presStyleCnt="3" custLinFactNeighborX="-486" custLinFactNeighborY="2561">
        <dgm:presLayoutVars>
          <dgm:bulletEnabled val="1"/>
        </dgm:presLayoutVars>
      </dgm:prSet>
      <dgm:spPr/>
      <dgm:t>
        <a:bodyPr/>
        <a:lstStyle/>
        <a:p>
          <a:endParaRPr lang="ru-RU"/>
        </a:p>
      </dgm:t>
    </dgm:pt>
    <dgm:pt modelId="{8E1F4716-0D67-4327-ACB5-4807D85AE5B8}" type="pres">
      <dgm:prSet presAssocID="{A71B224C-7C7E-4EB7-90A9-E7AE6E3585A7}" presName="sp" presStyleCnt="0"/>
      <dgm:spPr/>
    </dgm:pt>
    <dgm:pt modelId="{34BF6692-476D-4383-90AB-3D256BAD44B4}" type="pres">
      <dgm:prSet presAssocID="{FF1B55B8-A283-4C26-80F9-A73DB51FD9C3}" presName="linNode" presStyleCnt="0"/>
      <dgm:spPr/>
    </dgm:pt>
    <dgm:pt modelId="{F19388E0-EF7C-4D36-8F7D-8A911A2F53E5}" type="pres">
      <dgm:prSet presAssocID="{FF1B55B8-A283-4C26-80F9-A73DB51FD9C3}" presName="parentText" presStyleLbl="node1" presStyleIdx="1" presStyleCnt="3">
        <dgm:presLayoutVars>
          <dgm:chMax val="1"/>
          <dgm:bulletEnabled val="1"/>
        </dgm:presLayoutVars>
      </dgm:prSet>
      <dgm:spPr/>
      <dgm:t>
        <a:bodyPr/>
        <a:lstStyle/>
        <a:p>
          <a:endParaRPr lang="ru-RU"/>
        </a:p>
      </dgm:t>
    </dgm:pt>
    <dgm:pt modelId="{181DD3F4-6011-46E3-8370-25E3238DDFE8}" type="pres">
      <dgm:prSet presAssocID="{FF1B55B8-A283-4C26-80F9-A73DB51FD9C3}" presName="descendantText" presStyleLbl="alignAccFollowNode1" presStyleIdx="1" presStyleCnt="3">
        <dgm:presLayoutVars>
          <dgm:bulletEnabled val="1"/>
        </dgm:presLayoutVars>
      </dgm:prSet>
      <dgm:spPr/>
      <dgm:t>
        <a:bodyPr/>
        <a:lstStyle/>
        <a:p>
          <a:endParaRPr lang="ru-RU"/>
        </a:p>
      </dgm:t>
    </dgm:pt>
    <dgm:pt modelId="{4878797B-0069-46F0-8424-3D81D48F61EF}" type="pres">
      <dgm:prSet presAssocID="{8FD89713-3444-4EBF-BB76-8D005C30FDF8}" presName="sp" presStyleCnt="0"/>
      <dgm:spPr/>
    </dgm:pt>
    <dgm:pt modelId="{BF5ECB10-0FA3-41E8-9DA3-636BF3E470BF}" type="pres">
      <dgm:prSet presAssocID="{635E9ACE-92D8-4C90-8100-54F62C55E651}" presName="linNode" presStyleCnt="0"/>
      <dgm:spPr/>
    </dgm:pt>
    <dgm:pt modelId="{D59885B5-B208-4C81-B5FA-7BBAC3422B71}" type="pres">
      <dgm:prSet presAssocID="{635E9ACE-92D8-4C90-8100-54F62C55E651}" presName="parentText" presStyleLbl="node1" presStyleIdx="2" presStyleCnt="3">
        <dgm:presLayoutVars>
          <dgm:chMax val="1"/>
          <dgm:bulletEnabled val="1"/>
        </dgm:presLayoutVars>
      </dgm:prSet>
      <dgm:spPr/>
      <dgm:t>
        <a:bodyPr/>
        <a:lstStyle/>
        <a:p>
          <a:endParaRPr lang="ru-RU"/>
        </a:p>
      </dgm:t>
    </dgm:pt>
    <dgm:pt modelId="{29493DE3-4BEE-42DE-B97E-9AED3086801E}" type="pres">
      <dgm:prSet presAssocID="{635E9ACE-92D8-4C90-8100-54F62C55E651}" presName="descendantText" presStyleLbl="alignAccFollowNode1" presStyleIdx="2" presStyleCnt="3">
        <dgm:presLayoutVars>
          <dgm:bulletEnabled val="1"/>
        </dgm:presLayoutVars>
      </dgm:prSet>
      <dgm:spPr/>
      <dgm:t>
        <a:bodyPr/>
        <a:lstStyle/>
        <a:p>
          <a:endParaRPr lang="ru-RU"/>
        </a:p>
      </dgm:t>
    </dgm:pt>
  </dgm:ptLst>
  <dgm:cxnLst>
    <dgm:cxn modelId="{ADD2A47C-ACD2-40AF-AC73-7309A93F3801}" srcId="{FF1B55B8-A283-4C26-80F9-A73DB51FD9C3}" destId="{96801861-A7BB-48EE-A838-EF2507526C87}" srcOrd="0" destOrd="0" parTransId="{325F1283-BFE1-4651-96E2-7E220F66D674}" sibTransId="{AC5DC0FF-D445-40D3-BDA5-69F9E5F4B5BF}"/>
    <dgm:cxn modelId="{A09CDFE9-71C2-44B5-B70C-4590B9C12E1C}" srcId="{635E9ACE-92D8-4C90-8100-54F62C55E651}" destId="{931D5FE2-AC64-4F06-A125-B43FDD612455}" srcOrd="0" destOrd="0" parTransId="{AEA28949-773A-4DC5-B9D1-486CB7571584}" sibTransId="{E1368D88-0697-4883-8813-2A64B0D3AE04}"/>
    <dgm:cxn modelId="{D2D2195F-69DD-4153-8557-A8ECFF1148C3}" type="presOf" srcId="{580BBE1D-7B55-42A7-AEA3-F9A0B8CDE6A0}" destId="{CB1576E5-B3F1-4729-B660-E06F0D646D71}" srcOrd="0" destOrd="0" presId="urn:microsoft.com/office/officeart/2005/8/layout/vList5"/>
    <dgm:cxn modelId="{61C987B8-5F59-4006-BE95-7AC53650922C}" type="presOf" srcId="{96801861-A7BB-48EE-A838-EF2507526C87}" destId="{181DD3F4-6011-46E3-8370-25E3238DDFE8}" srcOrd="0" destOrd="0" presId="urn:microsoft.com/office/officeart/2005/8/layout/vList5"/>
    <dgm:cxn modelId="{8190E779-B171-4F88-B2DE-1DE992BCAE0B}" type="presOf" srcId="{931D5FE2-AC64-4F06-A125-B43FDD612455}" destId="{29493DE3-4BEE-42DE-B97E-9AED3086801E}" srcOrd="0" destOrd="0" presId="urn:microsoft.com/office/officeart/2005/8/layout/vList5"/>
    <dgm:cxn modelId="{E457F078-F14B-4351-A392-431D4B658CB1}" srcId="{FF40F51E-06CC-482F-87C6-9DE527AE98C9}" destId="{FF1B55B8-A283-4C26-80F9-A73DB51FD9C3}" srcOrd="1" destOrd="0" parTransId="{E7669425-3FF5-48EB-9191-53C2E06E17E1}" sibTransId="{8FD89713-3444-4EBF-BB76-8D005C30FDF8}"/>
    <dgm:cxn modelId="{31B48E9E-6444-40EC-AC0C-C218422DE1A9}" srcId="{FF40F51E-06CC-482F-87C6-9DE527AE98C9}" destId="{635E9ACE-92D8-4C90-8100-54F62C55E651}" srcOrd="2" destOrd="0" parTransId="{662B0817-4276-49D2-8F62-F3B5549BC8D5}" sibTransId="{C293014F-1498-434F-AB83-A42ED088D950}"/>
    <dgm:cxn modelId="{8EBF5F80-D5D1-405B-B6B8-A11A78EA01CD}" type="presOf" srcId="{635E9ACE-92D8-4C90-8100-54F62C55E651}" destId="{D59885B5-B208-4C81-B5FA-7BBAC3422B71}" srcOrd="0" destOrd="0" presId="urn:microsoft.com/office/officeart/2005/8/layout/vList5"/>
    <dgm:cxn modelId="{CE8FB1DD-FF27-407E-B3B8-A991F40D6B86}" type="presOf" srcId="{CAD59B0C-E5E7-4267-89AF-B667E641CFE8}" destId="{A74156E5-1F42-4092-BEAD-EDA95607278D}" srcOrd="0" destOrd="0" presId="urn:microsoft.com/office/officeart/2005/8/layout/vList5"/>
    <dgm:cxn modelId="{F4A81200-9C61-4C51-AD18-9D4D00492C9D}" srcId="{580BBE1D-7B55-42A7-AEA3-F9A0B8CDE6A0}" destId="{CAD59B0C-E5E7-4267-89AF-B667E641CFE8}" srcOrd="0" destOrd="0" parTransId="{0A30EB72-DF2F-47F7-8BC5-4C64E6A67B19}" sibTransId="{8AD69C7D-0B32-4657-A9C6-15A89A170136}"/>
    <dgm:cxn modelId="{13B67670-0455-4B7F-93DF-43C7794299F8}" srcId="{FF40F51E-06CC-482F-87C6-9DE527AE98C9}" destId="{580BBE1D-7B55-42A7-AEA3-F9A0B8CDE6A0}" srcOrd="0" destOrd="0" parTransId="{699F1AD7-EB4D-496F-AD45-A753154E3622}" sibTransId="{A71B224C-7C7E-4EB7-90A9-E7AE6E3585A7}"/>
    <dgm:cxn modelId="{814214A2-2B4F-4B2D-AD82-F823525AC212}" type="presOf" srcId="{FF1B55B8-A283-4C26-80F9-A73DB51FD9C3}" destId="{F19388E0-EF7C-4D36-8F7D-8A911A2F53E5}" srcOrd="0" destOrd="0" presId="urn:microsoft.com/office/officeart/2005/8/layout/vList5"/>
    <dgm:cxn modelId="{F63279B4-C144-4810-872D-E6303A35D001}" type="presOf" srcId="{FF40F51E-06CC-482F-87C6-9DE527AE98C9}" destId="{9861B049-49AF-48BE-A411-CCE4686A6594}" srcOrd="0" destOrd="0" presId="urn:microsoft.com/office/officeart/2005/8/layout/vList5"/>
    <dgm:cxn modelId="{A693F652-DF9D-4E07-9AFB-83114900915F}" type="presParOf" srcId="{9861B049-49AF-48BE-A411-CCE4686A6594}" destId="{198B291D-81F9-4C9A-A2DD-54E6ED94BBBC}" srcOrd="0" destOrd="0" presId="urn:microsoft.com/office/officeart/2005/8/layout/vList5"/>
    <dgm:cxn modelId="{5AB5B953-6C1E-40B5-8C69-96B028890C27}" type="presParOf" srcId="{198B291D-81F9-4C9A-A2DD-54E6ED94BBBC}" destId="{CB1576E5-B3F1-4729-B660-E06F0D646D71}" srcOrd="0" destOrd="0" presId="urn:microsoft.com/office/officeart/2005/8/layout/vList5"/>
    <dgm:cxn modelId="{85D3ABA6-11F8-48DD-BD84-6AA9BE1B8CE2}" type="presParOf" srcId="{198B291D-81F9-4C9A-A2DD-54E6ED94BBBC}" destId="{A74156E5-1F42-4092-BEAD-EDA95607278D}" srcOrd="1" destOrd="0" presId="urn:microsoft.com/office/officeart/2005/8/layout/vList5"/>
    <dgm:cxn modelId="{81C5A14A-8D18-40B5-ABA0-9CDEC858E570}" type="presParOf" srcId="{9861B049-49AF-48BE-A411-CCE4686A6594}" destId="{8E1F4716-0D67-4327-ACB5-4807D85AE5B8}" srcOrd="1" destOrd="0" presId="urn:microsoft.com/office/officeart/2005/8/layout/vList5"/>
    <dgm:cxn modelId="{5F540845-4434-48CD-A4D5-17003898A6E1}" type="presParOf" srcId="{9861B049-49AF-48BE-A411-CCE4686A6594}" destId="{34BF6692-476D-4383-90AB-3D256BAD44B4}" srcOrd="2" destOrd="0" presId="urn:microsoft.com/office/officeart/2005/8/layout/vList5"/>
    <dgm:cxn modelId="{9C5B8ADC-5259-4554-829C-0C42B2C6B8FC}" type="presParOf" srcId="{34BF6692-476D-4383-90AB-3D256BAD44B4}" destId="{F19388E0-EF7C-4D36-8F7D-8A911A2F53E5}" srcOrd="0" destOrd="0" presId="urn:microsoft.com/office/officeart/2005/8/layout/vList5"/>
    <dgm:cxn modelId="{B3F58663-809F-4B56-87F6-70CA1771DD06}" type="presParOf" srcId="{34BF6692-476D-4383-90AB-3D256BAD44B4}" destId="{181DD3F4-6011-46E3-8370-25E3238DDFE8}" srcOrd="1" destOrd="0" presId="urn:microsoft.com/office/officeart/2005/8/layout/vList5"/>
    <dgm:cxn modelId="{CEC644B6-23C8-4D13-AEA4-861C0B2512B3}" type="presParOf" srcId="{9861B049-49AF-48BE-A411-CCE4686A6594}" destId="{4878797B-0069-46F0-8424-3D81D48F61EF}" srcOrd="3" destOrd="0" presId="urn:microsoft.com/office/officeart/2005/8/layout/vList5"/>
    <dgm:cxn modelId="{7B465A5C-2412-43A9-9C16-7FB96F70EE95}" type="presParOf" srcId="{9861B049-49AF-48BE-A411-CCE4686A6594}" destId="{BF5ECB10-0FA3-41E8-9DA3-636BF3E470BF}" srcOrd="4" destOrd="0" presId="urn:microsoft.com/office/officeart/2005/8/layout/vList5"/>
    <dgm:cxn modelId="{BE66043C-7A41-4055-A8FD-C6059B23C3BE}" type="presParOf" srcId="{BF5ECB10-0FA3-41E8-9DA3-636BF3E470BF}" destId="{D59885B5-B208-4C81-B5FA-7BBAC3422B71}" srcOrd="0" destOrd="0" presId="urn:microsoft.com/office/officeart/2005/8/layout/vList5"/>
    <dgm:cxn modelId="{37C510DD-2954-441A-AB04-8F26749E887E}" type="presParOf" srcId="{BF5ECB10-0FA3-41E8-9DA3-636BF3E470BF}" destId="{29493DE3-4BEE-42DE-B97E-9AED3086801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F266E7-7A1E-45FB-9C2A-032112AE0653}">
      <dsp:nvSpPr>
        <dsp:cNvPr id="0" name=""/>
        <dsp:cNvSpPr/>
      </dsp:nvSpPr>
      <dsp:spPr>
        <a:xfrm>
          <a:off x="0" y="493034"/>
          <a:ext cx="8229600" cy="831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BDDB3-08EA-42BC-A7FD-49186721A2A4}">
      <dsp:nvSpPr>
        <dsp:cNvPr id="0" name=""/>
        <dsp:cNvSpPr/>
      </dsp:nvSpPr>
      <dsp:spPr>
        <a:xfrm>
          <a:off x="226367" y="27386"/>
          <a:ext cx="5760720" cy="974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3600" kern="1200" dirty="0" smtClean="0">
              <a:solidFill>
                <a:schemeClr val="tx1"/>
              </a:solidFill>
            </a:rPr>
            <a:t>аксиологический компонент (ценности)</a:t>
          </a:r>
        </a:p>
      </dsp:txBody>
      <dsp:txXfrm>
        <a:off x="226367" y="27386"/>
        <a:ext cx="5760720" cy="974160"/>
      </dsp:txXfrm>
    </dsp:sp>
    <dsp:sp modelId="{D6E2A400-CB0F-472B-8054-B4CB124B4417}">
      <dsp:nvSpPr>
        <dsp:cNvPr id="0" name=""/>
        <dsp:cNvSpPr/>
      </dsp:nvSpPr>
      <dsp:spPr>
        <a:xfrm>
          <a:off x="0" y="1989915"/>
          <a:ext cx="8229600" cy="831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DE267E-9208-4366-BFDC-F87F6B007320}">
      <dsp:nvSpPr>
        <dsp:cNvPr id="0" name=""/>
        <dsp:cNvSpPr/>
      </dsp:nvSpPr>
      <dsp:spPr>
        <a:xfrm>
          <a:off x="1306514" y="1539551"/>
          <a:ext cx="5760720" cy="974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ru-RU" sz="3600" kern="1200" dirty="0" smtClean="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ru-RU" sz="3600" kern="1200" dirty="0" smtClean="0">
              <a:solidFill>
                <a:schemeClr val="tx1"/>
              </a:solidFill>
            </a:rPr>
            <a:t>информационный компонент (знания) </a:t>
          </a:r>
        </a:p>
        <a:p>
          <a:pPr marL="0" marR="0" lvl="0" indent="0" algn="l" defTabSz="914400" eaLnBrk="1" fontAlgn="auto" latinLnBrk="0" hangingPunct="1">
            <a:lnSpc>
              <a:spcPct val="100000"/>
            </a:lnSpc>
            <a:spcBef>
              <a:spcPct val="0"/>
            </a:spcBef>
            <a:spcAft>
              <a:spcPts val="0"/>
            </a:spcAft>
            <a:buClrTx/>
            <a:buSzTx/>
            <a:buFontTx/>
            <a:buNone/>
            <a:tabLst/>
            <a:defRPr/>
          </a:pPr>
          <a:endParaRPr lang="ru-RU" sz="3600" kern="1200" dirty="0" smtClean="0">
            <a:solidFill>
              <a:schemeClr val="tx1"/>
            </a:solidFill>
          </a:endParaRPr>
        </a:p>
      </dsp:txBody>
      <dsp:txXfrm>
        <a:off x="1306514" y="1539551"/>
        <a:ext cx="5760720" cy="974160"/>
      </dsp:txXfrm>
    </dsp:sp>
    <dsp:sp modelId="{B76FE8FE-E184-4289-B5E5-0097D76E7D62}">
      <dsp:nvSpPr>
        <dsp:cNvPr id="0" name=""/>
        <dsp:cNvSpPr/>
      </dsp:nvSpPr>
      <dsp:spPr>
        <a:xfrm>
          <a:off x="0" y="3486795"/>
          <a:ext cx="8229600" cy="831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B890BA-33E0-471B-B9BF-64F61AD238C7}">
      <dsp:nvSpPr>
        <dsp:cNvPr id="0" name=""/>
        <dsp:cNvSpPr/>
      </dsp:nvSpPr>
      <dsp:spPr>
        <a:xfrm>
          <a:off x="1954538" y="3123725"/>
          <a:ext cx="5760720" cy="9741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3600" kern="1200" dirty="0" smtClean="0">
              <a:solidFill>
                <a:schemeClr val="tx1"/>
              </a:solidFill>
            </a:rPr>
            <a:t>операциональный компонент (умения)     </a:t>
          </a:r>
        </a:p>
      </dsp:txBody>
      <dsp:txXfrm>
        <a:off x="1954538" y="3123725"/>
        <a:ext cx="5760720" cy="9741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4156E5-1F42-4092-BEAD-EDA95607278D}">
      <dsp:nvSpPr>
        <dsp:cNvPr id="0" name=""/>
        <dsp:cNvSpPr/>
      </dsp:nvSpPr>
      <dsp:spPr>
        <a:xfrm rot="5400000">
          <a:off x="5298027" y="-1888631"/>
          <a:ext cx="1466600" cy="569118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t>система качеств, характеризующих индивидуальность и личность </a:t>
          </a:r>
          <a:endParaRPr lang="ru-RU" sz="2800" kern="1200" dirty="0"/>
        </a:p>
      </dsp:txBody>
      <dsp:txXfrm rot="5400000">
        <a:off x="5298027" y="-1888631"/>
        <a:ext cx="1466600" cy="5691187"/>
      </dsp:txXfrm>
    </dsp:sp>
    <dsp:sp modelId="{CB1576E5-B3F1-4729-B660-E06F0D646D71}">
      <dsp:nvSpPr>
        <dsp:cNvPr id="0" name=""/>
        <dsp:cNvSpPr/>
      </dsp:nvSpPr>
      <dsp:spPr>
        <a:xfrm>
          <a:off x="0" y="0"/>
          <a:ext cx="3201292" cy="1833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kern="1200" dirty="0" smtClean="0"/>
            <a:t>аксиологический компонент</a:t>
          </a:r>
          <a:endParaRPr lang="ru-RU" sz="2400" kern="1200" dirty="0"/>
        </a:p>
      </dsp:txBody>
      <dsp:txXfrm>
        <a:off x="0" y="0"/>
        <a:ext cx="3201292" cy="1833250"/>
      </dsp:txXfrm>
    </dsp:sp>
    <dsp:sp modelId="{181DD3F4-6011-46E3-8370-25E3238DDFE8}">
      <dsp:nvSpPr>
        <dsp:cNvPr id="0" name=""/>
        <dsp:cNvSpPr/>
      </dsp:nvSpPr>
      <dsp:spPr>
        <a:xfrm rot="5400000">
          <a:off x="5313586" y="-1277"/>
          <a:ext cx="1466600" cy="569118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t>включает в себя знания по теории и практике конфликта</a:t>
          </a:r>
          <a:endParaRPr lang="ru-RU" sz="2800" kern="1200" dirty="0"/>
        </a:p>
      </dsp:txBody>
      <dsp:txXfrm rot="5400000">
        <a:off x="5313586" y="-1277"/>
        <a:ext cx="1466600" cy="5691187"/>
      </dsp:txXfrm>
    </dsp:sp>
    <dsp:sp modelId="{F19388E0-EF7C-4D36-8F7D-8A911A2F53E5}">
      <dsp:nvSpPr>
        <dsp:cNvPr id="0" name=""/>
        <dsp:cNvSpPr/>
      </dsp:nvSpPr>
      <dsp:spPr>
        <a:xfrm>
          <a:off x="0" y="1927690"/>
          <a:ext cx="3201292" cy="1833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kern="1200" dirty="0" smtClean="0"/>
            <a:t>информационный компонент</a:t>
          </a:r>
          <a:endParaRPr lang="ru-RU" sz="2400" kern="1200" dirty="0"/>
        </a:p>
      </dsp:txBody>
      <dsp:txXfrm>
        <a:off x="0" y="1927690"/>
        <a:ext cx="3201292" cy="1833250"/>
      </dsp:txXfrm>
    </dsp:sp>
    <dsp:sp modelId="{29493DE3-4BEE-42DE-B97E-9AED3086801E}">
      <dsp:nvSpPr>
        <dsp:cNvPr id="0" name=""/>
        <dsp:cNvSpPr/>
      </dsp:nvSpPr>
      <dsp:spPr>
        <a:xfrm rot="5400000">
          <a:off x="5313586" y="1923635"/>
          <a:ext cx="1466600" cy="569118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ru-RU" sz="2800" b="0" kern="1200" dirty="0" smtClean="0"/>
            <a:t>Включает в себя дифференцированную систему умений и навыков для решения вероятностных конфликтологических задач</a:t>
          </a:r>
          <a:endParaRPr lang="ru-RU" sz="2000" kern="1200" dirty="0"/>
        </a:p>
      </dsp:txBody>
      <dsp:txXfrm rot="5400000">
        <a:off x="5313586" y="1923635"/>
        <a:ext cx="1466600" cy="5691187"/>
      </dsp:txXfrm>
    </dsp:sp>
    <dsp:sp modelId="{D59885B5-B208-4C81-B5FA-7BBAC3422B71}">
      <dsp:nvSpPr>
        <dsp:cNvPr id="0" name=""/>
        <dsp:cNvSpPr/>
      </dsp:nvSpPr>
      <dsp:spPr>
        <a:xfrm>
          <a:off x="0" y="3852603"/>
          <a:ext cx="3201292" cy="1833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kern="1200" dirty="0" smtClean="0"/>
            <a:t>операциональный компонент    </a:t>
          </a:r>
          <a:endParaRPr lang="ru-RU" sz="2400" kern="1200" dirty="0"/>
        </a:p>
      </dsp:txBody>
      <dsp:txXfrm>
        <a:off x="0" y="3852603"/>
        <a:ext cx="3201292" cy="18332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63EF86-703D-447D-8D41-460FFEDF4733}" type="datetimeFigureOut">
              <a:rPr lang="ru-RU" smtClean="0"/>
              <a:pPr/>
              <a:t>19.06.2012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4B9B1-A7FB-4AD7-A341-898C9BDBF9E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24B9B1-A7FB-4AD7-A341-898C9BDBF9EC}"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224B9B1-A7FB-4AD7-A341-898C9BDBF9EC}" type="slidenum">
              <a:rPr lang="ru-RU" smtClean="0"/>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19.06.2012</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19.06.2012</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19.06.2012</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19.06.2012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19.06.2012</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Autofit/>
          </a:bodyPr>
          <a:lstStyle/>
          <a:p>
            <a:r>
              <a:rPr lang="ru-RU" sz="2400" dirty="0" smtClean="0"/>
              <a:t/>
            </a:r>
            <a:br>
              <a:rPr lang="ru-RU" sz="2400" dirty="0" smtClean="0"/>
            </a:br>
            <a:r>
              <a:rPr lang="ru-RU" sz="2800" dirty="0" smtClean="0"/>
              <a:t>Итоговый практико-ориентированный проект</a:t>
            </a:r>
            <a:br>
              <a:rPr lang="ru-RU" sz="2800" dirty="0" smtClean="0"/>
            </a:br>
            <a:r>
              <a:rPr lang="ru-RU" sz="2800" b="1" i="1" dirty="0" smtClean="0"/>
              <a:t>Тема: «</a:t>
            </a:r>
            <a:r>
              <a:rPr lang="ru-RU" sz="2800" b="1" dirty="0" smtClean="0">
                <a:solidFill>
                  <a:schemeClr val="accent2">
                    <a:lumMod val="60000"/>
                    <a:lumOff val="40000"/>
                  </a:schemeClr>
                </a:solidFill>
              </a:rPr>
              <a:t>Конфликтологическая компетентность как составляющая профессиональной культуры педагога</a:t>
            </a:r>
            <a:r>
              <a:rPr lang="ru-RU" sz="2800" b="1" dirty="0" smtClean="0"/>
              <a:t>».</a:t>
            </a:r>
            <a:r>
              <a:rPr lang="ru-RU" sz="2800" dirty="0" smtClean="0"/>
              <a:t/>
            </a:r>
            <a:br>
              <a:rPr lang="ru-RU" sz="2800" dirty="0" smtClean="0"/>
            </a:br>
            <a:endParaRPr lang="ru-RU" sz="2800" dirty="0"/>
          </a:p>
        </p:txBody>
      </p:sp>
      <p:sp>
        <p:nvSpPr>
          <p:cNvPr id="5" name="Подзаголовок 4"/>
          <p:cNvSpPr>
            <a:spLocks noGrp="1"/>
          </p:cNvSpPr>
          <p:nvPr>
            <p:ph type="subTitle" idx="1"/>
          </p:nvPr>
        </p:nvSpPr>
        <p:spPr>
          <a:xfrm>
            <a:off x="0" y="3899938"/>
            <a:ext cx="5796136" cy="1752600"/>
          </a:xfrm>
        </p:spPr>
        <p:txBody>
          <a:bodyPr>
            <a:normAutofit fontScale="25000" lnSpcReduction="20000"/>
          </a:bodyPr>
          <a:lstStyle/>
          <a:p>
            <a:r>
              <a:rPr lang="ru-RU" b="1" dirty="0" smtClean="0"/>
              <a:t> </a:t>
            </a:r>
            <a:r>
              <a:rPr lang="ru-RU" sz="9600" b="1" dirty="0" smtClean="0"/>
              <a:t>Осиповой Е.Ю. , учителя начальных классов,</a:t>
            </a:r>
            <a:br>
              <a:rPr lang="ru-RU" sz="9600" b="1" dirty="0" smtClean="0"/>
            </a:br>
            <a:r>
              <a:rPr lang="ru-RU" sz="9600" b="1" dirty="0" smtClean="0"/>
              <a:t>слушателя курсов повышения квалификации 2011-2012 учебного года</a:t>
            </a:r>
          </a:p>
          <a:p>
            <a:r>
              <a:rPr lang="ru-RU" sz="9600" b="1" dirty="0" smtClean="0"/>
              <a:t>Руководитель курсов – Жукова О.В.</a:t>
            </a:r>
          </a:p>
          <a:p>
            <a:r>
              <a:rPr lang="ru-RU" sz="9600" b="1" dirty="0" smtClean="0"/>
              <a:t/>
            </a:r>
            <a:br>
              <a:rPr lang="ru-RU" sz="9600" b="1" dirty="0" smtClean="0"/>
            </a:br>
            <a:endParaRPr lang="ru-RU" sz="9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Структура конфликтологической компетентности</a:t>
            </a:r>
            <a:endParaRPr lang="ru-RU" dirty="0"/>
          </a:p>
        </p:txBody>
      </p:sp>
      <p:graphicFrame>
        <p:nvGraphicFramePr>
          <p:cNvPr id="4" name="Содержимое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620688"/>
          <a:ext cx="889248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836712"/>
            <a:ext cx="8208912" cy="5816977"/>
          </a:xfrm>
          <a:prstGeom prst="rect">
            <a:avLst/>
          </a:prstGeom>
        </p:spPr>
        <p:txBody>
          <a:bodyPr wrap="square">
            <a:spAutoFit/>
          </a:bodyPr>
          <a:lstStyle/>
          <a:p>
            <a:pPr hangingPunct="0"/>
            <a:r>
              <a:rPr lang="ru-RU" sz="2800" dirty="0" smtClean="0"/>
              <a:t>К. У. Томасом и P. X. Килменном  были разработаны основные наиболее приемлемые стратегии поведения в конфликтной ситуации. Они указывают, что существует </a:t>
            </a:r>
            <a:r>
              <a:rPr lang="ru-RU" sz="3600" b="1" dirty="0" smtClean="0">
                <a:solidFill>
                  <a:srgbClr val="FF0000"/>
                </a:solidFill>
              </a:rPr>
              <a:t>пять</a:t>
            </a:r>
            <a:r>
              <a:rPr lang="ru-RU" sz="2800" b="1" dirty="0" smtClean="0"/>
              <a:t> </a:t>
            </a:r>
            <a:r>
              <a:rPr lang="ru-RU" sz="2800" dirty="0" smtClean="0"/>
              <a:t>основных </a:t>
            </a:r>
            <a:r>
              <a:rPr lang="ru-RU" sz="3600" b="1" dirty="0" smtClean="0">
                <a:solidFill>
                  <a:srgbClr val="FF0000"/>
                </a:solidFill>
              </a:rPr>
              <a:t>стилей</a:t>
            </a:r>
            <a:r>
              <a:rPr lang="ru-RU" sz="2800" dirty="0" smtClean="0"/>
              <a:t> поведения в конфликте: </a:t>
            </a:r>
            <a:r>
              <a:rPr lang="ru-RU" sz="2800" b="1" u="sng" dirty="0" smtClean="0">
                <a:solidFill>
                  <a:srgbClr val="7030A0"/>
                </a:solidFill>
              </a:rPr>
              <a:t>приспособление, компромисс,  сотрудничество,  уклонение (игнорирование),  соперничество  или конкуренция</a:t>
            </a:r>
            <a:r>
              <a:rPr lang="ru-RU" sz="2800" dirty="0" smtClean="0"/>
              <a:t>. Стиль поведения в конкретном конфликте определяется той мерой, в которой вы хотите удовлетворить собственные интересы, действуя при этом активно или пассивно, и интересы другой стороны, действуя совместно или индивидуально.</a:t>
            </a:r>
            <a:endParaRPr lang="ru-RU"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620688"/>
            <a:ext cx="8229600" cy="864096"/>
          </a:xfrm>
        </p:spPr>
        <p:txBody>
          <a:bodyPr>
            <a:normAutofit fontScale="90000"/>
          </a:bodyPr>
          <a:lstStyle/>
          <a:p>
            <a:r>
              <a:rPr lang="ru-RU" b="1" u="sng" dirty="0" smtClean="0">
                <a:solidFill>
                  <a:srgbClr val="7030A0"/>
                </a:solidFill>
              </a:rPr>
              <a:t>Стиль конкуренции</a:t>
            </a:r>
            <a:r>
              <a:rPr lang="ru-RU" b="1" dirty="0" smtClean="0">
                <a:solidFill>
                  <a:srgbClr val="7030A0"/>
                </a:solidFill>
              </a:rPr>
              <a:t/>
            </a:r>
            <a:br>
              <a:rPr lang="ru-RU" b="1" dirty="0" smtClean="0">
                <a:solidFill>
                  <a:srgbClr val="7030A0"/>
                </a:solidFill>
              </a:rPr>
            </a:br>
            <a:endParaRPr lang="ru-RU" b="1" dirty="0">
              <a:solidFill>
                <a:srgbClr val="7030A0"/>
              </a:solidFill>
            </a:endParaRPr>
          </a:p>
        </p:txBody>
      </p:sp>
      <p:sp>
        <p:nvSpPr>
          <p:cNvPr id="7" name="Содержимое 6"/>
          <p:cNvSpPr>
            <a:spLocks noGrp="1"/>
          </p:cNvSpPr>
          <p:nvPr>
            <p:ph idx="1"/>
          </p:nvPr>
        </p:nvSpPr>
        <p:spPr>
          <a:xfrm>
            <a:off x="457200" y="1340768"/>
            <a:ext cx="8229600" cy="5233768"/>
          </a:xfrm>
        </p:spPr>
        <p:txBody>
          <a:bodyPr>
            <a:normAutofit lnSpcReduction="10000"/>
          </a:bodyPr>
          <a:lstStyle/>
          <a:p>
            <a:pPr hangingPunct="0"/>
            <a:r>
              <a:rPr lang="ru-RU" sz="3000" dirty="0" smtClean="0"/>
              <a:t>Один из участников конфликта достигает своей цели </a:t>
            </a:r>
            <a:r>
              <a:rPr lang="ru-RU" sz="3000" u="sng" dirty="0" smtClean="0"/>
              <a:t>путём подавления </a:t>
            </a:r>
            <a:r>
              <a:rPr lang="ru-RU" sz="3000" dirty="0" smtClean="0"/>
              <a:t>другого. Результат - конфликт «загоняется» вглубь: психологическое напряжение, дискомфорт, неблагоприятное эмоциональное состояние соперника.</a:t>
            </a:r>
          </a:p>
          <a:p>
            <a:pPr hangingPunct="0"/>
            <a:r>
              <a:rPr lang="ru-RU" sz="3000" dirty="0" smtClean="0"/>
              <a:t>Стиль конкуренции (соперничества) может использовать педагог, обладающий сильной волей, достаточным авторитетом, властью, не очень заинтересованный в сотрудничестве с учащимися и стремящийся в первую очередь удовлетворить собственные интересы.</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4880720" cy="1080120"/>
          </a:xfrm>
        </p:spPr>
        <p:txBody>
          <a:bodyPr>
            <a:normAutofit fontScale="90000"/>
          </a:bodyPr>
          <a:lstStyle/>
          <a:p>
            <a:r>
              <a:rPr lang="ru-RU" b="1" u="sng" dirty="0" smtClean="0">
                <a:solidFill>
                  <a:srgbClr val="7030A0"/>
                </a:solidFill>
              </a:rPr>
              <a:t>Стиль уклонения</a:t>
            </a:r>
            <a:r>
              <a:rPr lang="ru-RU" b="1" dirty="0" smtClean="0">
                <a:solidFill>
                  <a:srgbClr val="7030A0"/>
                </a:solidFill>
              </a:rPr>
              <a:t/>
            </a:r>
            <a:br>
              <a:rPr lang="ru-RU" b="1" dirty="0" smtClean="0">
                <a:solidFill>
                  <a:srgbClr val="7030A0"/>
                </a:solidFill>
              </a:rPr>
            </a:br>
            <a:endParaRPr lang="ru-RU" b="1" dirty="0">
              <a:solidFill>
                <a:srgbClr val="7030A0"/>
              </a:solidFill>
            </a:endParaRPr>
          </a:p>
        </p:txBody>
      </p:sp>
      <p:sp>
        <p:nvSpPr>
          <p:cNvPr id="3" name="Содержимое 2"/>
          <p:cNvSpPr>
            <a:spLocks noGrp="1"/>
          </p:cNvSpPr>
          <p:nvPr>
            <p:ph idx="1"/>
          </p:nvPr>
        </p:nvSpPr>
        <p:spPr>
          <a:xfrm>
            <a:off x="457200" y="908720"/>
            <a:ext cx="8229600" cy="5665816"/>
          </a:xfrm>
        </p:spPr>
        <p:txBody>
          <a:bodyPr>
            <a:noAutofit/>
          </a:bodyPr>
          <a:lstStyle/>
          <a:p>
            <a:pPr hangingPunct="0"/>
            <a:r>
              <a:rPr lang="ru-RU" dirty="0" smtClean="0"/>
              <a:t>Один из участников </a:t>
            </a:r>
            <a:r>
              <a:rPr lang="ru-RU" u="sng" dirty="0" smtClean="0"/>
              <a:t>уходит от конфликта</a:t>
            </a:r>
            <a:r>
              <a:rPr lang="ru-RU" dirty="0" smtClean="0"/>
              <a:t>, избегает его. Это происходит в следующих случаях: когда он чувствует себя неправым, ощущает безнадёжность ситуации, не хочет тратить силы, другой человек обладает большой властью. Естественно, что уклоняющийся не получает полного удовлетворения от такого разрешения конфликта.</a:t>
            </a:r>
          </a:p>
          <a:p>
            <a:pPr hangingPunct="0"/>
            <a:r>
              <a:rPr lang="ru-RU" dirty="0" smtClean="0"/>
              <a:t>Стиль уклонения, реализуется обычно, когда затрагиваемая проблема не столь важна для вас, вы не отстаиваете свои права, не сотрудничаете ни с кем для выработки решения и не хотите </a:t>
            </a:r>
            <a:r>
              <a:rPr lang="ru-RU" dirty="0" smtClean="0"/>
              <a:t>тратить на это </a:t>
            </a:r>
            <a:r>
              <a:rPr lang="ru-RU" dirty="0" smtClean="0"/>
              <a:t>время и </a:t>
            </a:r>
            <a:r>
              <a:rPr lang="ru-RU" dirty="0" smtClean="0"/>
              <a:t>силы.</a:t>
            </a:r>
            <a:endParaRPr lang="ru-RU" dirty="0" smtClean="0"/>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620688"/>
            <a:ext cx="8229600" cy="1008112"/>
          </a:xfrm>
        </p:spPr>
        <p:txBody>
          <a:bodyPr>
            <a:normAutofit fontScale="90000"/>
          </a:bodyPr>
          <a:lstStyle/>
          <a:p>
            <a:r>
              <a:rPr lang="ru-RU" b="1" u="sng" dirty="0" smtClean="0">
                <a:solidFill>
                  <a:srgbClr val="7030A0"/>
                </a:solidFill>
              </a:rPr>
              <a:t>Стиль приспособления</a:t>
            </a:r>
            <a:r>
              <a:rPr lang="ru-RU" b="1" dirty="0" smtClean="0">
                <a:solidFill>
                  <a:srgbClr val="7030A0"/>
                </a:solidFill>
              </a:rPr>
              <a:t/>
            </a:r>
            <a:br>
              <a:rPr lang="ru-RU" b="1" dirty="0" smtClean="0">
                <a:solidFill>
                  <a:srgbClr val="7030A0"/>
                </a:solidFill>
              </a:rPr>
            </a:br>
            <a:endParaRPr lang="ru-RU" b="1" dirty="0">
              <a:solidFill>
                <a:srgbClr val="7030A0"/>
              </a:solidFill>
            </a:endParaRPr>
          </a:p>
        </p:txBody>
      </p:sp>
      <p:sp>
        <p:nvSpPr>
          <p:cNvPr id="5" name="Содержимое 4"/>
          <p:cNvSpPr>
            <a:spLocks noGrp="1"/>
          </p:cNvSpPr>
          <p:nvPr>
            <p:ph idx="1"/>
          </p:nvPr>
        </p:nvSpPr>
        <p:spPr>
          <a:xfrm>
            <a:off x="457200" y="1484784"/>
            <a:ext cx="8229600" cy="5089752"/>
          </a:xfrm>
        </p:spPr>
        <p:txBody>
          <a:bodyPr>
            <a:normAutofit/>
          </a:bodyPr>
          <a:lstStyle/>
          <a:p>
            <a:pPr hangingPunct="0"/>
            <a:r>
              <a:rPr lang="ru-RU" dirty="0" smtClean="0"/>
              <a:t>Участник конфликта </a:t>
            </a:r>
            <a:r>
              <a:rPr lang="ru-RU" u="sng" dirty="0" smtClean="0"/>
              <a:t>подчиняется</a:t>
            </a:r>
            <a:r>
              <a:rPr lang="ru-RU" dirty="0" smtClean="0"/>
              <a:t> другому, делает то, что он требует, перестаёт отстаивать свои интересы. Человек жертвует иногда не только своими интересами, но и достоинством.</a:t>
            </a:r>
          </a:p>
          <a:p>
            <a:pPr hangingPunct="0"/>
            <a:endParaRPr lang="ru-RU" dirty="0" smtClean="0"/>
          </a:p>
          <a:p>
            <a:pPr hangingPunct="0"/>
            <a:r>
              <a:rPr lang="ru-RU" dirty="0" smtClean="0"/>
              <a:t>Стиль приспособления означает, что вы действуете совместно с другой стороной, но при этом не пытаетесь отстаивать собственные интересы в целях сглаживания атмосферы и </a:t>
            </a:r>
            <a:r>
              <a:rPr lang="ru-RU" dirty="0" smtClean="0"/>
              <a:t>восстановления её нормальной работы.</a:t>
            </a:r>
            <a:endParaRPr lang="ru-RU" dirty="0" smtClean="0"/>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4978896" cy="504056"/>
          </a:xfrm>
        </p:spPr>
        <p:txBody>
          <a:bodyPr>
            <a:normAutofit fontScale="90000"/>
          </a:bodyPr>
          <a:lstStyle/>
          <a:p>
            <a:pPr hangingPunct="0"/>
            <a:r>
              <a:rPr lang="ru-RU" b="1" u="sng" dirty="0" smtClean="0">
                <a:solidFill>
                  <a:srgbClr val="7030A0"/>
                </a:solidFill>
              </a:rPr>
              <a:t>Стиль компромисса</a:t>
            </a:r>
            <a:endParaRPr lang="ru-RU" b="1" dirty="0" smtClean="0">
              <a:solidFill>
                <a:srgbClr val="7030A0"/>
              </a:solidFill>
            </a:endParaRPr>
          </a:p>
        </p:txBody>
      </p:sp>
      <p:sp>
        <p:nvSpPr>
          <p:cNvPr id="3" name="Содержимое 2"/>
          <p:cNvSpPr>
            <a:spLocks noGrp="1"/>
          </p:cNvSpPr>
          <p:nvPr>
            <p:ph idx="1"/>
          </p:nvPr>
        </p:nvSpPr>
        <p:spPr>
          <a:xfrm>
            <a:off x="457200" y="980728"/>
            <a:ext cx="8229600" cy="5593808"/>
          </a:xfrm>
        </p:spPr>
        <p:txBody>
          <a:bodyPr>
            <a:noAutofit/>
          </a:bodyPr>
          <a:lstStyle/>
          <a:p>
            <a:pPr hangingPunct="0"/>
            <a:r>
              <a:rPr lang="ru-RU" dirty="0" smtClean="0"/>
              <a:t>Участники конфликта частично уступают друг другу, заключают как бы временное перемирие. Это поверхностный уровень решения проблемы, так как конфликт не разрешается полностью, а лишь откладывается.</a:t>
            </a:r>
          </a:p>
          <a:p>
            <a:r>
              <a:rPr lang="ru-RU" dirty="0" smtClean="0"/>
              <a:t>Суть стиля компромисса заключается в урегулировании разногласия при взаимных уступках. В этом плане он несколько напоминает стиль сотрудничества, однако осуществляется на более поверхностном уровне, так как стороны в чём-то уступают друг другу. Этот стиль наиболее эффективен, если обе стороны хотят одного и того же, но знают, что одновременно это невыполнимо. </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6672"/>
            <a:ext cx="5436096" cy="504056"/>
          </a:xfrm>
        </p:spPr>
        <p:txBody>
          <a:bodyPr>
            <a:normAutofit fontScale="90000"/>
          </a:bodyPr>
          <a:lstStyle/>
          <a:p>
            <a:r>
              <a:rPr lang="ru-RU" b="1" u="sng" dirty="0" smtClean="0">
                <a:solidFill>
                  <a:srgbClr val="7030A0"/>
                </a:solidFill>
              </a:rPr>
              <a:t>Стиль сотрудничества</a:t>
            </a:r>
            <a:endParaRPr lang="ru-RU" b="1" dirty="0">
              <a:solidFill>
                <a:srgbClr val="7030A0"/>
              </a:solidFill>
            </a:endParaRPr>
          </a:p>
        </p:txBody>
      </p:sp>
      <p:sp>
        <p:nvSpPr>
          <p:cNvPr id="3" name="Содержимое 2"/>
          <p:cNvSpPr>
            <a:spLocks noGrp="1"/>
          </p:cNvSpPr>
          <p:nvPr>
            <p:ph idx="1"/>
          </p:nvPr>
        </p:nvSpPr>
        <p:spPr>
          <a:xfrm>
            <a:off x="457200" y="1052736"/>
            <a:ext cx="8229600" cy="5521800"/>
          </a:xfrm>
        </p:spPr>
        <p:txBody>
          <a:bodyPr>
            <a:normAutofit fontScale="85000" lnSpcReduction="20000"/>
          </a:bodyPr>
          <a:lstStyle/>
          <a:p>
            <a:pPr hangingPunct="0">
              <a:buNone/>
            </a:pPr>
            <a:r>
              <a:rPr lang="ru-RU" u="sng" dirty="0" smtClean="0"/>
              <a:t> </a:t>
            </a:r>
            <a:endParaRPr lang="ru-RU" dirty="0" smtClean="0"/>
          </a:p>
          <a:p>
            <a:pPr hangingPunct="0"/>
            <a:r>
              <a:rPr lang="ru-RU" sz="3300" dirty="0" smtClean="0"/>
              <a:t>Происходит открытое обсуждение возникшей конфликтной ситуации, поиск решения, позволяющего удовлетворить каждого.</a:t>
            </a:r>
          </a:p>
          <a:p>
            <a:pPr hangingPunct="0"/>
            <a:r>
              <a:rPr lang="ru-RU" sz="3300" dirty="0" smtClean="0"/>
              <a:t>Стиль сотрудничества можно использовать, если, отстаивая собственные интересы, вы вынуждены принимать во внимание нужды и желания другой стороны. Этот стиль наиболее труден, т.к. он требует более продолжительной работы. Цель его применения - </a:t>
            </a:r>
            <a:r>
              <a:rPr lang="ru-RU" sz="3300" b="1" dirty="0" smtClean="0">
                <a:solidFill>
                  <a:srgbClr val="7030A0"/>
                </a:solidFill>
              </a:rPr>
              <a:t>разработка долгосрочного взаимовыгодного решения</a:t>
            </a:r>
            <a:r>
              <a:rPr lang="ru-RU" sz="3300" dirty="0" smtClean="0"/>
              <a:t>. Такой стиль требует умения объяснять свои желания, выслушивать друг друга, сдерживать свои эмоции. Отсутствие одного из этих факторов делает этот стиль неэффективным.</a:t>
            </a:r>
          </a:p>
          <a:p>
            <a:endParaRPr lang="ru-RU" sz="3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507288" cy="792088"/>
          </a:xfrm>
        </p:spPr>
        <p:txBody>
          <a:bodyPr>
            <a:normAutofit fontScale="90000"/>
          </a:bodyPr>
          <a:lstStyle/>
          <a:p>
            <a:r>
              <a:rPr lang="ru-RU" b="1" i="1" dirty="0" smtClean="0">
                <a:solidFill>
                  <a:srgbClr val="0070C0"/>
                </a:solidFill>
              </a:rPr>
              <a:t>Алгоритм действий учителя в конфликтной ситуации</a:t>
            </a:r>
            <a:endParaRPr lang="ru-RU" dirty="0">
              <a:solidFill>
                <a:srgbClr val="0070C0"/>
              </a:solidFill>
            </a:endParaRPr>
          </a:p>
        </p:txBody>
      </p:sp>
      <p:sp>
        <p:nvSpPr>
          <p:cNvPr id="3" name="Содержимое 2"/>
          <p:cNvSpPr>
            <a:spLocks noGrp="1"/>
          </p:cNvSpPr>
          <p:nvPr>
            <p:ph idx="1"/>
          </p:nvPr>
        </p:nvSpPr>
        <p:spPr>
          <a:xfrm>
            <a:off x="179512" y="1556792"/>
            <a:ext cx="8964488" cy="4392488"/>
          </a:xfrm>
        </p:spPr>
        <p:txBody>
          <a:bodyPr>
            <a:noAutofit/>
          </a:bodyPr>
          <a:lstStyle/>
          <a:p>
            <a:pPr>
              <a:buNone/>
            </a:pPr>
            <a:r>
              <a:rPr lang="ru-RU" sz="2400" b="1" i="1" dirty="0" smtClean="0"/>
              <a:t>Когда мотивы конфликта неизвестны или руководитель в них сомневается, важно выдержать алгоритм действий.</a:t>
            </a:r>
          </a:p>
          <a:p>
            <a:pPr>
              <a:buNone/>
            </a:pPr>
            <a:r>
              <a:rPr lang="ru-RU" dirty="0" smtClean="0"/>
              <a:t>1.Выслушать всех участников конфликта.</a:t>
            </a:r>
          </a:p>
          <a:p>
            <a:pPr>
              <a:buNone/>
            </a:pPr>
            <a:r>
              <a:rPr lang="ru-RU" dirty="0" smtClean="0"/>
              <a:t>2.Ни одному участнику конфликта не давать оценки, не поддакивать, не записывать.</a:t>
            </a:r>
          </a:p>
          <a:p>
            <a:pPr>
              <a:buNone/>
            </a:pPr>
            <a:r>
              <a:rPr lang="ru-RU" dirty="0" smtClean="0"/>
              <a:t>3.Не делать выводов о сути конфликта на основании информации только одного участника: не доверяйте никому на слово, не доверяйте эмоциям и проявлениям чувств.</a:t>
            </a:r>
          </a:p>
          <a:p>
            <a:pPr>
              <a:buNone/>
            </a:pPr>
            <a:r>
              <a:rPr lang="ru-RU" dirty="0" smtClean="0"/>
              <a:t>4.Вести разговор только о сущности конфликта.</a:t>
            </a:r>
          </a:p>
          <a:p>
            <a:pPr>
              <a:buNone/>
            </a:pPr>
            <a:r>
              <a:rPr lang="ru-RU" dirty="0" smtClean="0"/>
              <a:t>5.Постараться выявить суть, мотивы конфликта. </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1152128"/>
          </a:xfrm>
        </p:spPr>
        <p:txBody>
          <a:bodyPr>
            <a:noAutofit/>
          </a:bodyPr>
          <a:lstStyle/>
          <a:p>
            <a:r>
              <a:rPr lang="ru-RU" sz="3200" b="1" i="1" dirty="0" smtClean="0">
                <a:solidFill>
                  <a:srgbClr val="00B050"/>
                </a:solidFill>
              </a:rPr>
              <a:t/>
            </a:r>
            <a:br>
              <a:rPr lang="ru-RU" sz="3200" b="1" i="1" dirty="0" smtClean="0">
                <a:solidFill>
                  <a:srgbClr val="00B050"/>
                </a:solidFill>
              </a:rPr>
            </a:br>
            <a:r>
              <a:rPr lang="ru-RU" sz="3200" b="1" i="1" dirty="0" smtClean="0">
                <a:solidFill>
                  <a:srgbClr val="00B050"/>
                </a:solidFill>
              </a:rPr>
              <a:t>Памятка учителю по предупреждению образования конфликтных ситуаций.</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457200" y="1916832"/>
            <a:ext cx="8229600" cy="4657704"/>
          </a:xfrm>
        </p:spPr>
        <p:txBody>
          <a:bodyPr>
            <a:normAutofit/>
          </a:bodyPr>
          <a:lstStyle/>
          <a:p>
            <a:pPr>
              <a:buNone/>
            </a:pPr>
            <a:r>
              <a:rPr lang="ru-RU" b="1" i="1" dirty="0" smtClean="0"/>
              <a:t>1 . </a:t>
            </a:r>
            <a:r>
              <a:rPr lang="ru-RU" b="1" i="1" dirty="0" smtClean="0">
                <a:solidFill>
                  <a:srgbClr val="002060"/>
                </a:solidFill>
              </a:rPr>
              <a:t>Подавление собеседника выдержкой и спокойствием</a:t>
            </a:r>
            <a:r>
              <a:rPr lang="ru-RU" i="1" dirty="0" smtClean="0">
                <a:solidFill>
                  <a:srgbClr val="002060"/>
                </a:solidFill>
              </a:rPr>
              <a:t>. </a:t>
            </a:r>
            <a:r>
              <a:rPr lang="ru-RU" dirty="0" smtClean="0"/>
              <a:t>Если в разговоре с вами ученик начинает нервничать и повышать голос, то первой вашей реакцией будет раздражение и повышение голоса. Постарайтесь подавить эту реакцию, </a:t>
            </a:r>
            <a:r>
              <a:rPr lang="ru-RU" u="sng" dirty="0" smtClean="0"/>
              <a:t>отвечайте на бурные атаки собеседника ровным, спокойным, уверенным, а главное, доброжелательным тоном</a:t>
            </a:r>
            <a:r>
              <a:rPr lang="ru-RU" dirty="0" smtClean="0"/>
              <a:t> (иногда с легкой иронией), и вы скоро увидите, как ваш собеседник перейдет на спокойный тон.</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79512" y="476672"/>
            <a:ext cx="5400600" cy="432048"/>
          </a:xfrm>
        </p:spPr>
        <p:txBody>
          <a:bodyPr>
            <a:normAutofit fontScale="90000"/>
          </a:bodyPr>
          <a:lstStyle/>
          <a:p>
            <a:r>
              <a:rPr lang="ru-RU" sz="3600" b="1" dirty="0" smtClean="0"/>
              <a:t>Актуализация проблемы:</a:t>
            </a:r>
            <a:endParaRPr lang="ru-RU" sz="3600" b="1" dirty="0"/>
          </a:p>
        </p:txBody>
      </p:sp>
      <p:sp>
        <p:nvSpPr>
          <p:cNvPr id="9" name="Содержимое 8"/>
          <p:cNvSpPr>
            <a:spLocks noGrp="1"/>
          </p:cNvSpPr>
          <p:nvPr>
            <p:ph idx="1"/>
          </p:nvPr>
        </p:nvSpPr>
        <p:spPr>
          <a:xfrm>
            <a:off x="457200" y="1124744"/>
            <a:ext cx="8229600" cy="5449792"/>
          </a:xfrm>
        </p:spPr>
        <p:txBody>
          <a:bodyPr>
            <a:normAutofit lnSpcReduction="10000"/>
          </a:bodyPr>
          <a:lstStyle/>
          <a:p>
            <a:r>
              <a:rPr lang="ru-RU" dirty="0" smtClean="0"/>
              <a:t>В условиях социального обновления России наблюдается заметное повышение напряженности и конфликтности в различных сферах общественной жизни, в том числе и в области образования. В связи с этим в последнее время возрос интерес к проблеме конфликта, весьма актуальной как в научном, так и прикладном отношениях. </a:t>
            </a:r>
          </a:p>
          <a:p>
            <a:r>
              <a:rPr lang="ru-RU" dirty="0" smtClean="0"/>
              <a:t>Наличие объективных противоречий в педагогическом процессе делает конфликты неизбежными, а управление ими важнейшей  частью управления педагогическим процессом в целом.</a:t>
            </a:r>
          </a:p>
          <a:p>
            <a:endParaRPr lang="ru-R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620688"/>
            <a:ext cx="8229600" cy="5953151"/>
          </a:xfrm>
        </p:spPr>
        <p:txBody>
          <a:bodyPr>
            <a:normAutofit fontScale="92500" lnSpcReduction="20000"/>
          </a:bodyPr>
          <a:lstStyle/>
          <a:p>
            <a:pPr>
              <a:buNone/>
            </a:pPr>
            <a:r>
              <a:rPr lang="ru-RU" b="1" i="1" dirty="0" smtClean="0"/>
              <a:t>2</a:t>
            </a:r>
            <a:r>
              <a:rPr lang="ru-RU" b="1" dirty="0" smtClean="0"/>
              <a:t>.  </a:t>
            </a:r>
            <a:r>
              <a:rPr lang="ru-RU" sz="3000" b="1" i="1" dirty="0" smtClean="0">
                <a:solidFill>
                  <a:srgbClr val="002060"/>
                </a:solidFill>
              </a:rPr>
              <a:t>Насилие над собственным мнением</a:t>
            </a:r>
            <a:r>
              <a:rPr lang="ru-RU" dirty="0" smtClean="0">
                <a:solidFill>
                  <a:srgbClr val="002060"/>
                </a:solidFill>
              </a:rPr>
              <a:t>. </a:t>
            </a:r>
            <a:r>
              <a:rPr lang="ru-RU" sz="3000" dirty="0" smtClean="0"/>
              <a:t>Заставьте себя в ученике, которого вы недолюбливаете, </a:t>
            </a:r>
            <a:r>
              <a:rPr lang="ru-RU" sz="3000" u="sng" dirty="0" smtClean="0"/>
              <a:t>найти</a:t>
            </a:r>
            <a:r>
              <a:rPr lang="ru-RU" sz="3000" dirty="0" smtClean="0"/>
              <a:t> какие-нибудь </a:t>
            </a:r>
            <a:r>
              <a:rPr lang="ru-RU" sz="3000" u="sng" dirty="0" smtClean="0"/>
              <a:t>положительные  качества</a:t>
            </a:r>
            <a:r>
              <a:rPr lang="ru-RU" sz="3000" dirty="0" smtClean="0"/>
              <a:t>. Постарайтесь убедить себя, что вы до сих пор имели ошибочное представление о нем, даже если для этого у вас были все основания.  Это будет сделать нелегко, но вы попытайтесь убедить себя, что ваш ученик не  так уж и плох, что он, скорее всего, расположен к вам.</a:t>
            </a:r>
          </a:p>
          <a:p>
            <a:pPr>
              <a:buNone/>
            </a:pPr>
            <a:r>
              <a:rPr lang="ru-RU" sz="3000" dirty="0" smtClean="0"/>
              <a:t>После этого обращайтесь с ним так, чтобы он не сомневался, что вы предполагали в нем эти качества, апеллируйте к ним и высоко их оценивайте. Если  вы будете это делать постоянно, ненавязчиво, уместно, то вскоре убедитесь,  что ваш ученик действительно обладает этими качествами, поскольку </a:t>
            </a:r>
            <a:r>
              <a:rPr lang="ru-RU" sz="3000" dirty="0" smtClean="0">
                <a:solidFill>
                  <a:srgbClr val="FF0000"/>
                </a:solidFill>
              </a:rPr>
              <a:t>каждый  человек страстно желает быть ценимым</a:t>
            </a:r>
            <a:r>
              <a:rPr lang="ru-RU" sz="3000" dirty="0" smtClean="0"/>
              <a:t>.</a:t>
            </a:r>
          </a:p>
          <a:p>
            <a:endParaRPr lang="ru-RU" dirty="0"/>
          </a:p>
        </p:txBody>
      </p:sp>
      <p:pic>
        <p:nvPicPr>
          <p:cNvPr id="4" name="Picture 2"/>
          <p:cNvPicPr>
            <a:picLocks noChangeAspect="1" noChangeArrowheads="1"/>
          </p:cNvPicPr>
          <p:nvPr/>
        </p:nvPicPr>
        <p:blipFill>
          <a:blip r:embed="rId2" cstate="print"/>
          <a:srcRect/>
          <a:stretch>
            <a:fillRect/>
          </a:stretch>
        </p:blipFill>
        <p:spPr bwMode="auto">
          <a:xfrm>
            <a:off x="7092281" y="4077072"/>
            <a:ext cx="2051720" cy="18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51520" y="764704"/>
            <a:ext cx="8784976" cy="5832648"/>
          </a:xfrm>
        </p:spPr>
        <p:txBody>
          <a:bodyPr>
            <a:normAutofit fontScale="25000" lnSpcReduction="20000"/>
          </a:bodyPr>
          <a:lstStyle/>
          <a:p>
            <a:pPr>
              <a:buNone/>
            </a:pPr>
            <a:r>
              <a:rPr lang="ru-RU" sz="9600" b="1" i="1" dirty="0" smtClean="0"/>
              <a:t>3. </a:t>
            </a:r>
            <a:r>
              <a:rPr lang="ru-RU" sz="11200" b="1" i="1" dirty="0" smtClean="0">
                <a:solidFill>
                  <a:srgbClr val="002060"/>
                </a:solidFill>
              </a:rPr>
              <a:t>Неожиданное решение</a:t>
            </a:r>
            <a:r>
              <a:rPr lang="ru-RU" sz="11200" i="1" dirty="0" smtClean="0">
                <a:solidFill>
                  <a:srgbClr val="002060"/>
                </a:solidFill>
              </a:rPr>
              <a:t>. </a:t>
            </a:r>
            <a:r>
              <a:rPr lang="ru-RU" sz="11200" dirty="0" smtClean="0"/>
              <a:t>Чего обычно ждут от учителя провинившиеся? </a:t>
            </a:r>
            <a:r>
              <a:rPr lang="ru-RU" sz="11200" i="1" u="sng" dirty="0" smtClean="0"/>
              <a:t>Наказания.</a:t>
            </a:r>
            <a:r>
              <a:rPr lang="ru-RU" sz="11200" dirty="0" smtClean="0"/>
              <a:t> А как относится педагог к недобросовестному, неисполнительному  ученику? Конечно, с неприязнью и недоверием. Очевидно, для всех эти ответы являются  аксиомами. </a:t>
            </a:r>
            <a:r>
              <a:rPr lang="ru-RU" sz="11200" u="sng" dirty="0" smtClean="0"/>
              <a:t>Откажитесь от них! </a:t>
            </a:r>
            <a:r>
              <a:rPr lang="ru-RU" sz="11200" dirty="0" smtClean="0"/>
              <a:t>Особенно тогда, когда вы чувствуете, понимаете, что ученик смирился со своим положением и не ждёт от вас доброго слова, не говоря уже о доверии. </a:t>
            </a:r>
            <a:r>
              <a:rPr lang="ru-RU" sz="11200" u="sng" dirty="0" smtClean="0"/>
              <a:t>Окажите ему предпочтение перед другими, дайте ему ответственное поручение. </a:t>
            </a:r>
            <a:r>
              <a:rPr lang="ru-RU" sz="11200" dirty="0" smtClean="0"/>
              <a:t>Делайте это гласно, высказывая  уверенность, что он его выполнит. Но делать это надо тогда, когда сумеете затронуть душу человека своим доверием, которое превосходит страх риска. Используйте оружие великодушия. </a:t>
            </a:r>
            <a:r>
              <a:rPr lang="ru-RU" sz="11200" u="sng" dirty="0" smtClean="0"/>
              <a:t>Не бойтесь применять неожиданные для ученика решения. </a:t>
            </a:r>
            <a:endParaRPr lang="ru-RU" sz="11200" u="sn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4294967295"/>
          </p:nvPr>
        </p:nvSpPr>
        <p:spPr>
          <a:xfrm>
            <a:off x="0" y="404665"/>
            <a:ext cx="8451850" cy="3096343"/>
          </a:xfrm>
        </p:spPr>
        <p:txBody>
          <a:bodyPr>
            <a:normAutofit lnSpcReduction="10000"/>
          </a:bodyPr>
          <a:lstStyle/>
          <a:p>
            <a:pPr>
              <a:buNone/>
            </a:pPr>
            <a:r>
              <a:rPr lang="ru-RU" b="1" i="1" dirty="0" smtClean="0"/>
              <a:t>4</a:t>
            </a:r>
            <a:r>
              <a:rPr lang="ru-RU" sz="2800" b="1" i="1" dirty="0" smtClean="0"/>
              <a:t>. </a:t>
            </a:r>
            <a:r>
              <a:rPr lang="ru-RU" sz="2800" b="1" i="1" dirty="0" smtClean="0">
                <a:solidFill>
                  <a:srgbClr val="002060"/>
                </a:solidFill>
              </a:rPr>
              <a:t>Авансированная похвала</a:t>
            </a:r>
            <a:r>
              <a:rPr lang="ru-RU" sz="2800" b="1" i="1" dirty="0" smtClean="0"/>
              <a:t>.</a:t>
            </a:r>
            <a:r>
              <a:rPr lang="ru-RU" sz="2800" dirty="0" smtClean="0"/>
              <a:t> </a:t>
            </a:r>
          </a:p>
          <a:p>
            <a:pPr>
              <a:buNone/>
            </a:pPr>
            <a:r>
              <a:rPr lang="ru-RU" sz="2800" dirty="0" smtClean="0"/>
              <a:t>Дав кому-нибудь задание и не будучи уверенным в его своевременном и качественном выполнении, похвалите его, сказав, что никому другому не можете поручить столь ответственное дело. Вы убедитесь, что ваша похвала в аванс оправдала себя: ученик будет старателен.</a:t>
            </a:r>
          </a:p>
          <a:p>
            <a:endParaRPr lang="ru-RU" sz="2800" dirty="0"/>
          </a:p>
        </p:txBody>
      </p:sp>
      <p:pic>
        <p:nvPicPr>
          <p:cNvPr id="6" name="Picture 2"/>
          <p:cNvPicPr>
            <a:picLocks noChangeAspect="1" noChangeArrowheads="1"/>
          </p:cNvPicPr>
          <p:nvPr/>
        </p:nvPicPr>
        <p:blipFill>
          <a:blip r:embed="rId2" cstate="print"/>
          <a:srcRect/>
          <a:stretch>
            <a:fillRect/>
          </a:stretch>
        </p:blipFill>
        <p:spPr bwMode="auto">
          <a:xfrm>
            <a:off x="395536" y="3212976"/>
            <a:ext cx="8424936"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0100"/>
            <a:ext cx="35779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10" name="Заголовок 9"/>
          <p:cNvSpPr>
            <a:spLocks noGrp="1"/>
          </p:cNvSpPr>
          <p:nvPr>
            <p:ph type="title"/>
          </p:nvPr>
        </p:nvSpPr>
        <p:spPr/>
        <p:txBody>
          <a:bodyPr/>
          <a:lstStyle/>
          <a:p>
            <a:endParaRPr lang="ru-RU"/>
          </a:p>
        </p:txBody>
      </p:sp>
      <p:sp>
        <p:nvSpPr>
          <p:cNvPr id="7" name="Содержимое 6"/>
          <p:cNvSpPr>
            <a:spLocks noGrp="1"/>
          </p:cNvSpPr>
          <p:nvPr>
            <p:ph type="body" idx="2"/>
          </p:nvPr>
        </p:nvSpPr>
        <p:spPr>
          <a:xfrm>
            <a:off x="6228184" y="1124743"/>
            <a:ext cx="2736304" cy="2808313"/>
          </a:xfrm>
        </p:spPr>
        <p:txBody>
          <a:bodyPr>
            <a:noAutofit/>
          </a:bodyPr>
          <a:lstStyle/>
          <a:p>
            <a:endParaRPr lang="ru-RU" sz="2400" dirty="0" smtClean="0">
              <a:latin typeface="Arial" pitchFamily="34" charset="0"/>
              <a:ea typeface="Times New Roman" pitchFamily="18" charset="0"/>
            </a:endParaRPr>
          </a:p>
        </p:txBody>
      </p:sp>
      <p:sp>
        <p:nvSpPr>
          <p:cNvPr id="11" name="Содержимое 10"/>
          <p:cNvSpPr>
            <a:spLocks noGrp="1"/>
          </p:cNvSpPr>
          <p:nvPr>
            <p:ph sz="half" idx="1"/>
          </p:nvPr>
        </p:nvSpPr>
        <p:spPr>
          <a:xfrm>
            <a:off x="152400" y="776287"/>
            <a:ext cx="5427712" cy="5852160"/>
          </a:xfrm>
        </p:spPr>
        <p:txBody>
          <a:bodyPr>
            <a:normAutofit fontScale="92500" lnSpcReduction="10000"/>
          </a:bodyPr>
          <a:lstStyle/>
          <a:p>
            <a:r>
              <a:rPr lang="ru-RU" dirty="0" smtClean="0">
                <a:solidFill>
                  <a:srgbClr val="FF0000"/>
                </a:solidFill>
                <a:latin typeface="Arial" pitchFamily="34" charset="0"/>
                <a:ea typeface="Times New Roman" pitchFamily="18" charset="0"/>
              </a:rPr>
              <a:t>Корректное решение </a:t>
            </a:r>
            <a:r>
              <a:rPr lang="ru-RU" dirty="0" smtClean="0">
                <a:latin typeface="Arial" pitchFamily="34" charset="0"/>
                <a:ea typeface="Times New Roman" pitchFamily="18" charset="0"/>
              </a:rPr>
              <a:t>конфликтных ситуаций - </a:t>
            </a:r>
            <a:r>
              <a:rPr lang="ru-RU" dirty="0" smtClean="0">
                <a:latin typeface="Arial" pitchFamily="34" charset="0"/>
              </a:rPr>
              <a:t/>
            </a:r>
            <a:br>
              <a:rPr lang="ru-RU" dirty="0" smtClean="0">
                <a:latin typeface="Arial" pitchFamily="34" charset="0"/>
              </a:rPr>
            </a:br>
            <a:r>
              <a:rPr lang="ru-RU" dirty="0" smtClean="0">
                <a:latin typeface="Arial" pitchFamily="34" charset="0"/>
                <a:ea typeface="Times New Roman" pitchFamily="18" charset="0"/>
              </a:rPr>
              <a:t>необходимый элемент профессиональной педагогической подготовки преподавателя. Чтобы выиграть психологическое противоборство в столкновении двух полярных систем норм и ценностей, преподавателю возможно пригодятся эти подсказ</a:t>
            </a:r>
            <a:r>
              <a:rPr lang="ru-RU" sz="3600" dirty="0" smtClean="0">
                <a:latin typeface="Arial" pitchFamily="34" charset="0"/>
                <a:ea typeface="Times New Roman" pitchFamily="18" charset="0"/>
              </a:rPr>
              <a:t>ки</a:t>
            </a:r>
            <a:r>
              <a:rPr lang="ru-RU" sz="2800" dirty="0" smtClean="0">
                <a:latin typeface="Arial" pitchFamily="34" charset="0"/>
                <a:ea typeface="Times New Roman" pitchFamily="18" charset="0"/>
              </a:rPr>
              <a:t>:</a:t>
            </a:r>
            <a:endParaRPr lang="ru-RU" sz="2800" dirty="0" smtClean="0"/>
          </a:p>
          <a:p>
            <a:endParaRPr lang="ru-RU" dirty="0"/>
          </a:p>
        </p:txBody>
      </p:sp>
      <p:pic>
        <p:nvPicPr>
          <p:cNvPr id="12" name="Picture 2"/>
          <p:cNvPicPr>
            <a:picLocks noGrp="1" noChangeAspect="1" noChangeArrowheads="1"/>
          </p:cNvPicPr>
          <p:nvPr>
            <p:ph idx="1"/>
          </p:nvPr>
        </p:nvPicPr>
        <p:blipFill>
          <a:blip r:embed="rId2" cstate="print"/>
          <a:srcRect/>
          <a:stretch>
            <a:fillRect/>
          </a:stretch>
        </p:blipFill>
        <p:spPr bwMode="auto">
          <a:xfrm>
            <a:off x="5364088" y="764704"/>
            <a:ext cx="3779912" cy="45585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424936" cy="3970318"/>
          </a:xfrm>
          <a:prstGeom prst="rect">
            <a:avLst/>
          </a:prstGeom>
        </p:spPr>
        <p:txBody>
          <a:bodyPr wrap="square">
            <a:spAutoFit/>
          </a:bodyPr>
          <a:lstStyle/>
          <a:p>
            <a:pPr>
              <a:buFont typeface="Arial" pitchFamily="34" charset="0"/>
              <a:buChar char="•"/>
            </a:pPr>
            <a:r>
              <a:rPr lang="ru-RU" sz="2800" dirty="0" smtClean="0">
                <a:latin typeface="Arial" pitchFamily="34" charset="0"/>
                <a:ea typeface="Times New Roman" pitchFamily="18" charset="0"/>
              </a:rPr>
              <a:t>Подсказка </a:t>
            </a:r>
            <a:r>
              <a:rPr lang="ru-RU" sz="2800" b="1" dirty="0" smtClean="0">
                <a:latin typeface="Arial" pitchFamily="34" charset="0"/>
                <a:ea typeface="Times New Roman" pitchFamily="18" charset="0"/>
              </a:rPr>
              <a:t>первая</a:t>
            </a:r>
            <a:r>
              <a:rPr lang="ru-RU" sz="2800" dirty="0" smtClean="0">
                <a:latin typeface="Arial" pitchFamily="34" charset="0"/>
                <a:ea typeface="Times New Roman" pitchFamily="18" charset="0"/>
              </a:rPr>
              <a:t>. </a:t>
            </a:r>
            <a:r>
              <a:rPr lang="ru-RU" sz="2800" b="1" u="sng" dirty="0" smtClean="0">
                <a:solidFill>
                  <a:srgbClr val="FF0000"/>
                </a:solidFill>
                <a:latin typeface="Arial" pitchFamily="34" charset="0"/>
                <a:ea typeface="Times New Roman" pitchFamily="18" charset="0"/>
              </a:rPr>
              <a:t>"Два возбужденных человека не в состоянии прийти к согласию"</a:t>
            </a:r>
            <a:r>
              <a:rPr lang="ru-RU" sz="2800" dirty="0" smtClean="0">
                <a:latin typeface="Arial" pitchFamily="34" charset="0"/>
                <a:ea typeface="Times New Roman" pitchFamily="18" charset="0"/>
              </a:rPr>
              <a:t> (Дейл Карнеги).Постарайтесь приложить максимум усилий, чтобы в острой ситуации сдержать себя, ни в коем случае не бранитесь и не раздражайтесь. Подростковая аудитория высоко ценит самообладание, выдержку и юмор педагогов.</a:t>
            </a:r>
          </a:p>
          <a:p>
            <a:pPr>
              <a:buFont typeface="Arial" pitchFamily="34" charset="0"/>
              <a:buChar char="•"/>
            </a:pPr>
            <a:endParaRPr lang="ru-RU" sz="2800" dirty="0"/>
          </a:p>
        </p:txBody>
      </p:sp>
      <p:pic>
        <p:nvPicPr>
          <p:cNvPr id="5" name="Содержимое 3" descr="IMG_4293.JPG"/>
          <p:cNvPicPr>
            <a:picLocks noGrp="1" noChangeAspect="1"/>
          </p:cNvPicPr>
          <p:nvPr>
            <p:ph idx="4294967295"/>
          </p:nvPr>
        </p:nvPicPr>
        <p:blipFill>
          <a:blip r:embed="rId2" cstate="print"/>
          <a:stretch>
            <a:fillRect/>
          </a:stretch>
        </p:blipFill>
        <p:spPr>
          <a:xfrm>
            <a:off x="2123728" y="3501008"/>
            <a:ext cx="6849740" cy="316835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692697"/>
            <a:ext cx="8964488" cy="5881142"/>
          </a:xfrm>
        </p:spPr>
        <p:txBody>
          <a:bodyPr>
            <a:noAutofit/>
          </a:bodyPr>
          <a:lstStyle/>
          <a:p>
            <a:pPr lvl="0"/>
            <a:r>
              <a:rPr lang="ru-RU" dirty="0" smtClean="0">
                <a:latin typeface="Arial" pitchFamily="34" charset="0"/>
                <a:ea typeface="Times New Roman" pitchFamily="18" charset="0"/>
              </a:rPr>
              <a:t>Подсказка </a:t>
            </a:r>
            <a:r>
              <a:rPr lang="ru-RU" b="1" dirty="0" smtClean="0">
                <a:latin typeface="Arial" pitchFamily="34" charset="0"/>
                <a:ea typeface="Times New Roman" pitchFamily="18" charset="0"/>
              </a:rPr>
              <a:t>вторая. </a:t>
            </a:r>
            <a:r>
              <a:rPr lang="ru-RU" b="1" u="sng" dirty="0" smtClean="0">
                <a:solidFill>
                  <a:srgbClr val="0070C0"/>
                </a:solidFill>
                <a:latin typeface="Arial" pitchFamily="34" charset="0"/>
                <a:ea typeface="Times New Roman" pitchFamily="18" charset="0"/>
              </a:rPr>
              <a:t>"Задержите реакцию!"</a:t>
            </a:r>
            <a:r>
              <a:rPr lang="ru-RU" dirty="0" smtClean="0">
                <a:latin typeface="Arial" pitchFamily="34" charset="0"/>
                <a:ea typeface="Times New Roman" pitchFamily="18" charset="0"/>
              </a:rPr>
              <a:t>Не следует сразу же вступать в полемику с оппонентом, особенно если его действия не представляют угрозу для окружающих. Надо сделать вид, что вы как будто не замечаете нарушителя, хотя в то же время даете понять, что хорошо видите его действия. Суть приема в том, что он подчеркивает второстепенность вызывающего поведения нарушителя и поэтому педагогу некогда и незачем отвлекаться от ведения урока. "Факт </a:t>
            </a:r>
            <a:r>
              <a:rPr lang="ru-RU" dirty="0" err="1" smtClean="0">
                <a:latin typeface="Arial" pitchFamily="34" charset="0"/>
                <a:ea typeface="Times New Roman" pitchFamily="18" charset="0"/>
              </a:rPr>
              <a:t>незамечания</a:t>
            </a:r>
            <a:r>
              <a:rPr lang="ru-RU" dirty="0" smtClean="0">
                <a:latin typeface="Arial" pitchFamily="34" charset="0"/>
                <a:ea typeface="Times New Roman" pitchFamily="18" charset="0"/>
              </a:rPr>
              <a:t>" явного нарушения позволяет внести некоторую растерянность в действия дезорганизатора и снижает его активность. </a:t>
            </a:r>
            <a:endParaRPr lang="ru-RU" dirty="0" smtClean="0">
              <a:latin typeface="Arial" pitchFamily="34" charset="0"/>
            </a:endParaRPr>
          </a:p>
          <a:p>
            <a:endParaRPr lang="ru-RU" dirty="0"/>
          </a:p>
        </p:txBody>
      </p:sp>
      <p:pic>
        <p:nvPicPr>
          <p:cNvPr id="4" name="Picture 2"/>
          <p:cNvPicPr>
            <a:picLocks noChangeAspect="1" noChangeArrowheads="1"/>
          </p:cNvPicPr>
          <p:nvPr/>
        </p:nvPicPr>
        <p:blipFill>
          <a:blip r:embed="rId3" cstate="print"/>
          <a:srcRect/>
          <a:stretch>
            <a:fillRect/>
          </a:stretch>
        </p:blipFill>
        <p:spPr bwMode="auto">
          <a:xfrm flipH="1">
            <a:off x="7668344" y="4581128"/>
            <a:ext cx="1475656" cy="13681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48681"/>
            <a:ext cx="8892480" cy="4752528"/>
          </a:xfrm>
        </p:spPr>
        <p:txBody>
          <a:bodyPr>
            <a:normAutofit/>
          </a:bodyPr>
          <a:lstStyle/>
          <a:p>
            <a:r>
              <a:rPr lang="ru-RU" dirty="0" smtClean="0"/>
              <a:t>·  Подсказка </a:t>
            </a:r>
            <a:r>
              <a:rPr lang="ru-RU" b="1" dirty="0" smtClean="0"/>
              <a:t>третья: </a:t>
            </a:r>
            <a:r>
              <a:rPr lang="ru-RU" b="1" u="sng" dirty="0" smtClean="0">
                <a:solidFill>
                  <a:srgbClr val="00B050"/>
                </a:solidFill>
              </a:rPr>
              <a:t>«Будь рационализатором!» </a:t>
            </a:r>
            <a:r>
              <a:rPr lang="ru-RU" dirty="0" smtClean="0"/>
              <a:t>Известно, что все то, что стало </a:t>
            </a:r>
            <a:r>
              <a:rPr lang="ru-RU" u="sng" dirty="0" smtClean="0"/>
              <a:t>смешным и неуклюжим </a:t>
            </a:r>
            <a:r>
              <a:rPr lang="ru-RU" dirty="0" smtClean="0"/>
              <a:t>в глазах окружающих, теряет силу воздействия и перестает быть опасным. Очень важно из конфликтной ситуации выйти с достоинством. Таким образом, будут защищены те социально ценные нормы, которые отстаивает преподаватель.</a:t>
            </a:r>
          </a:p>
        </p:txBody>
      </p:sp>
      <p:pic>
        <p:nvPicPr>
          <p:cNvPr id="4" name="Picture 3"/>
          <p:cNvPicPr>
            <a:picLocks noChangeAspect="1" noChangeArrowheads="1"/>
          </p:cNvPicPr>
          <p:nvPr/>
        </p:nvPicPr>
        <p:blipFill>
          <a:blip r:embed="rId2" cstate="print"/>
          <a:srcRect/>
          <a:stretch>
            <a:fillRect/>
          </a:stretch>
        </p:blipFill>
        <p:spPr bwMode="auto">
          <a:xfrm>
            <a:off x="611560" y="3573016"/>
            <a:ext cx="8280920" cy="3096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48399"/>
            <a:ext cx="27122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4" name="Содержимое 3"/>
          <p:cNvSpPr>
            <a:spLocks noGrp="1"/>
          </p:cNvSpPr>
          <p:nvPr>
            <p:ph idx="4294967295"/>
          </p:nvPr>
        </p:nvSpPr>
        <p:spPr>
          <a:xfrm>
            <a:off x="0" y="476672"/>
            <a:ext cx="9036496" cy="6097167"/>
          </a:xfrm>
        </p:spPr>
        <p:txBody>
          <a:bodyPr>
            <a:noAutofit/>
          </a:bodyPr>
          <a:lstStyle/>
          <a:p>
            <a:r>
              <a:rPr lang="ru-RU" dirty="0" smtClean="0"/>
              <a:t> ·  Подсказка </a:t>
            </a:r>
            <a:r>
              <a:rPr lang="ru-RU" b="1" dirty="0" smtClean="0"/>
              <a:t>четвёртая: </a:t>
            </a:r>
            <a:r>
              <a:rPr lang="ru-RU" dirty="0" smtClean="0">
                <a:solidFill>
                  <a:srgbClr val="FF0000"/>
                </a:solidFill>
              </a:rPr>
              <a:t> </a:t>
            </a:r>
            <a:r>
              <a:rPr lang="ru-RU" b="1" u="sng" dirty="0" smtClean="0">
                <a:solidFill>
                  <a:srgbClr val="FF0000"/>
                </a:solidFill>
              </a:rPr>
              <a:t>«Будь парадоксальным!»</a:t>
            </a:r>
          </a:p>
          <a:p>
            <a:pPr>
              <a:buNone/>
            </a:pPr>
            <a:r>
              <a:rPr lang="ru-RU" dirty="0" smtClean="0"/>
              <a:t>Постарайтесь при случае обратить коварный замысел нарушителя дисциплины на пользу себе и делу. Желательно так "разложить" суть ситуации для ребят, чтобы еще и </a:t>
            </a:r>
            <a:r>
              <a:rPr lang="ru-RU" u="sng" dirty="0" smtClean="0"/>
              <a:t>поблагодарить нарушителя за помощь </a:t>
            </a:r>
            <a:r>
              <a:rPr lang="ru-RU" dirty="0" smtClean="0"/>
              <a:t>(с иронией, естественно). Педагог предстает сильной и оригинальной личностью. </a:t>
            </a:r>
          </a:p>
          <a:p>
            <a:pPr>
              <a:buNone/>
            </a:pPr>
            <a:r>
              <a:rPr lang="ru-RU" dirty="0" smtClean="0"/>
              <a:t> </a:t>
            </a:r>
          </a:p>
          <a:p>
            <a:endParaRPr lang="ru-RU" dirty="0"/>
          </a:p>
        </p:txBody>
      </p:sp>
      <p:pic>
        <p:nvPicPr>
          <p:cNvPr id="5" name="Picture 2"/>
          <p:cNvPicPr>
            <a:picLocks noChangeAspect="1" noChangeArrowheads="1"/>
          </p:cNvPicPr>
          <p:nvPr/>
        </p:nvPicPr>
        <p:blipFill>
          <a:blip r:embed="rId2" cstate="print"/>
          <a:srcRect/>
          <a:stretch>
            <a:fillRect/>
          </a:stretch>
        </p:blipFill>
        <p:spPr bwMode="auto">
          <a:xfrm>
            <a:off x="467544" y="3717032"/>
            <a:ext cx="8280920" cy="31409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692696"/>
            <a:ext cx="8229600" cy="792088"/>
          </a:xfrm>
        </p:spPr>
        <p:txBody>
          <a:bodyPr>
            <a:normAutofit/>
          </a:bodyPr>
          <a:lstStyle/>
          <a:p>
            <a:pPr algn="ctr"/>
            <a:r>
              <a:rPr lang="ru-RU" sz="3600" b="1" dirty="0" smtClean="0"/>
              <a:t>Заключение   </a:t>
            </a:r>
            <a:endParaRPr lang="ru-RU" sz="3600" b="1" dirty="0"/>
          </a:p>
        </p:txBody>
      </p:sp>
      <p:sp>
        <p:nvSpPr>
          <p:cNvPr id="4" name="Содержимое 3"/>
          <p:cNvSpPr>
            <a:spLocks noGrp="1"/>
          </p:cNvSpPr>
          <p:nvPr>
            <p:ph idx="1"/>
          </p:nvPr>
        </p:nvSpPr>
        <p:spPr>
          <a:xfrm>
            <a:off x="457200" y="1772816"/>
            <a:ext cx="8229600" cy="4801720"/>
          </a:xfrm>
        </p:spPr>
        <p:txBody>
          <a:bodyPr>
            <a:normAutofit lnSpcReduction="10000"/>
          </a:bodyPr>
          <a:lstStyle/>
          <a:p>
            <a:r>
              <a:rPr lang="ru-RU" dirty="0" smtClean="0"/>
              <a:t>Для овладения конфликтологической компетентностью педагогу требуется осознанное изучение человека и условий его развития, позволяющее в конкретных взаимоотношениях в полной мере реализовать опыт гуманистического взаимодействия с людьми.</a:t>
            </a:r>
          </a:p>
          <a:p>
            <a:r>
              <a:rPr lang="ru-RU" dirty="0" smtClean="0"/>
              <a:t>Предупреждение конфликтов требует от человека  напряжения собственных творческих сил, заставляет его становиться более наблюдательным, сообразительным, находчивым и ответственным. Это путь к личному творчеству и возможность помочь тому, кто находится рядом.</a:t>
            </a:r>
          </a:p>
          <a:p>
            <a:endParaRPr lang="ru-RU" dirty="0"/>
          </a:p>
        </p:txBody>
      </p:sp>
      <p:pic>
        <p:nvPicPr>
          <p:cNvPr id="5" name="Picture 2"/>
          <p:cNvPicPr>
            <a:picLocks noChangeAspect="1" noChangeArrowheads="1"/>
          </p:cNvPicPr>
          <p:nvPr/>
        </p:nvPicPr>
        <p:blipFill>
          <a:blip r:embed="rId2" cstate="print"/>
          <a:srcRect l="7391" r="7391"/>
          <a:stretch>
            <a:fillRect/>
          </a:stretch>
        </p:blipFill>
        <p:spPr bwMode="auto">
          <a:xfrm>
            <a:off x="7020272" y="620688"/>
            <a:ext cx="1728192" cy="15841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2"/>
          </p:nvPr>
        </p:nvSpPr>
        <p:spPr/>
        <p:txBody>
          <a:bodyPr/>
          <a:lstStyle/>
          <a:p>
            <a:endParaRPr lang="ru-RU" dirty="0"/>
          </a:p>
        </p:txBody>
      </p:sp>
      <p:sp>
        <p:nvSpPr>
          <p:cNvPr id="3" name="Содержимое 2"/>
          <p:cNvSpPr>
            <a:spLocks noGrp="1"/>
          </p:cNvSpPr>
          <p:nvPr>
            <p:ph sz="half" idx="1"/>
          </p:nvPr>
        </p:nvSpPr>
        <p:spPr/>
        <p:txBody>
          <a:bodyPr>
            <a:normAutofit fontScale="85000" lnSpcReduction="10000"/>
          </a:bodyPr>
          <a:lstStyle/>
          <a:p>
            <a:r>
              <a:rPr lang="ru-RU" dirty="0" smtClean="0"/>
              <a:t>Таким образом, реализация данного проекта, поможет педагогу более успешно управлять собой, находить правильный стиль в отношениях с окружающими и в решении непростых проблем, которых так много в современной школе, а значит, сможет повысить свою профессиональную компетентность и </a:t>
            </a:r>
            <a:r>
              <a:rPr lang="ru-RU" dirty="0" err="1" smtClean="0"/>
              <a:t>конфликтологическую</a:t>
            </a:r>
            <a:r>
              <a:rPr lang="ru-RU" dirty="0" smtClean="0"/>
              <a:t> компетентность в частности.</a:t>
            </a:r>
          </a:p>
          <a:p>
            <a:endParaRPr lang="ru-RU" dirty="0"/>
          </a:p>
        </p:txBody>
      </p:sp>
      <p:pic>
        <p:nvPicPr>
          <p:cNvPr id="6" name="Picture 2" descr="C:\Documents and Settings\User\Рабочий стол\1295640139_143626m.jpg"/>
          <p:cNvPicPr>
            <a:picLocks noGrp="1" noChangeAspect="1" noChangeArrowheads="1"/>
          </p:cNvPicPr>
          <p:nvPr>
            <p:ph type="pic" idx="1"/>
          </p:nvPr>
        </p:nvPicPr>
        <p:blipFill>
          <a:blip r:embed="rId2" cstate="print"/>
          <a:srcRect t="432" b="432"/>
          <a:stretch>
            <a:fillRect/>
          </a:stretch>
        </p:blipFill>
        <p:spPr bwMode="auto">
          <a:xfrm>
            <a:off x="5220072" y="764704"/>
            <a:ext cx="3744416" cy="59046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548680"/>
            <a:ext cx="5580112" cy="504056"/>
          </a:xfrm>
        </p:spPr>
        <p:txBody>
          <a:bodyPr>
            <a:noAutofit/>
          </a:bodyPr>
          <a:lstStyle/>
          <a:p>
            <a:r>
              <a:rPr lang="ru-RU" sz="3200" b="1" dirty="0" smtClean="0"/>
              <a:t>Актуализация проблемы:</a:t>
            </a:r>
            <a:endParaRPr lang="ru-RU" sz="3200" b="1" dirty="0"/>
          </a:p>
        </p:txBody>
      </p:sp>
      <p:sp>
        <p:nvSpPr>
          <p:cNvPr id="3" name="Содержимое 2"/>
          <p:cNvSpPr>
            <a:spLocks noGrp="1"/>
          </p:cNvSpPr>
          <p:nvPr>
            <p:ph idx="1"/>
          </p:nvPr>
        </p:nvSpPr>
        <p:spPr>
          <a:xfrm>
            <a:off x="457200" y="1340768"/>
            <a:ext cx="8229600" cy="5233768"/>
          </a:xfrm>
        </p:spPr>
        <p:txBody>
          <a:bodyPr>
            <a:normAutofit/>
          </a:bodyPr>
          <a:lstStyle/>
          <a:p>
            <a:r>
              <a:rPr lang="ru-RU" dirty="0" smtClean="0"/>
              <a:t>Очевидно противоречие между потребностью общества и образовательной системы в снижении конфликтогенности школьного социума,  необходимостью управления конфликтом в школе с одной стороны, и недостаточным уровнем конфликтологической компетентности педагогов общеобразовательной школы – с другой. В связи с эти </a:t>
            </a:r>
            <a:r>
              <a:rPr lang="ru-RU" b="1" dirty="0" smtClean="0">
                <a:solidFill>
                  <a:srgbClr val="FF0000"/>
                </a:solidFill>
              </a:rPr>
              <a:t>конфликтологическая компетентность </a:t>
            </a:r>
            <a:r>
              <a:rPr lang="ru-RU" dirty="0" smtClean="0"/>
              <a:t>стала рассматриваться, как </a:t>
            </a:r>
            <a:r>
              <a:rPr lang="ru-RU" dirty="0" smtClean="0">
                <a:solidFill>
                  <a:srgbClr val="7030A0"/>
                </a:solidFill>
              </a:rPr>
              <a:t>необходимая</a:t>
            </a:r>
            <a:r>
              <a:rPr lang="ru-RU" dirty="0" smtClean="0"/>
              <a:t> составляющая профессиональной культуры педагога.</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4752528" cy="432048"/>
          </a:xfrm>
        </p:spPr>
        <p:txBody>
          <a:bodyPr>
            <a:noAutofit/>
          </a:bodyPr>
          <a:lstStyle/>
          <a:p>
            <a:pPr algn="ctr"/>
            <a:r>
              <a:rPr lang="ru-RU" sz="2800" b="1" dirty="0" smtClean="0"/>
              <a:t>ПРИЛОЖЕНИЕ.</a:t>
            </a:r>
            <a:endParaRPr lang="ru-RU" sz="2800" b="1" dirty="0"/>
          </a:p>
        </p:txBody>
      </p:sp>
      <p:sp>
        <p:nvSpPr>
          <p:cNvPr id="3" name="Содержимое 2"/>
          <p:cNvSpPr>
            <a:spLocks noGrp="1"/>
          </p:cNvSpPr>
          <p:nvPr>
            <p:ph idx="1"/>
          </p:nvPr>
        </p:nvSpPr>
        <p:spPr>
          <a:xfrm>
            <a:off x="179512" y="908720"/>
            <a:ext cx="8964488" cy="5256584"/>
          </a:xfrm>
        </p:spPr>
        <p:txBody>
          <a:bodyPr>
            <a:noAutofit/>
          </a:bodyPr>
          <a:lstStyle/>
          <a:p>
            <a:pPr>
              <a:buNone/>
            </a:pPr>
            <a:r>
              <a:rPr lang="ru-RU" sz="3200" b="1" dirty="0" smtClean="0">
                <a:solidFill>
                  <a:srgbClr val="FF0000"/>
                </a:solidFill>
              </a:rPr>
              <a:t>АНКЕТА </a:t>
            </a:r>
            <a:r>
              <a:rPr lang="ru-RU" sz="3200" dirty="0" smtClean="0"/>
              <a:t>«</a:t>
            </a:r>
            <a:r>
              <a:rPr lang="ru-RU" sz="3200" b="1" dirty="0" smtClean="0">
                <a:solidFill>
                  <a:schemeClr val="accent2">
                    <a:lumMod val="50000"/>
                  </a:schemeClr>
                </a:solidFill>
              </a:rPr>
              <a:t>Конфликтная ли Вы личность?</a:t>
            </a:r>
            <a:r>
              <a:rPr lang="ru-RU" sz="3200" dirty="0" smtClean="0"/>
              <a:t>»</a:t>
            </a:r>
          </a:p>
          <a:p>
            <a:pPr marL="0" indent="0" fontAlgn="base">
              <a:spcBef>
                <a:spcPct val="0"/>
              </a:spcBef>
              <a:spcAft>
                <a:spcPct val="0"/>
              </a:spcAft>
              <a:buClrTx/>
              <a:buNone/>
            </a:pPr>
            <a:r>
              <a:rPr lang="ru-RU" dirty="0" smtClean="0">
                <a:latin typeface="Arial" pitchFamily="34" charset="0"/>
              </a:rPr>
              <a:t>А.</a:t>
            </a:r>
            <a:r>
              <a:rPr lang="ru-RU" u="sng" dirty="0" smtClean="0">
                <a:latin typeface="Arial" pitchFamily="34" charset="0"/>
              </a:rPr>
              <a:t> </a:t>
            </a:r>
            <a:r>
              <a:rPr lang="ru-RU" b="1" u="sng" dirty="0" smtClean="0">
                <a:latin typeface="Arial" pitchFamily="34" charset="0"/>
              </a:rPr>
              <a:t>В классе начался спор на повышенных тонах. </a:t>
            </a:r>
            <a:r>
              <a:rPr lang="ru-RU" b="1" dirty="0" smtClean="0">
                <a:latin typeface="Arial" pitchFamily="34" charset="0"/>
              </a:rPr>
              <a:t>Ваша реакция: </a:t>
            </a:r>
          </a:p>
          <a:p>
            <a:pPr marL="0" indent="0" fontAlgn="base">
              <a:spcBef>
                <a:spcPct val="0"/>
              </a:spcBef>
              <a:spcAft>
                <a:spcPct val="0"/>
              </a:spcAft>
              <a:buClrTx/>
              <a:buNone/>
            </a:pPr>
            <a:r>
              <a:rPr lang="ru-RU" dirty="0" smtClean="0">
                <a:solidFill>
                  <a:schemeClr val="bg2">
                    <a:lumMod val="25000"/>
                  </a:schemeClr>
                </a:solidFill>
                <a:latin typeface="Arial" pitchFamily="34" charset="0"/>
              </a:rPr>
              <a:t>1) Не принимаю участия.</a:t>
            </a:r>
          </a:p>
          <a:p>
            <a:pPr marL="0" indent="0" fontAlgn="base">
              <a:spcBef>
                <a:spcPct val="0"/>
              </a:spcBef>
              <a:spcAft>
                <a:spcPct val="0"/>
              </a:spcAft>
              <a:buClrTx/>
              <a:buNone/>
            </a:pPr>
            <a:r>
              <a:rPr lang="ru-RU" dirty="0" smtClean="0">
                <a:solidFill>
                  <a:schemeClr val="bg2">
                    <a:lumMod val="25000"/>
                  </a:schemeClr>
                </a:solidFill>
                <a:latin typeface="Arial" pitchFamily="34" charset="0"/>
              </a:rPr>
              <a:t>2) Лишь кратко высказываюсь в защиту той точки зрения, которую    </a:t>
            </a:r>
          </a:p>
          <a:p>
            <a:pPr marL="0" indent="0" fontAlgn="base">
              <a:spcBef>
                <a:spcPct val="0"/>
              </a:spcBef>
              <a:spcAft>
                <a:spcPct val="0"/>
              </a:spcAft>
              <a:buClrTx/>
              <a:buNone/>
            </a:pPr>
            <a:r>
              <a:rPr lang="ru-RU" dirty="0" smtClean="0">
                <a:solidFill>
                  <a:schemeClr val="bg2">
                    <a:lumMod val="25000"/>
                  </a:schemeClr>
                </a:solidFill>
                <a:latin typeface="Arial" pitchFamily="34" charset="0"/>
              </a:rPr>
              <a:t> считаю правильной.</a:t>
            </a:r>
          </a:p>
          <a:p>
            <a:pPr marL="0" indent="0" fontAlgn="base">
              <a:spcBef>
                <a:spcPct val="0"/>
              </a:spcBef>
              <a:spcAft>
                <a:spcPct val="0"/>
              </a:spcAft>
              <a:buClrTx/>
              <a:buNone/>
            </a:pPr>
            <a:r>
              <a:rPr lang="ru-RU" dirty="0" smtClean="0">
                <a:solidFill>
                  <a:schemeClr val="bg2">
                    <a:lumMod val="25000"/>
                  </a:schemeClr>
                </a:solidFill>
                <a:latin typeface="Arial" pitchFamily="34" charset="0"/>
              </a:rPr>
              <a:t>3) Активно вмешиваюсь и «вызываю огонь на себя».</a:t>
            </a:r>
          </a:p>
          <a:p>
            <a:pPr marL="0" indent="0" fontAlgn="base">
              <a:spcBef>
                <a:spcPct val="0"/>
              </a:spcBef>
              <a:spcAft>
                <a:spcPct val="0"/>
              </a:spcAft>
              <a:buClrTx/>
              <a:buNone/>
            </a:pPr>
            <a:r>
              <a:rPr lang="ru-RU" dirty="0" smtClean="0">
                <a:latin typeface="Arial" pitchFamily="34" charset="0"/>
              </a:rPr>
              <a:t>Б. </a:t>
            </a:r>
            <a:r>
              <a:rPr lang="ru-RU" b="1" u="sng" dirty="0" smtClean="0">
                <a:latin typeface="Arial" pitchFamily="34" charset="0"/>
              </a:rPr>
              <a:t>Выступаете ли вы на собраниях (классных часах) с критикой руководства?</a:t>
            </a:r>
          </a:p>
          <a:p>
            <a:pPr marL="0" indent="0" fontAlgn="base">
              <a:spcBef>
                <a:spcPct val="0"/>
              </a:spcBef>
              <a:spcAft>
                <a:spcPct val="0"/>
              </a:spcAft>
              <a:buClrTx/>
              <a:buNone/>
            </a:pPr>
            <a:r>
              <a:rPr lang="ru-RU" dirty="0" smtClean="0">
                <a:solidFill>
                  <a:schemeClr val="accent1">
                    <a:lumMod val="50000"/>
                  </a:schemeClr>
                </a:solidFill>
                <a:latin typeface="Arial" pitchFamily="34" charset="0"/>
              </a:rPr>
              <a:t>1)Нет.</a:t>
            </a:r>
          </a:p>
          <a:p>
            <a:pPr marL="0" indent="0" fontAlgn="base">
              <a:spcBef>
                <a:spcPct val="0"/>
              </a:spcBef>
              <a:spcAft>
                <a:spcPct val="0"/>
              </a:spcAft>
              <a:buClrTx/>
              <a:buNone/>
            </a:pPr>
            <a:r>
              <a:rPr lang="ru-RU" dirty="0" smtClean="0">
                <a:solidFill>
                  <a:schemeClr val="accent1">
                    <a:lumMod val="50000"/>
                  </a:schemeClr>
                </a:solidFill>
                <a:latin typeface="Arial" pitchFamily="34" charset="0"/>
              </a:rPr>
              <a:t>2)Только если имею для этого веские основания.</a:t>
            </a:r>
          </a:p>
          <a:p>
            <a:pPr marL="0" indent="0" fontAlgn="base">
              <a:spcBef>
                <a:spcPct val="0"/>
              </a:spcBef>
              <a:spcAft>
                <a:spcPct val="0"/>
              </a:spcAft>
              <a:buClrTx/>
              <a:buNone/>
            </a:pPr>
            <a:r>
              <a:rPr lang="ru-RU" dirty="0" smtClean="0">
                <a:solidFill>
                  <a:schemeClr val="accent1">
                    <a:lumMod val="50000"/>
                  </a:schemeClr>
                </a:solidFill>
                <a:latin typeface="Arial" pitchFamily="34" charset="0"/>
              </a:rPr>
              <a:t>3)Критикую всегда и по любому поводу.</a:t>
            </a:r>
          </a:p>
          <a:p>
            <a:endParaRPr lang="ru-RU" sz="2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908720"/>
            <a:ext cx="8229600" cy="5665118"/>
          </a:xfrm>
        </p:spPr>
        <p:txBody>
          <a:bodyPr>
            <a:normAutofit/>
          </a:bodyPr>
          <a:lstStyle/>
          <a:p>
            <a:pPr marL="0" indent="0" fontAlgn="base">
              <a:spcBef>
                <a:spcPct val="0"/>
              </a:spcBef>
              <a:spcAft>
                <a:spcPct val="0"/>
              </a:spcAft>
              <a:buClrTx/>
              <a:buNone/>
            </a:pPr>
            <a:r>
              <a:rPr lang="ru-RU" b="1" dirty="0" smtClean="0"/>
              <a:t>В</a:t>
            </a:r>
            <a:r>
              <a:rPr lang="ru-RU" b="1" u="sng" dirty="0" smtClean="0"/>
              <a:t>. </a:t>
            </a:r>
            <a:r>
              <a:rPr lang="ru-RU" b="1" u="sng" dirty="0" smtClean="0">
                <a:latin typeface="Arial" pitchFamily="34" charset="0"/>
              </a:rPr>
              <a:t>Часто ли вы спорите с друзьями?</a:t>
            </a:r>
          </a:p>
          <a:p>
            <a:pPr marL="0" indent="0" fontAlgn="base">
              <a:spcBef>
                <a:spcPct val="0"/>
              </a:spcBef>
              <a:spcAft>
                <a:spcPct val="0"/>
              </a:spcAft>
              <a:buClrTx/>
              <a:buNone/>
            </a:pPr>
            <a:r>
              <a:rPr lang="ru-RU" dirty="0" smtClean="0">
                <a:solidFill>
                  <a:schemeClr val="accent2">
                    <a:lumMod val="75000"/>
                  </a:schemeClr>
                </a:solidFill>
                <a:latin typeface="Arial" pitchFamily="34" charset="0"/>
              </a:rPr>
              <a:t>1)Только в шутку, и то, если это люди не обидчивые.</a:t>
            </a:r>
          </a:p>
          <a:p>
            <a:pPr marL="0" indent="0" fontAlgn="base">
              <a:spcBef>
                <a:spcPct val="0"/>
              </a:spcBef>
              <a:spcAft>
                <a:spcPct val="0"/>
              </a:spcAft>
              <a:buClrTx/>
              <a:buNone/>
            </a:pPr>
            <a:r>
              <a:rPr lang="ru-RU" dirty="0" smtClean="0">
                <a:solidFill>
                  <a:schemeClr val="accent2">
                    <a:lumMod val="75000"/>
                  </a:schemeClr>
                </a:solidFill>
                <a:latin typeface="Arial" pitchFamily="34" charset="0"/>
              </a:rPr>
              <a:t>2)Лишь по принципиальным вопросам.</a:t>
            </a:r>
          </a:p>
          <a:p>
            <a:pPr marL="0" indent="0" fontAlgn="base">
              <a:spcBef>
                <a:spcPct val="0"/>
              </a:spcBef>
              <a:spcAft>
                <a:spcPct val="0"/>
              </a:spcAft>
              <a:buClrTx/>
              <a:buNone/>
            </a:pPr>
            <a:r>
              <a:rPr lang="ru-RU" dirty="0" smtClean="0">
                <a:solidFill>
                  <a:schemeClr val="accent2">
                    <a:lumMod val="75000"/>
                  </a:schemeClr>
                </a:solidFill>
                <a:latin typeface="Arial" pitchFamily="34" charset="0"/>
              </a:rPr>
              <a:t>3)Споры – моя стихия.</a:t>
            </a:r>
          </a:p>
          <a:p>
            <a:pPr marL="0" lvl="0" indent="0" algn="just" fontAlgn="base">
              <a:spcBef>
                <a:spcPct val="0"/>
              </a:spcBef>
              <a:spcAft>
                <a:spcPct val="0"/>
              </a:spcAft>
              <a:buClrTx/>
              <a:buNone/>
            </a:pPr>
            <a:r>
              <a:rPr lang="ru-RU" b="1" dirty="0" smtClean="0">
                <a:latin typeface="Arial" pitchFamily="34" charset="0"/>
              </a:rPr>
              <a:t>Г</a:t>
            </a:r>
            <a:r>
              <a:rPr lang="ru-RU" dirty="0" smtClean="0">
                <a:latin typeface="Arial" pitchFamily="34" charset="0"/>
              </a:rPr>
              <a:t>. </a:t>
            </a:r>
            <a:r>
              <a:rPr lang="ru-RU" b="1" u="sng" dirty="0" smtClean="0">
                <a:latin typeface="Arial" pitchFamily="34" charset="0"/>
              </a:rPr>
              <a:t>Вы стоите в очереди. Как вы реагируете, если кто-то лезет вперед?</a:t>
            </a:r>
            <a:endParaRPr lang="ru-RU" sz="1600" b="1" u="sng" dirty="0" smtClean="0">
              <a:latin typeface="Arial" pitchFamily="34" charset="0"/>
            </a:endParaRPr>
          </a:p>
          <a:p>
            <a:pPr marL="0" lvl="0" indent="0" algn="just" eaLnBrk="0" fontAlgn="base" hangingPunct="0">
              <a:spcBef>
                <a:spcPct val="0"/>
              </a:spcBef>
              <a:spcAft>
                <a:spcPct val="0"/>
              </a:spcAft>
              <a:buClrTx/>
              <a:buNone/>
            </a:pPr>
            <a:r>
              <a:rPr lang="ru-RU" dirty="0" smtClean="0">
                <a:solidFill>
                  <a:srgbClr val="002060"/>
                </a:solidFill>
                <a:latin typeface="Arial" pitchFamily="34" charset="0"/>
              </a:rPr>
              <a:t>1)Возмущаюсь в душе, но молчу: себе дороже.</a:t>
            </a:r>
            <a:endParaRPr lang="ru-RU" sz="1600" dirty="0" smtClean="0">
              <a:solidFill>
                <a:srgbClr val="002060"/>
              </a:solidFill>
              <a:latin typeface="Arial" pitchFamily="34" charset="0"/>
            </a:endParaRPr>
          </a:p>
          <a:p>
            <a:pPr marL="0" lvl="0" indent="0" algn="just" eaLnBrk="0" fontAlgn="base" hangingPunct="0">
              <a:spcBef>
                <a:spcPct val="0"/>
              </a:spcBef>
              <a:spcAft>
                <a:spcPct val="0"/>
              </a:spcAft>
              <a:buClrTx/>
              <a:buNone/>
            </a:pPr>
            <a:r>
              <a:rPr lang="ru-RU" dirty="0" smtClean="0">
                <a:solidFill>
                  <a:srgbClr val="002060"/>
                </a:solidFill>
                <a:latin typeface="Arial" pitchFamily="34" charset="0"/>
              </a:rPr>
              <a:t>2)Делаю замечание – надо же научить грубияна хорошему тону.</a:t>
            </a:r>
            <a:endParaRPr lang="ru-RU" sz="1600" dirty="0" smtClean="0">
              <a:solidFill>
                <a:srgbClr val="002060"/>
              </a:solidFill>
              <a:latin typeface="Arial" pitchFamily="34" charset="0"/>
            </a:endParaRPr>
          </a:p>
          <a:p>
            <a:pPr marL="0" lvl="0" indent="0" algn="just" eaLnBrk="0" fontAlgn="base" hangingPunct="0">
              <a:spcBef>
                <a:spcPct val="0"/>
              </a:spcBef>
              <a:spcAft>
                <a:spcPct val="0"/>
              </a:spcAft>
              <a:buClrTx/>
              <a:buNone/>
            </a:pPr>
            <a:r>
              <a:rPr lang="ru-RU" dirty="0" smtClean="0">
                <a:solidFill>
                  <a:srgbClr val="002060"/>
                </a:solidFill>
                <a:latin typeface="Arial" pitchFamily="34" charset="0"/>
              </a:rPr>
              <a:t>3)Прохожу вперед и начинаю наблюдать за порядком.</a:t>
            </a:r>
            <a:endParaRPr lang="ru-RU" sz="3600" dirty="0" smtClean="0">
              <a:solidFill>
                <a:srgbClr val="002060"/>
              </a:solidFill>
              <a:latin typeface="Arial" pitchFamily="34" charset="0"/>
            </a:endParaRPr>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052736"/>
            <a:ext cx="8229600" cy="5521102"/>
          </a:xfrm>
        </p:spPr>
        <p:txBody>
          <a:bodyPr>
            <a:normAutofit/>
          </a:bodyPr>
          <a:lstStyle/>
          <a:p>
            <a:pPr>
              <a:buNone/>
            </a:pPr>
            <a:r>
              <a:rPr lang="ru-RU" b="1" dirty="0" smtClean="0"/>
              <a:t>Д.</a:t>
            </a:r>
            <a:r>
              <a:rPr lang="ru-RU" dirty="0" smtClean="0"/>
              <a:t> </a:t>
            </a:r>
            <a:r>
              <a:rPr lang="ru-RU" b="1" u="sng" dirty="0" smtClean="0"/>
              <a:t>Дома на обед подали несоленый суп. Ваша реакция.</a:t>
            </a:r>
          </a:p>
          <a:p>
            <a:pPr>
              <a:buNone/>
            </a:pPr>
            <a:r>
              <a:rPr lang="ru-RU" b="1" dirty="0" smtClean="0">
                <a:solidFill>
                  <a:schemeClr val="accent1">
                    <a:lumMod val="50000"/>
                  </a:schemeClr>
                </a:solidFill>
              </a:rPr>
              <a:t>1)Не буду поднимать бучу из-за пустяка.</a:t>
            </a:r>
          </a:p>
          <a:p>
            <a:pPr>
              <a:buNone/>
            </a:pPr>
            <a:r>
              <a:rPr lang="ru-RU" b="1" dirty="0" smtClean="0">
                <a:solidFill>
                  <a:schemeClr val="accent1">
                    <a:lumMod val="50000"/>
                  </a:schemeClr>
                </a:solidFill>
              </a:rPr>
              <a:t>2)Молча возьму солонку.</a:t>
            </a:r>
          </a:p>
          <a:p>
            <a:pPr>
              <a:buNone/>
            </a:pPr>
            <a:r>
              <a:rPr lang="ru-RU" b="1" dirty="0" smtClean="0">
                <a:solidFill>
                  <a:schemeClr val="accent1">
                    <a:lumMod val="50000"/>
                  </a:schemeClr>
                </a:solidFill>
              </a:rPr>
              <a:t>3)Не удержусь от едких замечаний и, быть может, демонстративно откажусь от еды.</a:t>
            </a:r>
          </a:p>
          <a:p>
            <a:pPr>
              <a:buNone/>
            </a:pPr>
            <a:r>
              <a:rPr lang="ru-RU" b="1" dirty="0" smtClean="0"/>
              <a:t>Е.</a:t>
            </a:r>
            <a:r>
              <a:rPr lang="ru-RU" dirty="0" smtClean="0"/>
              <a:t> </a:t>
            </a:r>
            <a:r>
              <a:rPr lang="ru-RU" b="1" u="sng" dirty="0" smtClean="0"/>
              <a:t>На улице или в транспорте вам наступили на ногу…</a:t>
            </a:r>
          </a:p>
          <a:p>
            <a:pPr>
              <a:buNone/>
            </a:pPr>
            <a:r>
              <a:rPr lang="ru-RU" b="1" dirty="0" smtClean="0">
                <a:solidFill>
                  <a:schemeClr val="accent1">
                    <a:lumMod val="50000"/>
                  </a:schemeClr>
                </a:solidFill>
              </a:rPr>
              <a:t>1)С возмущением посмотрю на обидчика.</a:t>
            </a:r>
          </a:p>
          <a:p>
            <a:pPr>
              <a:buNone/>
            </a:pPr>
            <a:r>
              <a:rPr lang="ru-RU" b="1" dirty="0" smtClean="0">
                <a:solidFill>
                  <a:schemeClr val="accent1">
                    <a:lumMod val="50000"/>
                  </a:schemeClr>
                </a:solidFill>
              </a:rPr>
              <a:t>2)Сухо, без эмоций, сделаю замечание.</a:t>
            </a:r>
          </a:p>
          <a:p>
            <a:pPr>
              <a:buNone/>
            </a:pPr>
            <a:r>
              <a:rPr lang="ru-RU" b="1" dirty="0" smtClean="0">
                <a:solidFill>
                  <a:schemeClr val="accent1">
                    <a:lumMod val="50000"/>
                  </a:schemeClr>
                </a:solidFill>
              </a:rPr>
              <a:t>3)Выскажусь, не стесняясь в выражениях.</a:t>
            </a:r>
          </a:p>
          <a:p>
            <a:endParaRPr lang="ru-RU"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908720"/>
            <a:ext cx="8229600" cy="5665118"/>
          </a:xfrm>
        </p:spPr>
        <p:txBody>
          <a:bodyPr>
            <a:normAutofit fontScale="92500" lnSpcReduction="20000"/>
          </a:bodyPr>
          <a:lstStyle/>
          <a:p>
            <a:pPr>
              <a:buNone/>
            </a:pPr>
            <a:r>
              <a:rPr lang="ru-RU" b="1" u="sng" dirty="0" smtClean="0"/>
              <a:t>Ж</a:t>
            </a:r>
            <a:r>
              <a:rPr lang="ru-RU" sz="3000" u="sng" dirty="0" smtClean="0"/>
              <a:t>. </a:t>
            </a:r>
            <a:r>
              <a:rPr lang="ru-RU" sz="3000" b="1" u="sng" dirty="0" smtClean="0"/>
              <a:t>Кто-то в семье купил вещь, которая вам не нравится.</a:t>
            </a:r>
          </a:p>
          <a:p>
            <a:pPr>
              <a:buNone/>
            </a:pPr>
            <a:r>
              <a:rPr lang="ru-RU" sz="3000" dirty="0" smtClean="0">
                <a:solidFill>
                  <a:schemeClr val="accent1">
                    <a:lumMod val="50000"/>
                  </a:schemeClr>
                </a:solidFill>
              </a:rPr>
              <a:t>1)Промолчу.</a:t>
            </a:r>
          </a:p>
          <a:p>
            <a:pPr>
              <a:buNone/>
            </a:pPr>
            <a:r>
              <a:rPr lang="ru-RU" sz="3000" dirty="0" smtClean="0">
                <a:solidFill>
                  <a:schemeClr val="accent1">
                    <a:lumMod val="50000"/>
                  </a:schemeClr>
                </a:solidFill>
              </a:rPr>
              <a:t>2)Ограничусь коротким, но тактичным комментарием.</a:t>
            </a:r>
          </a:p>
          <a:p>
            <a:pPr>
              <a:buNone/>
            </a:pPr>
            <a:r>
              <a:rPr lang="ru-RU" sz="3000" dirty="0" smtClean="0">
                <a:solidFill>
                  <a:schemeClr val="accent1">
                    <a:lumMod val="50000"/>
                  </a:schemeClr>
                </a:solidFill>
              </a:rPr>
              <a:t>3)Выскажу все, что об этом думаю.</a:t>
            </a:r>
          </a:p>
          <a:p>
            <a:pPr>
              <a:buNone/>
            </a:pPr>
            <a:r>
              <a:rPr lang="ru-RU" sz="3000" u="sng" dirty="0" smtClean="0"/>
              <a:t>З. </a:t>
            </a:r>
            <a:r>
              <a:rPr lang="ru-RU" sz="3000" b="1" u="sng" dirty="0" smtClean="0"/>
              <a:t>Не повезло. На улице в лотерею вы просадили кучу денег. Как вы к этому отнесетесь?</a:t>
            </a:r>
          </a:p>
          <a:p>
            <a:pPr>
              <a:buNone/>
            </a:pPr>
            <a:r>
              <a:rPr lang="ru-RU" sz="3000" dirty="0" smtClean="0">
                <a:solidFill>
                  <a:schemeClr val="accent1">
                    <a:lumMod val="50000"/>
                  </a:schemeClr>
                </a:solidFill>
              </a:rPr>
              <a:t>1)Постараюсь казаться равнодушным, но дам себе слово больше не участвовать в этом безобразии.</a:t>
            </a:r>
          </a:p>
          <a:p>
            <a:pPr>
              <a:buNone/>
            </a:pPr>
            <a:r>
              <a:rPr lang="ru-RU" sz="3000" dirty="0" smtClean="0">
                <a:solidFill>
                  <a:schemeClr val="accent1">
                    <a:lumMod val="50000"/>
                  </a:schemeClr>
                </a:solidFill>
              </a:rPr>
              <a:t>2)Не скрою досаду, но отнесусь к произошедшему с юмором, пообещав взять реванш.</a:t>
            </a:r>
          </a:p>
          <a:p>
            <a:pPr>
              <a:buNone/>
            </a:pPr>
            <a:r>
              <a:rPr lang="ru-RU" sz="3000" dirty="0" smtClean="0">
                <a:solidFill>
                  <a:schemeClr val="accent1">
                    <a:lumMod val="50000"/>
                  </a:schemeClr>
                </a:solidFill>
              </a:rPr>
              <a:t>3)Проигрыш испортит мне настроение, подумаю, как отомстить </a:t>
            </a:r>
            <a:r>
              <a:rPr lang="ru-RU" sz="3000" dirty="0" err="1" smtClean="0">
                <a:solidFill>
                  <a:schemeClr val="accent1">
                    <a:lumMod val="50000"/>
                  </a:schemeClr>
                </a:solidFill>
              </a:rPr>
              <a:t>лохотронщикам</a:t>
            </a:r>
            <a:r>
              <a:rPr lang="ru-RU" sz="3000" dirty="0" smtClean="0">
                <a:solidFill>
                  <a:schemeClr val="accent1">
                    <a:lumMod val="50000"/>
                  </a:schemeClr>
                </a:solidFill>
              </a:rPr>
              <a:t>.</a:t>
            </a:r>
          </a:p>
          <a:p>
            <a:endParaRPr lang="ru-RU" sz="3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p:cNvSpPr txBox="1">
            <a:spLocks/>
          </p:cNvSpPr>
          <p:nvPr/>
        </p:nvSpPr>
        <p:spPr>
          <a:xfrm>
            <a:off x="457200" y="692696"/>
            <a:ext cx="8229600" cy="1944216"/>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100" b="0" i="0" u="none" strike="noStrike" kern="1200" cap="none" spc="0" normalizeH="0" baseline="0" noProof="0" dirty="0" smtClean="0">
                <a:ln>
                  <a:noFill/>
                </a:ln>
                <a:solidFill>
                  <a:srgbClr val="0070C0"/>
                </a:solidFill>
                <a:effectLst/>
                <a:uLnTx/>
                <a:uFillTx/>
                <a:latin typeface="+mj-lt"/>
                <a:ea typeface="+mj-ea"/>
                <a:cs typeface="+mj-cs"/>
              </a:rPr>
              <a:t>За каждый ответ под №</a:t>
            </a:r>
            <a:r>
              <a:rPr kumimoji="0" lang="ru-RU" sz="3100" b="0" i="0" u="none" strike="noStrike" kern="1200" cap="none" spc="0" normalizeH="0" baseline="0" noProof="0" dirty="0" smtClean="0">
                <a:ln>
                  <a:noFill/>
                </a:ln>
                <a:solidFill>
                  <a:srgbClr val="C00000"/>
                </a:solidFill>
                <a:effectLst/>
                <a:uLnTx/>
                <a:uFillTx/>
                <a:latin typeface="+mj-lt"/>
                <a:ea typeface="+mj-ea"/>
                <a:cs typeface="+mj-cs"/>
              </a:rPr>
              <a:t>1</a:t>
            </a:r>
            <a:r>
              <a:rPr kumimoji="0" lang="ru-RU" sz="3100" b="0" i="0" u="none" strike="noStrike" kern="1200" cap="none" spc="0" normalizeH="0" baseline="0" noProof="0" dirty="0" smtClean="0">
                <a:ln>
                  <a:noFill/>
                </a:ln>
                <a:solidFill>
                  <a:srgbClr val="0070C0"/>
                </a:solidFill>
                <a:effectLst/>
                <a:uLnTx/>
                <a:uFillTx/>
                <a:latin typeface="+mj-lt"/>
                <a:ea typeface="+mj-ea"/>
                <a:cs typeface="+mj-cs"/>
              </a:rPr>
              <a:t> поставьте себе  </a:t>
            </a:r>
            <a:r>
              <a:rPr kumimoji="0" lang="ru-RU" sz="3100" b="0" i="0" u="none" strike="noStrike" kern="1200" cap="none" spc="0" normalizeH="0" baseline="0" noProof="0" dirty="0" smtClean="0">
                <a:ln>
                  <a:noFill/>
                </a:ln>
                <a:solidFill>
                  <a:srgbClr val="FF0000"/>
                </a:solidFill>
                <a:effectLst/>
                <a:uLnTx/>
                <a:uFillTx/>
                <a:latin typeface="+mj-lt"/>
                <a:ea typeface="+mj-ea"/>
                <a:cs typeface="+mj-cs"/>
              </a:rPr>
              <a:t>4</a:t>
            </a:r>
            <a:r>
              <a:rPr kumimoji="0" lang="ru-RU" sz="3100" b="0" i="0" u="none" strike="noStrike" kern="1200" cap="none" spc="0" normalizeH="0" baseline="0" noProof="0" dirty="0" smtClean="0">
                <a:ln>
                  <a:noFill/>
                </a:ln>
                <a:solidFill>
                  <a:srgbClr val="0070C0"/>
                </a:solidFill>
                <a:effectLst/>
                <a:uLnTx/>
                <a:uFillTx/>
                <a:latin typeface="+mj-lt"/>
                <a:ea typeface="+mj-ea"/>
                <a:cs typeface="+mj-cs"/>
              </a:rPr>
              <a:t> очка, №</a:t>
            </a:r>
            <a:r>
              <a:rPr kumimoji="0" lang="ru-RU" sz="3100" b="0" i="0" u="none" strike="noStrike" kern="1200" cap="none" spc="0" normalizeH="0" baseline="0" noProof="0" dirty="0" smtClean="0">
                <a:ln>
                  <a:noFill/>
                </a:ln>
                <a:solidFill>
                  <a:srgbClr val="C00000"/>
                </a:solidFill>
                <a:effectLst/>
                <a:uLnTx/>
                <a:uFillTx/>
                <a:latin typeface="+mj-lt"/>
                <a:ea typeface="+mj-ea"/>
                <a:cs typeface="+mj-cs"/>
              </a:rPr>
              <a:t>2</a:t>
            </a:r>
            <a:r>
              <a:rPr kumimoji="0" lang="ru-RU" sz="3100" b="0" i="0" u="none" strike="noStrike" kern="1200" cap="none" spc="0" normalizeH="0" baseline="0" noProof="0" dirty="0" smtClean="0">
                <a:ln>
                  <a:noFill/>
                </a:ln>
                <a:solidFill>
                  <a:srgbClr val="0070C0"/>
                </a:solidFill>
                <a:effectLst/>
                <a:uLnTx/>
                <a:uFillTx/>
                <a:latin typeface="+mj-lt"/>
                <a:ea typeface="+mj-ea"/>
                <a:cs typeface="+mj-cs"/>
              </a:rPr>
              <a:t> – </a:t>
            </a:r>
            <a:r>
              <a:rPr kumimoji="0" lang="ru-RU" sz="3100" b="0" i="0" u="none" strike="noStrike" kern="1200" cap="none" spc="0" normalizeH="0" baseline="0" noProof="0" dirty="0" smtClean="0">
                <a:ln>
                  <a:noFill/>
                </a:ln>
                <a:solidFill>
                  <a:srgbClr val="FF0000"/>
                </a:solidFill>
                <a:effectLst/>
                <a:uLnTx/>
                <a:uFillTx/>
                <a:latin typeface="+mj-lt"/>
                <a:ea typeface="+mj-ea"/>
                <a:cs typeface="+mj-cs"/>
              </a:rPr>
              <a:t>2</a:t>
            </a:r>
            <a:r>
              <a:rPr kumimoji="0" lang="ru-RU" sz="3100" b="0" i="0" u="none" strike="noStrike" kern="1200" cap="none" spc="0" normalizeH="0" baseline="0" noProof="0" dirty="0" smtClean="0">
                <a:ln>
                  <a:noFill/>
                </a:ln>
                <a:solidFill>
                  <a:srgbClr val="0070C0"/>
                </a:solidFill>
                <a:effectLst/>
                <a:uLnTx/>
                <a:uFillTx/>
                <a:latin typeface="+mj-lt"/>
                <a:ea typeface="+mj-ea"/>
                <a:cs typeface="+mj-cs"/>
              </a:rPr>
              <a:t>  очка, №</a:t>
            </a:r>
            <a:r>
              <a:rPr kumimoji="0" lang="ru-RU" sz="3100" b="0" i="0" u="none" strike="noStrike" kern="1200" cap="none" spc="0" normalizeH="0" baseline="0" noProof="0" dirty="0" smtClean="0">
                <a:ln>
                  <a:noFill/>
                </a:ln>
                <a:solidFill>
                  <a:srgbClr val="C00000"/>
                </a:solidFill>
                <a:effectLst/>
                <a:uLnTx/>
                <a:uFillTx/>
                <a:latin typeface="+mj-lt"/>
                <a:ea typeface="+mj-ea"/>
                <a:cs typeface="+mj-cs"/>
              </a:rPr>
              <a:t>3</a:t>
            </a:r>
            <a:r>
              <a:rPr kumimoji="0" lang="ru-RU" sz="3100" b="0" i="0" u="none" strike="noStrike" kern="1200" cap="none" spc="0" normalizeH="0" baseline="0" noProof="0" dirty="0" smtClean="0">
                <a:ln>
                  <a:noFill/>
                </a:ln>
                <a:solidFill>
                  <a:srgbClr val="0070C0"/>
                </a:solidFill>
                <a:effectLst/>
                <a:uLnTx/>
                <a:uFillTx/>
                <a:latin typeface="+mj-lt"/>
                <a:ea typeface="+mj-ea"/>
                <a:cs typeface="+mj-cs"/>
              </a:rPr>
              <a:t> – </a:t>
            </a:r>
            <a:r>
              <a:rPr kumimoji="0" lang="ru-RU" sz="3100" b="0" i="0" u="none" strike="noStrike" kern="1200" cap="none" spc="0" normalizeH="0" baseline="0" noProof="0" dirty="0" smtClean="0">
                <a:ln>
                  <a:noFill/>
                </a:ln>
                <a:solidFill>
                  <a:srgbClr val="FF0000"/>
                </a:solidFill>
                <a:effectLst/>
                <a:uLnTx/>
                <a:uFillTx/>
                <a:latin typeface="+mj-lt"/>
                <a:ea typeface="+mj-ea"/>
                <a:cs typeface="+mj-cs"/>
              </a:rPr>
              <a:t>0</a:t>
            </a:r>
            <a:r>
              <a:rPr kumimoji="0" lang="ru-RU" sz="3100" b="0" i="0" u="none" strike="noStrike" kern="1200" cap="none" spc="0" normalizeH="0" baseline="0" noProof="0" dirty="0" smtClean="0">
                <a:ln>
                  <a:noFill/>
                </a:ln>
                <a:solidFill>
                  <a:srgbClr val="0070C0"/>
                </a:solidFill>
                <a:effectLst/>
                <a:uLnTx/>
                <a:uFillTx/>
                <a:latin typeface="+mj-lt"/>
                <a:ea typeface="+mj-ea"/>
                <a:cs typeface="+mj-cs"/>
              </a:rPr>
              <a:t> очков. После подсчета баллов группа разбивается на  три психологических типа.</a:t>
            </a:r>
            <a:r>
              <a:rPr kumimoji="0" lang="ru-RU" sz="4000" b="0" i="0" u="none" strike="noStrike" kern="1200" cap="none" spc="0" normalizeH="0" baseline="0" noProof="0" dirty="0" smtClean="0">
                <a:ln>
                  <a:noFill/>
                </a:ln>
                <a:solidFill>
                  <a:srgbClr val="0070C0"/>
                </a:solidFill>
                <a:effectLst/>
                <a:uLnTx/>
                <a:uFillTx/>
                <a:latin typeface="+mj-lt"/>
                <a:ea typeface="+mj-ea"/>
                <a:cs typeface="+mj-cs"/>
              </a:rPr>
              <a:t/>
            </a:r>
            <a:br>
              <a:rPr kumimoji="0" lang="ru-RU" sz="4000" b="0" i="0" u="none" strike="noStrike" kern="1200" cap="none" spc="0" normalizeH="0" baseline="0" noProof="0" dirty="0" smtClean="0">
                <a:ln>
                  <a:noFill/>
                </a:ln>
                <a:solidFill>
                  <a:srgbClr val="0070C0"/>
                </a:solidFill>
                <a:effectLst/>
                <a:uLnTx/>
                <a:uFillTx/>
                <a:latin typeface="+mj-lt"/>
                <a:ea typeface="+mj-ea"/>
                <a:cs typeface="+mj-cs"/>
              </a:rPr>
            </a:br>
            <a:endParaRPr kumimoji="0" lang="ru-RU"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Содержимое 3" descr="IMG_4293.JPG"/>
          <p:cNvPicPr>
            <a:picLocks noGrp="1" noChangeAspect="1"/>
          </p:cNvPicPr>
          <p:nvPr>
            <p:ph idx="4294967295"/>
          </p:nvPr>
        </p:nvPicPr>
        <p:blipFill>
          <a:blip r:embed="rId2" cstate="print"/>
          <a:stretch>
            <a:fillRect/>
          </a:stretch>
        </p:blipFill>
        <p:spPr>
          <a:xfrm>
            <a:off x="251520" y="2204864"/>
            <a:ext cx="8568951" cy="4368279"/>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4294967295"/>
          </p:nvPr>
        </p:nvSpPr>
        <p:spPr>
          <a:xfrm>
            <a:off x="0" y="620689"/>
            <a:ext cx="5220072" cy="6154762"/>
          </a:xfrm>
        </p:spPr>
        <p:txBody>
          <a:bodyPr>
            <a:normAutofit lnSpcReduction="10000"/>
          </a:bodyPr>
          <a:lstStyle/>
          <a:p>
            <a:pPr>
              <a:buNone/>
            </a:pPr>
            <a:r>
              <a:rPr lang="ru-RU" b="1" dirty="0" smtClean="0">
                <a:solidFill>
                  <a:srgbClr val="FF0000"/>
                </a:solidFill>
              </a:rPr>
              <a:t>22 – 32 очка. </a:t>
            </a:r>
            <a:r>
              <a:rPr lang="ru-RU" b="1" dirty="0" smtClean="0"/>
              <a:t>Вы тактичны и миролюбивы, уходите от споров и конфликтов, избегаете критических ситуаций в школе и дома. Изречение: «Платон мне друг, но истина дороже!» не может быть вашим девизом. Вас иногда называют приспособленцем. Наберитесь смелости и, если обстоятельства потребуют, высказывайтесь принципиально, невзирая на лица.</a:t>
            </a:r>
          </a:p>
          <a:p>
            <a:endParaRPr lang="ru-RU" dirty="0"/>
          </a:p>
        </p:txBody>
      </p:sp>
      <p:pic>
        <p:nvPicPr>
          <p:cNvPr id="7" name="Picture 3"/>
          <p:cNvPicPr>
            <a:picLocks noGrp="1" noChangeAspect="1" noChangeArrowheads="1"/>
          </p:cNvPicPr>
          <p:nvPr>
            <p:ph sz="half" idx="4294967295"/>
          </p:nvPr>
        </p:nvPicPr>
        <p:blipFill>
          <a:blip r:embed="rId2" cstate="print"/>
          <a:srcRect/>
          <a:stretch>
            <a:fillRect/>
          </a:stretch>
        </p:blipFill>
        <p:spPr bwMode="auto">
          <a:xfrm>
            <a:off x="5364088" y="1124744"/>
            <a:ext cx="3779912" cy="4537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rmAutofit fontScale="85000" lnSpcReduction="20000"/>
          </a:bodyPr>
          <a:lstStyle/>
          <a:p>
            <a:r>
              <a:rPr lang="ru-RU" b="1" dirty="0" smtClean="0">
                <a:solidFill>
                  <a:srgbClr val="FF0000"/>
                </a:solidFill>
              </a:rPr>
              <a:t>12 – 20 очков. </a:t>
            </a:r>
            <a:r>
              <a:rPr lang="ru-RU" sz="3500" dirty="0" smtClean="0"/>
              <a:t>Вы слывете человеком конфликтным. Но это преувеличение. Вы конфликтуете, если только нет другого выхода, когда все другие средства исчерпаны. Вы способны твердо отстаивать  свое мнение, не думая, как это отразится на отношении к вам. При этом вы не «выходите за рамки», не унижаетесь до оскорблений. Все это вызывает к вам уважение</a:t>
            </a:r>
            <a:r>
              <a:rPr lang="ru-RU" dirty="0" smtClean="0"/>
              <a:t>.</a:t>
            </a:r>
            <a:endParaRPr lang="ru-RU" dirty="0"/>
          </a:p>
        </p:txBody>
      </p:sp>
      <p:pic>
        <p:nvPicPr>
          <p:cNvPr id="5" name="Picture 9"/>
          <p:cNvPicPr>
            <a:picLocks noChangeAspect="1" noChangeArrowheads="1"/>
          </p:cNvPicPr>
          <p:nvPr/>
        </p:nvPicPr>
        <p:blipFill>
          <a:blip r:embed="rId2" cstate="print"/>
          <a:srcRect/>
          <a:stretch>
            <a:fillRect/>
          </a:stretch>
        </p:blipFill>
        <p:spPr bwMode="auto">
          <a:xfrm>
            <a:off x="5220072" y="758744"/>
            <a:ext cx="3600400" cy="60992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3" descr="IMG_4309.JPG"/>
          <p:cNvPicPr>
            <a:picLocks noGrp="1" noChangeAspect="1"/>
          </p:cNvPicPr>
          <p:nvPr>
            <p:ph sz="half" idx="4294967295"/>
          </p:nvPr>
        </p:nvPicPr>
        <p:blipFill>
          <a:blip r:embed="rId2" cstate="print"/>
          <a:stretch>
            <a:fillRect/>
          </a:stretch>
        </p:blipFill>
        <p:spPr>
          <a:xfrm>
            <a:off x="0" y="548680"/>
            <a:ext cx="4211960" cy="5975945"/>
          </a:xfrm>
        </p:spPr>
      </p:pic>
      <p:sp>
        <p:nvSpPr>
          <p:cNvPr id="18" name="Содержимое 17"/>
          <p:cNvSpPr>
            <a:spLocks noGrp="1"/>
          </p:cNvSpPr>
          <p:nvPr>
            <p:ph sz="half" idx="4294967295"/>
          </p:nvPr>
        </p:nvSpPr>
        <p:spPr>
          <a:xfrm>
            <a:off x="3995936" y="548680"/>
            <a:ext cx="4968552" cy="6120680"/>
          </a:xfrm>
        </p:spPr>
        <p:txBody>
          <a:bodyPr>
            <a:noAutofit/>
          </a:bodyPr>
          <a:lstStyle/>
          <a:p>
            <a:r>
              <a:rPr lang="ru-RU" sz="2800" dirty="0" smtClean="0">
                <a:solidFill>
                  <a:srgbClr val="FF0000"/>
                </a:solidFill>
              </a:rPr>
              <a:t>До 10 очков</a:t>
            </a:r>
            <a:r>
              <a:rPr lang="ru-RU" sz="2800" dirty="0" smtClean="0"/>
              <a:t>. Споры и конфликты – это ваша стихия. Ведь вы любите критиковать других, если же услышите замечания в свой адрес – можете съесть человека живьем. Очень трудно приходится тем, кто рядом с вами. Ваша несдержанность отталкивает людей. Не потому ли у вас нет настоящих друзей? Постарайтесь обуздать свой характер.</a:t>
            </a:r>
          </a:p>
          <a:p>
            <a:pPr>
              <a:buNone/>
            </a:pPr>
            <a:r>
              <a:rPr lang="ru-RU" sz="2800" dirty="0" smtClean="0"/>
              <a:t> </a:t>
            </a:r>
          </a:p>
          <a:p>
            <a:endParaRPr lang="ru-RU"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432048"/>
          </a:xfrm>
        </p:spPr>
        <p:txBody>
          <a:bodyPr>
            <a:normAutofit fontScale="90000"/>
          </a:bodyPr>
          <a:lstStyle/>
          <a:p>
            <a:pPr algn="ctr"/>
            <a:r>
              <a:rPr lang="ru-RU" b="1" dirty="0" smtClean="0"/>
              <a:t>конец</a:t>
            </a:r>
            <a:endParaRPr lang="ru-RU" b="1"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251521" y="1340768"/>
            <a:ext cx="8424936" cy="52330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5940152" cy="792088"/>
          </a:xfrm>
        </p:spPr>
        <p:txBody>
          <a:bodyPr>
            <a:normAutofit fontScale="90000"/>
          </a:bodyPr>
          <a:lstStyle/>
          <a:p>
            <a:r>
              <a:rPr lang="ru-RU" sz="3600" b="1" dirty="0" smtClean="0"/>
              <a:t>Актуализация проблемы:</a:t>
            </a:r>
            <a:endParaRPr lang="ru-RU" sz="3600" b="1" dirty="0"/>
          </a:p>
        </p:txBody>
      </p:sp>
      <p:sp>
        <p:nvSpPr>
          <p:cNvPr id="3" name="Содержимое 2"/>
          <p:cNvSpPr>
            <a:spLocks noGrp="1"/>
          </p:cNvSpPr>
          <p:nvPr>
            <p:ph idx="1"/>
          </p:nvPr>
        </p:nvSpPr>
        <p:spPr>
          <a:xfrm>
            <a:off x="457200" y="1196752"/>
            <a:ext cx="8229600" cy="5377784"/>
          </a:xfrm>
        </p:spPr>
        <p:txBody>
          <a:bodyPr>
            <a:normAutofit lnSpcReduction="10000"/>
          </a:bodyPr>
          <a:lstStyle/>
          <a:p>
            <a:r>
              <a:rPr lang="ru-RU" dirty="0" smtClean="0"/>
              <a:t>проект государственных образовательных стандартов третьего поколения ориентирует на необходимость первоочередного учёта требований  именно этой области профессиональной деятельности при определении содержания и планируемых результатов профессиональной подготовки.</a:t>
            </a:r>
          </a:p>
          <a:p>
            <a:pPr hangingPunct="0">
              <a:buNone/>
            </a:pPr>
            <a:r>
              <a:rPr lang="ru-RU" b="1" dirty="0" smtClean="0"/>
              <a:t>Задачи проекта:</a:t>
            </a:r>
            <a:r>
              <a:rPr lang="ru-RU" dirty="0" smtClean="0"/>
              <a:t> </a:t>
            </a:r>
          </a:p>
          <a:p>
            <a:pPr lvl="0" hangingPunct="0"/>
            <a:r>
              <a:rPr lang="ru-RU" dirty="0" smtClean="0"/>
              <a:t>Расширение знаний педагогов в области конфликтологии.</a:t>
            </a:r>
            <a:r>
              <a:rPr lang="ru-RU" b="1" dirty="0" smtClean="0"/>
              <a:t>           </a:t>
            </a:r>
            <a:endParaRPr lang="ru-RU" dirty="0" smtClean="0"/>
          </a:p>
          <a:p>
            <a:pPr lvl="0" hangingPunct="0"/>
            <a:r>
              <a:rPr lang="ru-RU" dirty="0" smtClean="0"/>
              <a:t>Разработка рекомендаций, памяток педагогам  для разрешения  и предупреждение конфликтных ситуаций.</a:t>
            </a: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557808"/>
          </a:xfrm>
        </p:spPr>
        <p:txBody>
          <a:bodyPr>
            <a:noAutofit/>
          </a:bodyPr>
          <a:lstStyle/>
          <a:p>
            <a:r>
              <a:rPr lang="ru-RU" sz="3200" b="1" dirty="0" smtClean="0"/>
              <a:t>Понятие и структура конфликтологической компетентности педагогов общеобразовательной школы.</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457200" y="2060848"/>
            <a:ext cx="8229600" cy="4513688"/>
          </a:xfrm>
        </p:spPr>
        <p:txBody>
          <a:bodyPr>
            <a:noAutofit/>
          </a:bodyPr>
          <a:lstStyle/>
          <a:p>
            <a:pPr>
              <a:buNone/>
            </a:pPr>
            <a:r>
              <a:rPr lang="ru-RU" dirty="0" smtClean="0"/>
              <a:t>Обобщение данных исследований  учёных подтверждает, что конфликтогенность является объективной закономерностью функционирования образовательного социума и характеризуется: высоким уровнем напряженности педагогического труда; работой всех участников учебно-воспитательного процесса в режиме интенсивной конфликтности; повышенным эмоциональным тонусом, приводящим к снижению роли интеллектуального компонента участников конфликта;</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4294967295"/>
          </p:nvPr>
        </p:nvSpPr>
        <p:spPr>
          <a:xfrm>
            <a:off x="0" y="620688"/>
            <a:ext cx="6516216" cy="6154762"/>
          </a:xfrm>
        </p:spPr>
        <p:txBody>
          <a:bodyPr>
            <a:noAutofit/>
          </a:bodyPr>
          <a:lstStyle/>
          <a:p>
            <a:pPr>
              <a:buNone/>
            </a:pPr>
            <a:r>
              <a:rPr lang="ru-RU" dirty="0" smtClean="0"/>
              <a:t> стрессонасыщенностью взаимоотношений педагогов и администрации школы, связанной с постоянным оцениванием и контролем их профессиональной деятельности; проблемным внутренним состоянием учителя; несбалансированностью неформальных и формальных отношений в школьном коллективе; периодами повышенной конфликтности детей, обусловленными психологическими особенностями.</a:t>
            </a:r>
            <a:endParaRPr lang="ru-RU" dirty="0"/>
          </a:p>
        </p:txBody>
      </p:sp>
      <p:pic>
        <p:nvPicPr>
          <p:cNvPr id="6" name="Picture 3"/>
          <p:cNvPicPr>
            <a:picLocks noGrp="1" noChangeAspect="1" noChangeArrowheads="1"/>
          </p:cNvPicPr>
          <p:nvPr>
            <p:ph sz="half" idx="4294967295"/>
          </p:nvPr>
        </p:nvPicPr>
        <p:blipFill>
          <a:blip r:embed="rId2" cstate="print"/>
          <a:srcRect/>
          <a:stretch>
            <a:fillRect/>
          </a:stretch>
        </p:blipFill>
        <p:spPr bwMode="auto">
          <a:xfrm>
            <a:off x="6444208" y="2276872"/>
            <a:ext cx="2448272" cy="34888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1152128"/>
          </a:xfrm>
        </p:spPr>
        <p:txBody>
          <a:bodyPr>
            <a:noAutofit/>
          </a:bodyPr>
          <a:lstStyle/>
          <a:p>
            <a:r>
              <a:rPr lang="ru-RU" dirty="0" smtClean="0">
                <a:solidFill>
                  <a:srgbClr val="FF0000"/>
                </a:solidFill>
              </a:rPr>
              <a:t>конфликтологическая компетентность.</a:t>
            </a:r>
            <a:endParaRPr lang="ru-RU" dirty="0">
              <a:solidFill>
                <a:srgbClr val="FF0000"/>
              </a:solidFill>
            </a:endParaRPr>
          </a:p>
        </p:txBody>
      </p:sp>
      <p:sp>
        <p:nvSpPr>
          <p:cNvPr id="3" name="Содержимое 2"/>
          <p:cNvSpPr>
            <a:spLocks noGrp="1"/>
          </p:cNvSpPr>
          <p:nvPr>
            <p:ph idx="1"/>
          </p:nvPr>
        </p:nvSpPr>
        <p:spPr/>
        <p:txBody>
          <a:bodyPr/>
          <a:lstStyle/>
          <a:p>
            <a:pPr>
              <a:buNone/>
            </a:pPr>
            <a:r>
              <a:rPr lang="ru-RU" dirty="0" smtClean="0"/>
              <a:t> </a:t>
            </a:r>
            <a:r>
              <a:rPr lang="ru-RU" sz="4000" dirty="0" smtClean="0"/>
              <a:t>Способность и готовность педагогов нести ответственность за уровень конфликтогенности школьного социума, мы связываем с понятием конфликтологической компетентности.</a:t>
            </a:r>
            <a:endParaRPr lang="ru-RU"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765175"/>
            <a:ext cx="8964488" cy="5808663"/>
          </a:xfrm>
        </p:spPr>
        <p:txBody>
          <a:bodyPr>
            <a:normAutofit lnSpcReduction="10000"/>
          </a:bodyPr>
          <a:lstStyle/>
          <a:p>
            <a:r>
              <a:rPr lang="ru-RU" sz="3200" dirty="0" smtClean="0"/>
              <a:t>При рассмотрении категории </a:t>
            </a:r>
            <a:r>
              <a:rPr lang="ru-RU" sz="3200" b="1" dirty="0" smtClean="0"/>
              <a:t>профессиональной </a:t>
            </a:r>
            <a:r>
              <a:rPr lang="ru-RU" sz="3200" dirty="0" smtClean="0"/>
              <a:t>компетентности применительно к процессу профессиональной подготовки наиболее адекватным представляется </a:t>
            </a:r>
            <a:r>
              <a:rPr lang="ru-RU" sz="3200" b="1" dirty="0" smtClean="0">
                <a:solidFill>
                  <a:srgbClr val="FF0000"/>
                </a:solidFill>
              </a:rPr>
              <a:t>акмеологический подход </a:t>
            </a:r>
            <a:r>
              <a:rPr lang="ru-RU" sz="3200" dirty="0" smtClean="0"/>
              <a:t>(К.А. Абульханова-Славская, А.А. Бодалев, Ю.А. Гагин, А.А. Деркач, Н.В. Кузьмина), связывающий понятие компетентности со сферой профессиональной ответственности и способностью и готовностью эту ответственность нести, выполнять профессиональные обязанности на высоком уровне.</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51520" y="620688"/>
            <a:ext cx="8640960" cy="5832648"/>
          </a:xfrm>
        </p:spPr>
        <p:txBody>
          <a:bodyPr>
            <a:noAutofit/>
          </a:bodyPr>
          <a:lstStyle/>
          <a:p>
            <a:r>
              <a:rPr lang="ru-RU" sz="3200" dirty="0" smtClean="0"/>
              <a:t>Итак,</a:t>
            </a:r>
            <a:r>
              <a:rPr lang="ru-RU" sz="3200" b="1" dirty="0" smtClean="0">
                <a:solidFill>
                  <a:srgbClr val="FF0000"/>
                </a:solidFill>
              </a:rPr>
              <a:t> конфликтологическая компетентность педагогов </a:t>
            </a:r>
            <a:r>
              <a:rPr lang="ru-RU" sz="3200" dirty="0" smtClean="0"/>
              <a:t>общеобразовательной школы является компонентом их профессиональной компетентности. Это </a:t>
            </a:r>
            <a:r>
              <a:rPr lang="ru-RU" sz="3200" dirty="0" smtClean="0">
                <a:solidFill>
                  <a:srgbClr val="FF0000"/>
                </a:solidFill>
              </a:rPr>
              <a:t>подготовленность и способность к управлению конфликтами в школе</a:t>
            </a:r>
            <a:r>
              <a:rPr lang="ru-RU" sz="3200" dirty="0" smtClean="0"/>
              <a:t>. Она подразумевает не только способность выполнять трудовые функции в конфликтогенной среде, но и </a:t>
            </a:r>
            <a:r>
              <a:rPr lang="ru-RU" sz="3200" dirty="0" smtClean="0">
                <a:solidFill>
                  <a:srgbClr val="C00000"/>
                </a:solidFill>
              </a:rPr>
              <a:t>преобразовывать её для успешного решения</a:t>
            </a:r>
            <a:r>
              <a:rPr lang="ru-RU" sz="3200" dirty="0" smtClean="0"/>
              <a:t> задач обучения, воспитания, развития. </a:t>
            </a:r>
          </a:p>
          <a:p>
            <a:endParaRPr lang="ru-RU" sz="3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613</TotalTime>
  <Words>2264</Words>
  <Application>Microsoft Office PowerPoint</Application>
  <PresentationFormat>Экран (4:3)</PresentationFormat>
  <Paragraphs>120</Paragraphs>
  <Slides>38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Городская</vt:lpstr>
      <vt:lpstr> Итоговый практико-ориентированный проект Тема: «Конфликтологическая компетентность как составляющая профессиональной культуры педагога». </vt:lpstr>
      <vt:lpstr>Актуализация проблемы:</vt:lpstr>
      <vt:lpstr>Актуализация проблемы:</vt:lpstr>
      <vt:lpstr>Актуализация проблемы:</vt:lpstr>
      <vt:lpstr>Понятие и структура конфликтологической компетентности педагогов общеобразовательной школы. </vt:lpstr>
      <vt:lpstr>Слайд 6</vt:lpstr>
      <vt:lpstr>конфликтологическая компетентность.</vt:lpstr>
      <vt:lpstr>Слайд 8</vt:lpstr>
      <vt:lpstr>Слайд 9</vt:lpstr>
      <vt:lpstr>Структура конфликтологической компетентности</vt:lpstr>
      <vt:lpstr>Слайд 11</vt:lpstr>
      <vt:lpstr>Слайд 12</vt:lpstr>
      <vt:lpstr>Стиль конкуренции </vt:lpstr>
      <vt:lpstr>Стиль уклонения </vt:lpstr>
      <vt:lpstr>Стиль приспособления </vt:lpstr>
      <vt:lpstr>Стиль компромисса</vt:lpstr>
      <vt:lpstr>Стиль сотрудничества</vt:lpstr>
      <vt:lpstr>Алгоритм действий учителя в конфликтной ситуации</vt:lpstr>
      <vt:lpstr> Памятка учителю по предупреждению образования конфликтных ситуаций. </vt:lpstr>
      <vt:lpstr>Слайд 20</vt:lpstr>
      <vt:lpstr>Слайд 21</vt:lpstr>
      <vt:lpstr>Слайд 22</vt:lpstr>
      <vt:lpstr>Слайд 23</vt:lpstr>
      <vt:lpstr>Слайд 24</vt:lpstr>
      <vt:lpstr>Слайд 25</vt:lpstr>
      <vt:lpstr>Слайд 26</vt:lpstr>
      <vt:lpstr>Слайд 27</vt:lpstr>
      <vt:lpstr>Заключение   </vt:lpstr>
      <vt:lpstr>Слайд 29</vt:lpstr>
      <vt:lpstr>ПРИЛОЖЕНИЕ.</vt:lpstr>
      <vt:lpstr>Слайд 31</vt:lpstr>
      <vt:lpstr>Слайд 32</vt:lpstr>
      <vt:lpstr>Слайд 33</vt:lpstr>
      <vt:lpstr>Слайд 34</vt:lpstr>
      <vt:lpstr>Слайд 35</vt:lpstr>
      <vt:lpstr>Слайд 36</vt:lpstr>
      <vt:lpstr>Слайд 37</vt:lpstr>
      <vt:lpstr>конец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Итоговый практико-ориентированный проект Тема: «Конфликтологическая компетентность как составляющая профессиональной культуры педагога». </dc:title>
  <cp:lastModifiedBy>Владимир</cp:lastModifiedBy>
  <cp:revision>66</cp:revision>
  <dcterms:modified xsi:type="dcterms:W3CDTF">2012-06-19T04:33:19Z</dcterms:modified>
</cp:coreProperties>
</file>