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58" r:id="rId4"/>
    <p:sldId id="260" r:id="rId5"/>
    <p:sldId id="261" r:id="rId6"/>
    <p:sldId id="262" r:id="rId7"/>
    <p:sldId id="263" r:id="rId8"/>
    <p:sldId id="265" r:id="rId9"/>
    <p:sldId id="283" r:id="rId10"/>
    <p:sldId id="270" r:id="rId11"/>
    <p:sldId id="271" r:id="rId12"/>
    <p:sldId id="272" r:id="rId13"/>
    <p:sldId id="273" r:id="rId14"/>
    <p:sldId id="275" r:id="rId15"/>
    <p:sldId id="276" r:id="rId16"/>
    <p:sldId id="274" r:id="rId17"/>
    <p:sldId id="279" r:id="rId18"/>
    <p:sldId id="280" r:id="rId19"/>
    <p:sldId id="281" r:id="rId20"/>
    <p:sldId id="282" r:id="rId21"/>
    <p:sldId id="285" r:id="rId22"/>
    <p:sldId id="286" r:id="rId2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 varScale="1">
        <p:scale>
          <a:sx n="63" d="100"/>
          <a:sy n="63" d="100"/>
        </p:scale>
        <p:origin x="-726" y="-1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FCECF-8747-4FA9-A3F1-B51C5054FAF5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8DC1D-750D-4FB3-B32C-99D37E1EE7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FCECF-8747-4FA9-A3F1-B51C5054FAF5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8DC1D-750D-4FB3-B32C-99D37E1EE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FCECF-8747-4FA9-A3F1-B51C5054FAF5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8DC1D-750D-4FB3-B32C-99D37E1EE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FCECF-8747-4FA9-A3F1-B51C5054FAF5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8DC1D-750D-4FB3-B32C-99D37E1EE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FCECF-8747-4FA9-A3F1-B51C5054FAF5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8DC1D-750D-4FB3-B32C-99D37E1EE7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FCECF-8747-4FA9-A3F1-B51C5054FAF5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8DC1D-750D-4FB3-B32C-99D37E1EE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FCECF-8747-4FA9-A3F1-B51C5054FAF5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8DC1D-750D-4FB3-B32C-99D37E1EE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FCECF-8747-4FA9-A3F1-B51C5054FAF5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8DC1D-750D-4FB3-B32C-99D37E1EE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FCECF-8747-4FA9-A3F1-B51C5054FAF5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8DC1D-750D-4FB3-B32C-99D37E1EE7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FCECF-8747-4FA9-A3F1-B51C5054FAF5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8DC1D-750D-4FB3-B32C-99D37E1EE7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FCECF-8747-4FA9-A3F1-B51C5054FAF5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8DC1D-750D-4FB3-B32C-99D37E1EE7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CDFCECF-8747-4FA9-A3F1-B51C5054FAF5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B78DC1D-750D-4FB3-B32C-99D37E1EE7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55068"/>
            <a:ext cx="8064896" cy="38884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ФГОС</a:t>
            </a:r>
            <a:r>
              <a:rPr lang="ru-RU" sz="6000" dirty="0" smtClean="0"/>
              <a:t>:</a:t>
            </a:r>
            <a:br>
              <a:rPr lang="ru-RU" sz="6000" dirty="0" smtClean="0"/>
            </a:br>
            <a:r>
              <a:rPr lang="ru-RU" sz="6000" dirty="0" smtClean="0"/>
              <a:t> изменения в деятельности участников образовательного процесса</a:t>
            </a:r>
            <a:r>
              <a:rPr lang="ru-RU" sz="6000" dirty="0" smtClean="0"/>
              <a:t>.</a:t>
            </a:r>
            <a:br>
              <a:rPr lang="ru-RU" sz="6000" dirty="0" smtClean="0"/>
            </a:br>
            <a:r>
              <a:rPr lang="ru-RU" sz="1200" dirty="0" smtClean="0"/>
              <a:t>Автор: Захарчук Татьяна Михайловна</a:t>
            </a:r>
            <a:br>
              <a:rPr lang="ru-RU" sz="1200" dirty="0" smtClean="0"/>
            </a:br>
            <a:r>
              <a:rPr lang="ru-RU" sz="1200" dirty="0" smtClean="0"/>
              <a:t>учитель начальных классов МБОУ «СОШ№2» </a:t>
            </a:r>
            <a:r>
              <a:rPr lang="ru-RU" sz="1200" dirty="0" err="1" smtClean="0"/>
              <a:t>г.Тарко-Сале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нюшахрюшахуюша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833802" cy="5143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324544" y="0"/>
            <a:ext cx="35205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до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9" y="0"/>
            <a:ext cx="4104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после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-252536" y="519522"/>
          <a:ext cx="9721080" cy="508268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248472"/>
                <a:gridCol w="5472608"/>
              </a:tblGrid>
              <a:tr h="62498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деятельности</a:t>
                      </a:r>
                      <a:endParaRPr kumimoji="0" lang="ru-RU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57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*Пассивное слушание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*Выполнение заданий по указанию учителя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*Работа с источниками информации по рекомендации учителя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*Использование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лите-ратуры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(справочники, словари)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*Переспрашивание заданного вопроса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2400" dirty="0">
                        <a:solidFill>
                          <a:schemeClr val="accent5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Активные действия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*Самостоятельный поиск решения поставленной задачи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*Самостоятельный выбор необходимых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информацион-ных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ресурсов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*Использование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интернет-ресурсов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самостоятельно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*Уточнение вопроса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ru-RU" sz="2400" dirty="0">
                        <a:solidFill>
                          <a:schemeClr val="accent5"/>
                        </a:solidFill>
                      </a:endParaRPr>
                    </a:p>
                  </a:txBody>
                  <a:tcPr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нюшахрюшахуюша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833802" cy="5143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324544" y="0"/>
            <a:ext cx="35205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до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9" y="0"/>
            <a:ext cx="4104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после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-252536" y="313201"/>
          <a:ext cx="9721080" cy="4742825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248472"/>
                <a:gridCol w="5472608"/>
              </a:tblGrid>
              <a:tr h="6508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деятельности</a:t>
                      </a:r>
                      <a:endParaRPr kumimoji="0" lang="ru-RU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919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*Фронтальная работа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Ведущие средства обучения – учебник и тетрадь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*Самостоятельная деятельность детей на уроке возможна только с целью контроля учителем уровня знаний и умений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ru-RU" sz="2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*Групповая работа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Значительно расширен ассортимент учебных материалов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*Самостоятельная деятельность детей на уроке осуществляется, в основном, для достижения поставленной цели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нюшахрюшахуюша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833802" cy="5143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324544" y="0"/>
            <a:ext cx="35205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до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9" y="0"/>
            <a:ext cx="4104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после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-252536" y="519522"/>
          <a:ext cx="9721080" cy="568618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248472"/>
                <a:gridCol w="5472608"/>
              </a:tblGrid>
              <a:tr h="62498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Взаимодействие ученика и учителя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6120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*Пассивное принятие информации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обучаю-щимися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субъект-объектные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отношения</a:t>
                      </a:r>
                      <a:endParaRPr kumimoji="0" lang="ru-R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*От ребенка требуется четкое выполнение задания и – часто – краткий ответ на поставленный вопрос учителя</a:t>
                      </a:r>
                      <a:endParaRPr kumimoji="0" lang="ru-R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ru-RU" sz="2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*Активное включение обучающихся в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образова-тельный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процесс;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постепен-ное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выстраивание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субъект-субъектных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отношений</a:t>
                      </a:r>
                      <a:endParaRPr kumimoji="0" lang="ru-R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*Возможность вариативного выполнения задания; учащиеся свободно выражают мысли, доказывают свою точку зрения.</a:t>
                      </a:r>
                      <a:endParaRPr kumimoji="0" lang="ru-R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нюшахрюшахуюша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833802" cy="5143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324544" y="0"/>
            <a:ext cx="35205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до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9" y="0"/>
            <a:ext cx="4104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после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-252536" y="447114"/>
          <a:ext cx="9721080" cy="471692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248472"/>
                <a:gridCol w="5472608"/>
              </a:tblGrid>
              <a:tr h="62498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Адаптация к школьному обучению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919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*Уровень тревожности обучающихся в адаптационный период повышен</a:t>
                      </a:r>
                      <a:endParaRPr kumimoji="0" lang="ru-R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*Срок адаптации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обу-чающихся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2 месяца</a:t>
                      </a:r>
                      <a:endParaRPr kumimoji="0" lang="ru-R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*Вид ведущей деятельности детей в период адаптации – учебная</a:t>
                      </a:r>
                      <a:endParaRPr kumimoji="0" lang="ru-R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ru-RU" sz="2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*Наблюдается снижение уровня тревожности обучающихся</a:t>
                      </a:r>
                      <a:endParaRPr kumimoji="0" lang="ru-R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*Средние сроки адаптации обучающихся – 3–5 недель</a:t>
                      </a:r>
                      <a:endParaRPr kumimoji="0" lang="ru-R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*Виды ведущей деятельности детей в период адаптации – игровая и проектная</a:t>
                      </a:r>
                      <a:endParaRPr kumimoji="0" lang="ru-R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нюшахрюшахуюша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833802" cy="5143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324544" y="0"/>
            <a:ext cx="35205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до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9" y="0"/>
            <a:ext cx="4104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после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-252536" y="519522"/>
          <a:ext cx="9721080" cy="462397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248472"/>
                <a:gridCol w="5472608"/>
              </a:tblGrid>
              <a:tr h="62498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обучения</a:t>
                      </a:r>
                      <a:endParaRPr kumimoji="0" lang="ru-R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9899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Знания, умения и навыки приобретаются из учебников. Дети справляются в основном со стандартными заданиями.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Дети могут самостоятельно приобретать знания, умения и навыки, умеют применять знания на практике, способны действовать в нестандартных ситуациях.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нюшахрюшахуюша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833802" cy="5143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324544" y="0"/>
            <a:ext cx="35205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до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9" y="0"/>
            <a:ext cx="4104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после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-252536" y="519522"/>
          <a:ext cx="9721080" cy="462397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248472"/>
                <a:gridCol w="5472608"/>
              </a:tblGrid>
              <a:tr h="62498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деятельности обучающихся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9899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Осуществляется учителем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Учителем формируется адекватная самооценка детей; учащиеся знакомы с критериями оценивания </a:t>
                      </a:r>
                      <a:b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(на начальной стадии), у них есть опыт самоконтроля </a:t>
                      </a:r>
                      <a:b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самооценки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нюшахрюшахуюша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90"/>
            <a:ext cx="9144000" cy="517779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6000" y="1"/>
            <a:ext cx="646246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solidFill>
                <a:srgbClr val="C00000"/>
              </a:solidFill>
            </a:endParaRPr>
          </a:p>
          <a:p>
            <a:pPr algn="ctr"/>
            <a:endParaRPr lang="ru-RU" sz="4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4400" b="1" i="1" dirty="0" smtClean="0">
                <a:solidFill>
                  <a:schemeClr val="accent5">
                    <a:lumMod val="75000"/>
                  </a:schemeClr>
                </a:solidFill>
              </a:rPr>
              <a:t>Изменения во взаимодействии педагогов с родителями обучающихся</a:t>
            </a:r>
            <a:endParaRPr lang="ru-RU" sz="4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endParaRPr lang="ru-RU" sz="44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нюшахрюшахуюша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833802" cy="5143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324544" y="0"/>
            <a:ext cx="35205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до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9" y="0"/>
            <a:ext cx="4104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после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-252536" y="519522"/>
          <a:ext cx="9721080" cy="462397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248472"/>
                <a:gridCol w="5472608"/>
              </a:tblGrid>
              <a:tr h="6249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Технология проведения родительского собрания</a:t>
                      </a:r>
                      <a:endParaRPr kumimoji="0" lang="ru-R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9899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Родительские собрания проводятся в традиционной форме (тематическая часть и анализ успеваемости)</a:t>
                      </a:r>
                      <a:endParaRPr kumimoji="0" lang="ru-R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Родительские собрания проводятся с использованием передовых педагогических технологий, например, проектной, исследовательской и игровой</a:t>
                      </a:r>
                      <a:endParaRPr kumimoji="0" lang="ru-R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нюшахрюшахуюша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833802" cy="5143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324544" y="0"/>
            <a:ext cx="35205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до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9" y="0"/>
            <a:ext cx="4104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после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-252536" y="519523"/>
          <a:ext cx="9721080" cy="2980172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248472"/>
                <a:gridCol w="5472608"/>
              </a:tblGrid>
              <a:tr h="48920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Адаптационный период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490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Родители не участвуют в организации адаптационного периода</a:t>
                      </a:r>
                      <a:endParaRPr kumimoji="0" lang="ru-R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Родители выступают в роли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тьюторов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нюшахрюшахуюша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833802" cy="5143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324544" y="0"/>
            <a:ext cx="35205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до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9" y="0"/>
            <a:ext cx="4104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после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-252536" y="519523"/>
          <a:ext cx="9721080" cy="340156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248472"/>
                <a:gridCol w="5472608"/>
              </a:tblGrid>
              <a:tr h="48920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родителей в проведении уроков</a:t>
                      </a:r>
                      <a:endParaRPr kumimoji="0" lang="ru-R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123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Родители присутствуют на уроках по просьбе учителя</a:t>
                      </a:r>
                      <a:endParaRPr kumimoji="0" lang="ru-R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Родители присутствуют на уроках по собственному желанию. Организовано совместное проведение уроков педагогами и родителями обучающихся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нюшахрюшахуюша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90"/>
            <a:ext cx="9144000" cy="517779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6000" y="1"/>
            <a:ext cx="64624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solidFill>
                <a:srgbClr val="C00000"/>
              </a:solidFill>
            </a:endParaRPr>
          </a:p>
          <a:p>
            <a:pPr algn="ctr"/>
            <a:endParaRPr lang="ru-RU" sz="4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4400" b="1" i="1" dirty="0" smtClean="0">
                <a:solidFill>
                  <a:schemeClr val="accent5">
                    <a:lumMod val="75000"/>
                  </a:schemeClr>
                </a:solidFill>
              </a:rPr>
              <a:t>Изменения в </a:t>
            </a:r>
          </a:p>
          <a:p>
            <a:pPr algn="ctr"/>
            <a:r>
              <a:rPr lang="ru-RU" sz="4400" b="1" i="1" dirty="0" smtClean="0">
                <a:solidFill>
                  <a:schemeClr val="accent5">
                    <a:lumMod val="75000"/>
                  </a:schemeClr>
                </a:solidFill>
              </a:rPr>
              <a:t>деятельности </a:t>
            </a:r>
          </a:p>
          <a:p>
            <a:pPr algn="ctr"/>
            <a:r>
              <a:rPr lang="ru-RU" sz="4400" b="1" i="1" dirty="0" smtClean="0">
                <a:solidFill>
                  <a:schemeClr val="accent5">
                    <a:lumMod val="75000"/>
                  </a:schemeClr>
                </a:solidFill>
              </a:rPr>
              <a:t>педагога</a:t>
            </a:r>
            <a:endParaRPr lang="ru-RU" sz="4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endParaRPr lang="ru-RU" sz="44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нюшахрюшахуюша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833802" cy="5143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324544" y="0"/>
            <a:ext cx="35205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до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9" y="0"/>
            <a:ext cx="4104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после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-252536" y="519522"/>
          <a:ext cx="9721080" cy="197510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248472"/>
                <a:gridCol w="5472608"/>
              </a:tblGrid>
              <a:tr h="48920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Совместная проектная деятельность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85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4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 </a:t>
                      </a:r>
                      <a:r>
                        <a:rPr lang="ru-RU" sz="2400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__________________</a:t>
                      </a:r>
                      <a:endParaRPr lang="ru-RU" sz="2400" b="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Осуществляется партнерство "учитель – родитель – ребенок"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-252536" y="2787774"/>
          <a:ext cx="9721080" cy="235572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248472"/>
                <a:gridCol w="5472608"/>
              </a:tblGrid>
              <a:tr h="54644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праздниках</a:t>
                      </a:r>
                      <a:endParaRPr kumimoji="0" lang="ru-R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0928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Родители выступают в роли зрителей.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400" b="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Родители принимают участие в организации праздников, в ходе праздника.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нюшахрюшахуюша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833802" cy="5143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324544" y="0"/>
            <a:ext cx="35205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до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9" y="0"/>
            <a:ext cx="4104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после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-252536" y="519522"/>
          <a:ext cx="9721080" cy="495604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248472"/>
                <a:gridCol w="5472608"/>
              </a:tblGrid>
              <a:tr h="90982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Информационное взаимодействие "родитель – учитель – ребенок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4622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Общение по телефону, в ходе родительского собрания, при личной встрече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24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Взаимодействие в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информа-ционном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пространстве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Интер-нета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(сайт школы,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электрон-ная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почта).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ресурсного центра для родителей и детей: предоставление литературы, видеоматериалов,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мультиме-дийных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презентаций,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карто-теки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ссылок на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информацион-ные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ресурс</a:t>
                      </a: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нюшахрюшахуюша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78" y="-17145"/>
            <a:ext cx="9113722" cy="516064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195486"/>
            <a:ext cx="88204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	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Сравнив деятельность учащихся и  их родителей до введения ФГОС и на современном этапе, </a:t>
            </a:r>
            <a:r>
              <a:rPr lang="ru-RU" sz="3200" b="1" dirty="0" err="1" smtClean="0">
                <a:solidFill>
                  <a:schemeClr val="accent5">
                    <a:lumMod val="50000"/>
                  </a:schemeClr>
                </a:solidFill>
              </a:rPr>
              <a:t>понимаем,что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5">
                    <a:lumMod val="50000"/>
                  </a:schemeClr>
                </a:solidFill>
              </a:rPr>
              <a:t>она,если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 не меняется коренным образом, то существенно </a:t>
            </a:r>
            <a:r>
              <a:rPr lang="ru-RU" sz="3200" b="1" dirty="0" err="1" smtClean="0">
                <a:solidFill>
                  <a:schemeClr val="accent5">
                    <a:lumMod val="50000"/>
                  </a:schemeClr>
                </a:solidFill>
              </a:rPr>
              <a:t>обновляется.Все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 нововведения направлены на усвоение обучающимися </a:t>
            </a:r>
            <a:r>
              <a:rPr lang="ru-RU" sz="3200" b="1" dirty="0" err="1" smtClean="0">
                <a:solidFill>
                  <a:schemeClr val="accent5">
                    <a:lumMod val="50000"/>
                  </a:schemeClr>
                </a:solidFill>
              </a:rPr>
              <a:t>умений,на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 развитие его личности, его познавательных и созидательных способностей. 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нюшахрюшахуюша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833802" cy="5143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396552" y="0"/>
            <a:ext cx="35205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до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9" y="0"/>
            <a:ext cx="4104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после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-252536" y="573528"/>
          <a:ext cx="9721080" cy="4569972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744416"/>
                <a:gridCol w="5976664"/>
              </a:tblGrid>
              <a:tr h="688109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Подготовка к уроку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81863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4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Пользуется жёстко структурированным конспектом урока; использует </a:t>
                      </a:r>
                      <a:r>
                        <a:rPr kumimoji="0" lang="ru-RU" sz="2400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учеб-ник</a:t>
                      </a:r>
                      <a:r>
                        <a:rPr kumimoji="0" lang="ru-RU" sz="24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2400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методи-ческие</a:t>
                      </a:r>
                      <a:r>
                        <a:rPr kumimoji="0" lang="ru-RU" sz="24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рекомен-дации</a:t>
                      </a:r>
                      <a:endParaRPr lang="ru-RU" sz="2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4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Пользуется сценарным планом урока, представляющим ему свободу в выборе форм, способов и приёмов обучения; использует учебник и методические рекомендации, интернет-ресурсы, материалы коллег</a:t>
                      </a:r>
                      <a:endParaRPr lang="ru-RU" sz="24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нюшахрюшахуюша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833802" cy="5143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324544" y="0"/>
            <a:ext cx="35205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до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9" y="0"/>
            <a:ext cx="4104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после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-252536" y="519522"/>
          <a:ext cx="9721080" cy="297033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456384"/>
                <a:gridCol w="6264696"/>
              </a:tblGrid>
              <a:tr h="528557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2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Главная цель учителя на уроке</a:t>
                      </a:r>
                      <a:endParaRPr lang="ru-RU" sz="2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441773">
                <a:tc>
                  <a:txBody>
                    <a:bodyPr/>
                    <a:lstStyle/>
                    <a:p>
                      <a:pPr algn="l"/>
                      <a:r>
                        <a:rPr kumimoji="0" lang="ru-RU" sz="2400" kern="1200" dirty="0" smtClean="0">
                          <a:solidFill>
                            <a:schemeClr val="accent5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Успеть выполнить всё, что запланировано        </a:t>
                      </a:r>
                      <a:endParaRPr lang="ru-RU" sz="2400" dirty="0">
                        <a:solidFill>
                          <a:schemeClr val="accent5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400" kern="1200" dirty="0" smtClean="0">
                          <a:solidFill>
                            <a:schemeClr val="accent5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Организовать деятельность детей:</a:t>
                      </a:r>
                    </a:p>
                    <a:p>
                      <a:pPr algn="just"/>
                      <a:r>
                        <a:rPr kumimoji="0" lang="ru-RU" sz="2400" kern="1200" dirty="0" smtClean="0">
                          <a:solidFill>
                            <a:schemeClr val="accent5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-по поиску и обработке информации;</a:t>
                      </a:r>
                    </a:p>
                    <a:p>
                      <a:pPr algn="just"/>
                      <a:r>
                        <a:rPr kumimoji="0" lang="ru-RU" sz="2400" kern="1200" dirty="0" smtClean="0">
                          <a:solidFill>
                            <a:schemeClr val="accent5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-обобщению способов действия;</a:t>
                      </a:r>
                    </a:p>
                    <a:p>
                      <a:pPr algn="just"/>
                      <a:r>
                        <a:rPr kumimoji="0" lang="ru-RU" sz="2400" kern="1200" dirty="0" smtClean="0">
                          <a:solidFill>
                            <a:schemeClr val="accent5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-постановку учебной задачи и т.д.     </a:t>
                      </a:r>
                      <a:endParaRPr lang="ru-RU" sz="2400" dirty="0">
                        <a:solidFill>
                          <a:schemeClr val="accent5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нюшахрюшахуюша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833802" cy="5143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324544" y="0"/>
            <a:ext cx="35205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до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9" y="0"/>
            <a:ext cx="4104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после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-252536" y="519522"/>
          <a:ext cx="9721080" cy="462397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456384"/>
                <a:gridCol w="6264696"/>
              </a:tblGrid>
              <a:tr h="575236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2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Формулирование заданий для обучающихся </a:t>
                      </a:r>
                      <a:endParaRPr lang="ru-RU" sz="2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48742">
                <a:tc>
                  <a:txBody>
                    <a:bodyPr/>
                    <a:lstStyle/>
                    <a:p>
                      <a:pPr algn="l"/>
                      <a:r>
                        <a:rPr kumimoji="0" lang="ru-RU" sz="2400" kern="1200" dirty="0" smtClean="0">
                          <a:solidFill>
                            <a:schemeClr val="accent5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Формулировки: решите, спишите, сравните, найдите, выпишите, выполните и т.п.</a:t>
                      </a:r>
                      <a:endParaRPr lang="ru-RU" sz="2400" dirty="0">
                        <a:solidFill>
                          <a:schemeClr val="accent5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400" kern="1200" dirty="0" smtClean="0">
                          <a:solidFill>
                            <a:schemeClr val="accent5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Формулировки:  </a:t>
                      </a:r>
                      <a:r>
                        <a:rPr kumimoji="0" lang="ru-RU" sz="2400" kern="1200" dirty="0" err="1" smtClean="0">
                          <a:solidFill>
                            <a:schemeClr val="accent5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проанализи-руйте</a:t>
                      </a:r>
                      <a:r>
                        <a:rPr kumimoji="0" lang="ru-RU" sz="2400" kern="1200" dirty="0" smtClean="0">
                          <a:solidFill>
                            <a:schemeClr val="accent5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докажите (объясните), сравните, выразите символом, создайте схему или модель, продолжите, обобщите (сделайте вывод), выберите решение или способ решения, исследуйте, оцените, измените, придумайте и т.п.</a:t>
                      </a:r>
                      <a:endParaRPr lang="ru-RU" sz="2400" dirty="0">
                        <a:solidFill>
                          <a:schemeClr val="accent5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нюшахрюшахуюша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833802" cy="5143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324544" y="0"/>
            <a:ext cx="35205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до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9" y="0"/>
            <a:ext cx="4104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после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-252536" y="519523"/>
          <a:ext cx="9721080" cy="30824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680520"/>
                <a:gridCol w="5040560"/>
              </a:tblGrid>
              <a:tr h="43434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2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форма урока</a:t>
                      </a:r>
                      <a:endParaRPr lang="ru-RU" sz="2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48100">
                <a:tc>
                  <a:txBody>
                    <a:bodyPr/>
                    <a:lstStyle/>
                    <a:p>
                      <a:pPr algn="l"/>
                      <a:r>
                        <a:rPr kumimoji="0" lang="ru-RU" sz="2400" kern="1200" dirty="0" smtClean="0">
                          <a:solidFill>
                            <a:schemeClr val="accent5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Преимущественно фронтальная</a:t>
                      </a:r>
                      <a:endParaRPr lang="ru-RU" sz="2400" dirty="0">
                        <a:solidFill>
                          <a:schemeClr val="accent5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400" kern="1200" dirty="0" smtClean="0">
                          <a:solidFill>
                            <a:schemeClr val="accent5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Преимущественно групповая и/или индивидуальная</a:t>
                      </a:r>
                      <a:endParaRPr lang="ru-RU" sz="2400" dirty="0">
                        <a:solidFill>
                          <a:schemeClr val="accent5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нюшахрюшахуюша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833802" cy="5143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324544" y="0"/>
            <a:ext cx="35205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до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9" y="0"/>
            <a:ext cx="4104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после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-252536" y="519523"/>
          <a:ext cx="9721080" cy="354674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096344"/>
                <a:gridCol w="6624736"/>
              </a:tblGrid>
              <a:tr h="43434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2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нестандартное ведение уроков</a:t>
                      </a:r>
                      <a:endParaRPr lang="ru-RU" sz="2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12407">
                <a:tc>
                  <a:txBody>
                    <a:bodyPr/>
                    <a:lstStyle/>
                    <a:p>
                      <a:pPr algn="l"/>
                      <a:r>
                        <a:rPr kumimoji="0" lang="ru-RU" sz="2400" kern="1200" dirty="0" smtClean="0">
                          <a:solidFill>
                            <a:schemeClr val="accent5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__________</a:t>
                      </a:r>
                      <a:endParaRPr lang="ru-RU" sz="2400" dirty="0">
                        <a:solidFill>
                          <a:schemeClr val="accent5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400" kern="1200" dirty="0" smtClean="0">
                          <a:solidFill>
                            <a:schemeClr val="accent5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Учитель ведёт уроки в параллельном классе, урок ведут два педагога (совместно с учителем информатики, психологом, логопедом), урок проходит с поддержкой </a:t>
                      </a:r>
                      <a:r>
                        <a:rPr kumimoji="0" lang="ru-RU" sz="2400" kern="1200" dirty="0" err="1" smtClean="0">
                          <a:solidFill>
                            <a:schemeClr val="accent5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тьютора</a:t>
                      </a:r>
                      <a:r>
                        <a:rPr kumimoji="0" lang="ru-RU" sz="2400" kern="1200" dirty="0" smtClean="0">
                          <a:solidFill>
                            <a:schemeClr val="accent5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или в присутствии родителей обучающихся</a:t>
                      </a:r>
                      <a:endParaRPr lang="ru-RU" sz="2400" dirty="0">
                        <a:solidFill>
                          <a:schemeClr val="accent5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нюшахрюшахуюша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833802" cy="5143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324544" y="0"/>
            <a:ext cx="35205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до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9" y="0"/>
            <a:ext cx="4104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после введения ФГОС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-252536" y="519522"/>
          <a:ext cx="9721080" cy="462397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248472"/>
                <a:gridCol w="5472608"/>
              </a:tblGrid>
              <a:tr h="624984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2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результаты обучения</a:t>
                      </a:r>
                      <a:endParaRPr lang="ru-RU" sz="2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98994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400" kern="1200" dirty="0" smtClean="0">
                          <a:solidFill>
                            <a:schemeClr val="accent5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Предметные </a:t>
                      </a:r>
                      <a:r>
                        <a:rPr kumimoji="0" lang="ru-RU" sz="2400" kern="1200" dirty="0" err="1" smtClean="0">
                          <a:solidFill>
                            <a:schemeClr val="accent5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результа-ты</a:t>
                      </a:r>
                      <a:r>
                        <a:rPr kumimoji="0" lang="ru-RU" sz="2400" kern="1200" dirty="0" smtClean="0">
                          <a:solidFill>
                            <a:schemeClr val="accent5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Нет </a:t>
                      </a:r>
                      <a:r>
                        <a:rPr kumimoji="0" lang="ru-RU" sz="2400" kern="1200" dirty="0" err="1" smtClean="0">
                          <a:solidFill>
                            <a:schemeClr val="accent5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портфолио</a:t>
                      </a:r>
                      <a:r>
                        <a:rPr kumimoji="0" lang="ru-RU" sz="2400" kern="1200" dirty="0" smtClean="0">
                          <a:solidFill>
                            <a:schemeClr val="accent5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kern="1200" dirty="0" err="1" smtClean="0">
                          <a:solidFill>
                            <a:schemeClr val="accent5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обучающегося.Основ-ная</a:t>
                      </a:r>
                      <a:r>
                        <a:rPr kumimoji="0" lang="ru-RU" sz="2400" kern="1200" dirty="0" smtClean="0">
                          <a:solidFill>
                            <a:schemeClr val="accent5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оценка – оценка учителя.</a:t>
                      </a:r>
                      <a:r>
                        <a:rPr kumimoji="0" lang="ru-RU" sz="2400" kern="1200" baseline="0" dirty="0" smtClean="0">
                          <a:solidFill>
                            <a:schemeClr val="accent5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kern="1200" dirty="0" smtClean="0">
                          <a:solidFill>
                            <a:schemeClr val="accent5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Важны положительные оценки учеников по итогам контрольных работ.</a:t>
                      </a:r>
                      <a:endParaRPr lang="ru-RU" sz="2400" dirty="0">
                        <a:solidFill>
                          <a:schemeClr val="accent5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400" kern="1200" dirty="0" smtClean="0">
                          <a:solidFill>
                            <a:schemeClr val="accent5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Предметные результаты,  личностные, </a:t>
                      </a:r>
                      <a:r>
                        <a:rPr kumimoji="0" lang="ru-RU" sz="2400" kern="1200" dirty="0" err="1" smtClean="0">
                          <a:solidFill>
                            <a:schemeClr val="accent5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метапредмет-ные</a:t>
                      </a:r>
                      <a:r>
                        <a:rPr kumimoji="0" lang="ru-RU" sz="2400" kern="1200" dirty="0" smtClean="0">
                          <a:solidFill>
                            <a:schemeClr val="accent5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Создание </a:t>
                      </a:r>
                      <a:r>
                        <a:rPr kumimoji="0" lang="ru-RU" sz="2400" kern="1200" dirty="0" err="1" smtClean="0">
                          <a:solidFill>
                            <a:schemeClr val="accent5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портфолио</a:t>
                      </a:r>
                      <a:r>
                        <a:rPr kumimoji="0" lang="ru-RU" sz="2400" kern="1200" dirty="0" smtClean="0">
                          <a:solidFill>
                            <a:schemeClr val="accent5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2400" kern="1200" baseline="0" dirty="0" smtClean="0">
                          <a:solidFill>
                            <a:schemeClr val="accent5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kern="1200" dirty="0" smtClean="0">
                          <a:solidFill>
                            <a:schemeClr val="accent5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Ориентир на самооценку, формирование адекватной самооценки. Учёт динамики результатов обучение детей относительно самих себя. Оценка промежуточных результатов обучения.</a:t>
                      </a:r>
                      <a:endParaRPr lang="ru-RU" sz="2400" dirty="0">
                        <a:solidFill>
                          <a:schemeClr val="accent5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нюшахрюшахуюша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90"/>
            <a:ext cx="9144000" cy="517779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6000" y="1"/>
            <a:ext cx="64624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solidFill>
                <a:srgbClr val="C00000"/>
              </a:solidFill>
            </a:endParaRPr>
          </a:p>
          <a:p>
            <a:pPr algn="ctr"/>
            <a:endParaRPr lang="ru-RU" sz="4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4400" b="1" i="1" dirty="0" smtClean="0">
                <a:solidFill>
                  <a:schemeClr val="accent5">
                    <a:lumMod val="75000"/>
                  </a:schemeClr>
                </a:solidFill>
              </a:rPr>
              <a:t>Изменения в деятельности обучающихся</a:t>
            </a:r>
            <a:endParaRPr lang="ru-RU" sz="4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endParaRPr lang="ru-RU" sz="44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324</TotalTime>
  <Words>798</Words>
  <Application>Microsoft Office PowerPoint</Application>
  <PresentationFormat>Экран (16:9)</PresentationFormat>
  <Paragraphs>127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Солнцестояние</vt:lpstr>
      <vt:lpstr>      ФГОС:  изменения в деятельности участников образовательного процесса. Автор: Захарчук Татьяна Михайловна учитель начальных классов МБОУ «СОШ№2» г.Тарко-Сале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ФГОС: изменения в деятельности участников образовательного процесса.</dc:title>
  <dc:creator>Танюшахрюшахуюша</dc:creator>
  <cp:lastModifiedBy>Танюшахрюшахуюша</cp:lastModifiedBy>
  <cp:revision>36</cp:revision>
  <dcterms:created xsi:type="dcterms:W3CDTF">2013-07-06T10:26:08Z</dcterms:created>
  <dcterms:modified xsi:type="dcterms:W3CDTF">2013-10-11T08:54:53Z</dcterms:modified>
</cp:coreProperties>
</file>