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BFF3A-62EE-4BFE-885D-CB8ED2C6C977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B428A-A0CA-4DB7-9F42-0A8DE9E43D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85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byblog.ru/user/littlebig/3030745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Зелёный и варёный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Басня Сергея Михалкова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Живой зелёный Рак, речной пропахший тиной,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Глазами пожирал собрата своего.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Тому естественной причиной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 необычно яркий цвет его.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«О, как же он хорош! Как фрак его прекрасен!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Восторженно шуршал зелёный Рак. —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 я любой клешнёй пожертвовать согласен,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 только нарядиться так!»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«Чему завидуешь, дурак? —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Сказала мудрая и старая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Рачица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—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 тоже можешь быть так ярок и душист!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этого тебе достаточно свариться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чтоб в кастрюльке был лавровый лист!»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Порой моих друзей такая зависть гложет,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только кипяток им, кажется, поможет.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 мы расскажем о десятой заповеди Библии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желай дома ближнего своего; не желай жены ближнего твоего, ни поля его, ни раба его, ни вола его, ни осла его, ни всякого скота его, ничего, что у ближнего твоего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завидуй!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428A-A0CA-4DB7-9F42-0A8DE9E43DC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67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начала мы узнали, что же такое зависть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ЗАВИСТЬ — Чувство досады, вызванное благополучием, успехом другого. Толковый словарь Ожегова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Зависть — один из грехов против десятой заповеди закона Божия. Зависть состоит в том, что люди желают чего бы то ни было, что есть у ближнего. Библейская энциклопедия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Библейская заповедь "Не завидуй" запрещает не только делать что-либо плохое окружающим нас людям, но и запрещает всякие дурные пожелания и даже мысли по отношению к ним.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Нарушение этой заповеди называется завистью. Мы называем людей завистливыми, которые в мыслях желает чужого богатства или власти, счастья и удачи.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428A-A0CA-4DB7-9F42-0A8DE9E43DC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771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Сначала мы узнали, какой бывает зависть?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Различают зависть «черную» и зависть «белую».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«черного» завистника может появиться желание унизить своего «соперника», отобрать у него желаемое или иным образом его обесценить. Такая зависть, вызванная невозможностью получить желаемое, толкает некоторых людей не только на безнравственные поступки, но даже и на преступления… «Черная» зависть - это разрушительное отрицательное и болезненное чувство, которое приводит к озлоблению, ненависти, отчаянию.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«Белый» завистник не мучается из-за успехов другого человека, а искреннее восхищение кем-то, радость за успехи другого. Таким образом, «белая» зависть может пробуждать стремление к достижениям, активность и творческую деятельность.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как только появляются нотки сравнения, чувство досады, неприятные ощущения, желание обладать этим же – вот это уже «чёрная» зависть.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428A-A0CA-4DB7-9F42-0A8DE9E43DC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444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классном часе мы обсудили и проиллюстрировали пословицы о зависти: Например…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Завистливое око видит далёко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Злой плачет от зависти, а добрый от радости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Позавидовал плешивый лысому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Курица соседа всегда выглядит гусыней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чужой каравай рот не разевай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428A-A0CA-4DB7-9F42-0A8DE9E43DC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700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найденных нами и прочитанных сказок, былин, цитат, басен, пословиц, рассказов мы узнали, к чему приводит зависть.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Невыносимой мукою томим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Тот, кто во всем завидует другим.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Всю жизнь, тоской и злобою дыша,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Затянута узлом его душа.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Тот, кто завидует, кто в мыслях желает чужого, тот от худых мыслей и желаний легко может дойти и до плохих дел. Зависть рождается внутри человека - в его душе. Если человек сразу не отбросит её, не скажет себе "Не смей!", то она очень быстро завладеет его душой, вырастет. Каждый из завистников получит своё наказание. Если человек в мыслях своих завидует другим, он в конечном итоге останется один, его никто не будет любить, и никто не захочет с ним дружить, потому что и завистливый человек не способен  на искреннюю любовь и дружбу. Он будет несчастным и одиноким, а зависть каждый день будет мучить его, и не будет знать он покоя и радости.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Зависть опасна и тем, что в и тоге от плохих мыслей, которые рождает зависть, человек может прийти к преступлению, и тогда человек может лишиться свободы на долгие годы.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мы сочинили на эту тему сказки и рассказали об этом другим ученикам.</a:t>
            </a:r>
          </a:p>
          <a:p>
            <a:r>
              <a:rPr lang="ru-RU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Стих про зависть.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Лежали в больнице в палате одной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Два тяжко больных человека.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 у окошка лежал, а другой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двери, где не было света.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 постоянно в окошко глядел,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Другой лишь на краску дверную,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тот, что у двери, узнать захотел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 жизнь за окошком другую.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готовностью первый больной рассказал,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видно ему из окошка: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"Там тихая речка, дощатый причал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ходит по берегу кошка.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синему небу плывут облака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Причудливые, как зверушки.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Сидят на причале там два рыбака,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 внуком гуляет старушка". И так каждый день. То про сказочный лес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Рассказывал, то про влюбленных.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Другой же сосед перестал даже есть,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Считая себя обделенным.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 мучился злобой, и зависть росла,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 постепенно съедая.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мог он понять, почему же была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Тут несправедливость такая.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Однажды сосед у окна занемог,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не было сил разогнуться.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 стал задыхаться и даже не мог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кнопки своей дотянуться.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двери сосед мог на кнопку нажать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вызвать сестру милосердья,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он не нажал и остался лежать,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Глаза закрывая усердно. На утро сестра милосердья пришла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Постель поменять за покойным.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Сосед попросил, и она помогла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Занять эту самую койку.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ж он в окно, наконец, посмотрел,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шее задергалась вена.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Увидел он вместо того, что хотел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Глухую высокую стену.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 был потрясен и сестре рассказал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 тихую чистую речку,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 сказочный лес, про дощатый причал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небо в кудрявых овечках.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"Ах, если б он видел! - сказала сестра. -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Всю жизнь он слепым оставался".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"Зачем же тогда?.." - тут больной прошептал...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"Да он вас утешить старался".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428A-A0CA-4DB7-9F42-0A8DE9E43DC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798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составили правила, что нужно сделать, чтобы не быть завистливым человеком: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Большинство наших действий - это плод наших мыслей. Поэтому лучший путь сохранить себя от плохих поступков - это сохранить себя от желания размышлять о плохом. Необходимо хранить чистоту сердца от всяких худых желаний и мыслей и быть довольным тем, что имеешь, а чужого и вовсе не желать, но радоваться за других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Надо отказаться от привычки сравнивать себя с другими людьми. Полезными бывают сравнения себя лишь с самим собой в прошлом: тогда появляется возможность оценить собственные позитивные изменения и достижения, наметить планы на будущее. Лучше обращать больше внимания не на окружающих, а на свою собственную жизнь и стараться сделать ее лучше. Важно научиться ценить то, что мы уже имеем.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Важно научиться анализировать собственные мысли, желания и поступки.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Надо научиться уважать себя как личность, ценить свои настоящие достижения и качества. Самоуважение и уважение к другим людям – лучшее лекарство против зависти.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Тот, кто соблюдает эту заповедь и опасается даже в сердце своём таить плохие желания  о том, что принадлежит другим, не совершит никакого бесчестного поступка по отношению к ближним.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428A-A0CA-4DB7-9F42-0A8DE9E43DC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012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сейчас мы вам покажем Сказку про зависть.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Сказка про Зависть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Действующие лица: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Ведущий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Девочка Юля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Мама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Зависть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Подруга Таня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Ведущий: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Жила-была одна девочка. Звали её Юля. Это была обыкновенная девочка с курносым носиком и с веселыми веснушками, которые делали её похожей на многих её подружек. Но все-таки Юля сильно отличалась от других девочек: она была завистливая. Увидит, например, Юля у кого-нибудь красивую заколку и чувствует, как внутри у нее что-то сжимается, давит, не дает покоя.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Юля: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Хочу такую же!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(смотрит на заколку и топает ногой)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Ведущий: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Купят кому-нибудь интересную игрушку - у Кати сразу же портится настроение, потому что у неё такой игрушки нет.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(Катя дуется, складывает руки перед собой)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Тогда бежит она к маме и начинает выпрашивать, чтобы та ей такую же купила.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(Появляется мама)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Юля: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Мама, купи такую же!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(Дёргает маму за рукав и показывает на игрушку)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Мама: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Юля, есть более важные вещи, которые нужно покупать: например, еда и необходимая одежда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.(мама уходит за кулисы)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Ведущий: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Юля ничего и слушать не хочет, сразу в слезы и убегает в сад.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(Плачет и убегает).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там упадет на мягкую траву и плачет, чувствуя себя очень несчастной. Вот как-то увидела Юля на своей подружке Тане новое платье.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(Выходит Таня в красивом платье).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 оно Юле понравилось: розовое с блестящими звездочками.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(Юля с открытым ртом провожает Таню взглядом)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Юля сразу поняла, что давно о таком платье мечтала. Побежала она к маме и стала как всегда просить.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(выходит мама)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Юля: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Мама, купи мне такое же платье!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Мама: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Доченька, Тане подарили это платье на день рождения. Я ведь тебе тоже платье на день рождения дарила.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Юля: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Ах, мама! Танино платье красивее, я очень-очень хочу, чтобы ты мне такое же купила.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Мама: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Нет, Юля, так дело не пойдет. Ты должна учиться управлять своими желаниями. На свете огромное множество вещей, у нас на все денег не хватит.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Юля: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Ты просто не любишь меня!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(убегает, ложится на траву и плачет)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Ведущий: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Она, конечно, знала, что мама её любит. Просто в тот момент ей стало себя очень жалко, и поэтому она захотела сказать маме что-нибудь обидное.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Ведущий: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Вот лежит Юля на траве и плачет. Вдруг слышит: поблизости что-то заскрипело, как будто бы дверь открылась.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(Юля поднимает голову, смотрит в ту сторону, откуда раздаётся скрип).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Юля протянула руку, чтобы убедиться: действительно ли это дверь и вдруг почувствовала, как какая-то сила затягивает её во внутрь дерева. Девочке стало очень страшно, она захотела крикнуть и позвать на помощь маму, но голос куда-то пропал. От страха Юля зажмурила глаза. А когда она их открыла, то увидела, что находится в большой комнате, заваленной всевозможными вещами. Юля поднялась с пола, огляделась по сторонам и увидела, что многие вещи ей знакомы. Когда-то они были причиной её зависти.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Юля: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Вот синий, блестящий велосипед, а вот кукла, умеющая ходить. Но все такое пыльное и не такое красивое как прежде. А, розовое платье с золотыми звездочками! Платье чистое, видимо его недавно сюда положили.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(Юля подошла поближе и дотронулась до платья)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Зависть: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Ты можешь взять его себе.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Юля: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Ой! вы кто?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Зависть: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Кто я? неужели ты меня не узнаешь? Я твоя зависть. А вещи, которые ты здесь видишь, все могут принадлежать тебе.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Юля: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Правда? спасибо!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(радуется)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(Юля быстро берёт платье, куклу и велосипед, направляется к выходу, но Зависть , растопырив свои длиннющие руки, загораживает дорогу)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Зависть: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Постой, постой! Куда ты так торопишься?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Юля: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Домой!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Зависть: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Не-е-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так просто я тебя не отпущу. За эти вещи ты должна мне заплатить.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Юля: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 у меня нет денег.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(Растерянно)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Зависть: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мне и не нужны деньги. Ты поработаешь у меня. Если я буду тобой довольна, то пожалуйста, можешь возвращаться домой.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Юля: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что я должна буду делать?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Зависть: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начала наведи здесь порядок: Вытри пыль и сложи все вещи. Ну давай начинай, а я пока пойду, погуляю. Теперь, когда ты здесь, я наконец-то могу отдохнуть. Сказав это, Зависть вышла из комнаты.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Ведущий: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Юля не очень-то любила убирать. Маме приходилось несколько раз напоминать ей, чтобы она навела порядок в игровой, или сложила свою одежду. Но теперь было совсем другое дело: её ждала награда и Юля с неохотой, но все же взялась за уборку. Сначала она решила рассмотреть все вещи, чтобы потом знать куда что положить. Юля увидела мячик и взяла его в руки. Она вспомнила, как завидовала Свете, что у неё был такой мяч.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Юля: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сейчас я сама могу с ним поиграть.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(Радуется Юля и подбрасывает мячик и ловить его. Наигравшись вдоволь, Юля отложила мяч в сторону и взяла кубики).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Из них можно было составлять разные картинки.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Ведущий: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Так, перебирая одну вещь за другой и играя, она не заметила, как открылась дверь и вошла Зависть.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Зависть: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Ну, как?-выполнила задание? Показывай свою работу.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Юля: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Нет, я ещё не всё..., очень много всяких вещей и я не успела...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(оправдывается)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что, теперь я не смогу взять то, что мне понравилось?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Зависть: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Почему не сможешь? Бери. Только ты мне все равно заплатишь.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Ведущий: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Зависть, подойдя вплотную к Кате, вцепилась в нее своими корявыми пальцами и принялась бормотать какое-то заклинание. Юля почувствовала, что с ней что-то происходит, у неё закружилась голова и потемнело в глазах. Через некоторое время Зависть отпустила Катю, и та увидела перед собой... себя.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Зависть: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Ну и уродина же ты! и за что тебя твоя мама только любит? А ведь она тебя сильно любит и уже скучает по тебе. Ну что ж, можешь забирать свои подарки и отправляться домой.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(смеётся)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(Юля подбирает подаренные ей вещи, и вдруг с испугом замечает, что у нее ужасно длинные руки.)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Юля: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Что ты сделала со мной?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(с ужасом)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я пойду домой такая?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Зависть: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ты надень красивое платье!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Юля: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Зачем мне красивое платье, если я - это не я ? Меня даже никто не узнает!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Зависть: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Зато все будут завидовать! Ведь вещи - самое главное в жизни.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Юля: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Нет, не главное! Я теперь это поняла. Верни назад мою внешность! И подарков мне твоих не надо. И завидовать я больше никогда никому не буду. Только сделай все как было, пожалуйста!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Зависть: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Жалко-жалко, а мне понравилось быть такой красивой как ты! Придётся искать другого завистливого человечка.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Ведущий: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Зависть произнесла заклинание, и Юля вновь стала сама собой! В кармане у Зависти Юля увидела ключ. А что это за ключ? Подумала Юля. И догадалась, что это ключ от убежища зависти. Быстро схватила его и выбежала за дверь и заперла её.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(Зависть стучит кулаками с другой стороны двери)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Зависть: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Выпусти!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Юля: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Какая же я была глупая! Но теперь тебя, Зависть, никто не выпустит на свободу.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Ведущий: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Юля с тех пор совсем перестала завидовать своим подружкам. Она поняла, что вещи - это не главное в жизни. Главное, что тебя любят такой, какая ты есть.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428A-A0CA-4DB7-9F42-0A8DE9E43DC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440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жизни всякое бывает,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Взлёт, паденья и обман.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Расскажу я Вам про зависть,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хуже чем дурман.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завидуем по жизни,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Всем кто лучше нас живёт,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 а чтоб самим добиться,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Слово зависть не даёт.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Зависть - это просто слово,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за словом - человек.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того, чтоб всё исправить,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 не хватит даже век.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завидуйте друг другу,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Жизнь - вам это не показ.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Лишь движение по кругу,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Ведь живём, один лишь раз.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Зависть в жизни всем мешает,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из круга не уйти.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Лишь любовь нам помогает,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ней пороги обойти.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428A-A0CA-4DB7-9F42-0A8DE9E43DC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98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65B5D9-051E-4298-9CF5-BE1572223ADA}" type="datetimeFigureOut">
              <a:rPr lang="ru-RU" smtClean="0"/>
              <a:pPr/>
              <a:t>26.10.2014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4F7F19-550D-45BC-B77C-8FB9A6C3EBD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B5D9-051E-4298-9CF5-BE1572223ADA}" type="datetimeFigureOut">
              <a:rPr lang="ru-RU" smtClean="0"/>
              <a:pPr/>
              <a:t>26.10.2014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7F19-550D-45BC-B77C-8FB9A6C3EBD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B5D9-051E-4298-9CF5-BE1572223ADA}" type="datetimeFigureOut">
              <a:rPr lang="ru-RU" smtClean="0"/>
              <a:pPr/>
              <a:t>26.10.2014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7F19-550D-45BC-B77C-8FB9A6C3EBD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B5D9-051E-4298-9CF5-BE1572223ADA}" type="datetimeFigureOut">
              <a:rPr lang="ru-RU" smtClean="0"/>
              <a:pPr/>
              <a:t>26.10.2014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7F19-550D-45BC-B77C-8FB9A6C3EBD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B5D9-051E-4298-9CF5-BE1572223ADA}" type="datetimeFigureOut">
              <a:rPr lang="ru-RU" smtClean="0"/>
              <a:pPr/>
              <a:t>26.10.2014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7F19-550D-45BC-B77C-8FB9A6C3EB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B5D9-051E-4298-9CF5-BE1572223ADA}" type="datetimeFigureOut">
              <a:rPr lang="ru-RU" smtClean="0"/>
              <a:pPr/>
              <a:t>26.10.2014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7F19-550D-45BC-B77C-8FB9A6C3EBD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B5D9-051E-4298-9CF5-BE1572223ADA}" type="datetimeFigureOut">
              <a:rPr lang="ru-RU" smtClean="0"/>
              <a:pPr/>
              <a:t>26.10.2014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7F19-550D-45BC-B77C-8FB9A6C3EBD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B5D9-051E-4298-9CF5-BE1572223ADA}" type="datetimeFigureOut">
              <a:rPr lang="ru-RU" smtClean="0"/>
              <a:pPr/>
              <a:t>26.10.2014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7F19-550D-45BC-B77C-8FB9A6C3EBD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B5D9-051E-4298-9CF5-BE1572223ADA}" type="datetimeFigureOut">
              <a:rPr lang="ru-RU" smtClean="0"/>
              <a:pPr/>
              <a:t>26.10.2014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7F19-550D-45BC-B77C-8FB9A6C3EB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B5D9-051E-4298-9CF5-BE1572223ADA}" type="datetimeFigureOut">
              <a:rPr lang="ru-RU" smtClean="0"/>
              <a:pPr/>
              <a:t>26.10.2014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7F19-550D-45BC-B77C-8FB9A6C3EB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B5D9-051E-4298-9CF5-BE1572223ADA}" type="datetimeFigureOut">
              <a:rPr lang="ru-RU" smtClean="0"/>
              <a:pPr/>
              <a:t>26.10.2014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7F19-550D-45BC-B77C-8FB9A6C3EB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765B5D9-051E-4298-9CF5-BE1572223ADA}" type="datetimeFigureOut">
              <a:rPr lang="ru-RU" smtClean="0"/>
              <a:pPr/>
              <a:t>26.10.2014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C4F7F19-550D-45BC-B77C-8FB9A6C3EBD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560840" cy="1600327"/>
          </a:xfrm>
        </p:spPr>
        <p:txBody>
          <a:bodyPr/>
          <a:lstStyle/>
          <a:p>
            <a:r>
              <a:rPr lang="ru-RU" dirty="0" smtClean="0"/>
              <a:t>Фестиваль</a:t>
            </a:r>
            <a:br>
              <a:rPr lang="ru-RU" dirty="0" smtClean="0"/>
            </a:br>
            <a:r>
              <a:rPr lang="ru-RU" dirty="0" smtClean="0"/>
              <a:t> «Традиции и право»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1728192"/>
          </a:xfrm>
        </p:spPr>
        <p:txBody>
          <a:bodyPr>
            <a:noAutofit/>
          </a:bodyPr>
          <a:lstStyle/>
          <a:p>
            <a:r>
              <a:rPr lang="ru-RU" sz="4800" dirty="0" smtClean="0"/>
              <a:t>10 Заповедь Библии</a:t>
            </a:r>
          </a:p>
          <a:p>
            <a:r>
              <a:rPr lang="ru-RU" sz="4800" dirty="0" smtClean="0"/>
              <a:t>«Не завидуй!»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5445224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Подготовили ученики 3 «Б» класса Гимназии № 49</a:t>
            </a:r>
          </a:p>
          <a:p>
            <a:r>
              <a:rPr lang="ru-RU" sz="2800" dirty="0" smtClean="0"/>
              <a:t>Классный руководитель: Теленкевич Анна Юрьевна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8742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23118"/>
            <a:ext cx="6681065" cy="1054250"/>
          </a:xfrm>
        </p:spPr>
        <p:txBody>
          <a:bodyPr/>
          <a:lstStyle/>
          <a:p>
            <a:r>
              <a:rPr lang="ru-RU" sz="4800" dirty="0"/>
              <a:t>Десятая заповедь</a:t>
            </a:r>
            <a:r>
              <a:rPr lang="ru-RU" sz="2000" dirty="0"/>
              <a:t/>
            </a:r>
            <a:br>
              <a:rPr lang="ru-RU" sz="2000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2564904"/>
            <a:ext cx="7272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1938" algn="ctr"/>
            <a:r>
              <a:rPr lang="ru-RU" sz="3200" dirty="0">
                <a:solidFill>
                  <a:srgbClr val="895D1D"/>
                </a:solidFill>
                <a:ea typeface="+mj-ea"/>
                <a:cs typeface="+mj-cs"/>
              </a:rPr>
              <a:t>Не желай дома ближнего своего; не желай жены ближнего твоего, ни поля его, ни раба его, ни вола его, ни осла его, ни всякого скота его, ничего, что у ближнего твоего</a:t>
            </a:r>
            <a:br>
              <a:rPr lang="ru-RU" sz="3200" dirty="0">
                <a:solidFill>
                  <a:srgbClr val="895D1D"/>
                </a:solidFill>
                <a:ea typeface="+mj-ea"/>
                <a:cs typeface="+mj-cs"/>
              </a:rPr>
            </a:b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5445224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895D1D"/>
                </a:solidFill>
                <a:ea typeface="+mj-ea"/>
                <a:cs typeface="+mj-cs"/>
              </a:rPr>
              <a:t>Не завидуй!</a:t>
            </a:r>
            <a:br>
              <a:rPr lang="ru-RU" sz="5400" dirty="0">
                <a:solidFill>
                  <a:srgbClr val="895D1D"/>
                </a:solidFill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6146" name="Picture 2" descr="http://dreamworlds.ru/uploads/posts/2011-10/thumbs/1317667891_cain_and_abel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3654"/>
            <a:ext cx="1455869" cy="173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adevarprezent.com/studii/photodrama/ris/PG0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905" y="183654"/>
            <a:ext cx="1742919" cy="167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1" y="1954560"/>
            <a:ext cx="172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Каин и Авель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7196037" cy="432048"/>
          </a:xfrm>
        </p:spPr>
        <p:txBody>
          <a:bodyPr/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dirty="0" smtClean="0"/>
              <a:t>Что такое зависть?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2996952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/>
            <a:r>
              <a:rPr lang="ru-RU" sz="2000" dirty="0" smtClean="0">
                <a:solidFill>
                  <a:srgbClr val="895D1D"/>
                </a:solidFill>
                <a:ea typeface="+mj-ea"/>
                <a:cs typeface="+mj-cs"/>
              </a:rPr>
              <a:t>ЗАВИСТЬ – один </a:t>
            </a:r>
            <a:r>
              <a:rPr lang="ru-RU" sz="2000" dirty="0">
                <a:solidFill>
                  <a:srgbClr val="895D1D"/>
                </a:solidFill>
                <a:ea typeface="+mj-ea"/>
                <a:cs typeface="+mj-cs"/>
              </a:rPr>
              <a:t>из грехов против десятой заповеди закона Божия. Зависть состоит в том, что люди желают чего бы то ни было, что есть у </a:t>
            </a:r>
            <a:r>
              <a:rPr lang="ru-RU" sz="2000" dirty="0" smtClean="0">
                <a:solidFill>
                  <a:srgbClr val="895D1D"/>
                </a:solidFill>
                <a:ea typeface="+mj-ea"/>
                <a:cs typeface="+mj-cs"/>
              </a:rPr>
              <a:t>ближнего.                                                                   </a:t>
            </a:r>
            <a:r>
              <a:rPr lang="ru-RU" sz="2000" i="1" dirty="0" smtClean="0">
                <a:solidFill>
                  <a:srgbClr val="895D1D"/>
                </a:solidFill>
                <a:ea typeface="+mj-ea"/>
                <a:cs typeface="+mj-cs"/>
              </a:rPr>
              <a:t>Библейская энциклопедия</a:t>
            </a:r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213285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/>
            <a:r>
              <a:rPr lang="ru-RU" sz="2000" dirty="0" smtClean="0">
                <a:solidFill>
                  <a:srgbClr val="895D1D"/>
                </a:solidFill>
                <a:ea typeface="+mj-ea"/>
                <a:cs typeface="+mj-cs"/>
              </a:rPr>
              <a:t>ЗАВИСТЬ –Чувство </a:t>
            </a:r>
            <a:r>
              <a:rPr lang="ru-RU" sz="2000" dirty="0">
                <a:solidFill>
                  <a:srgbClr val="895D1D"/>
                </a:solidFill>
                <a:ea typeface="+mj-ea"/>
                <a:cs typeface="+mj-cs"/>
              </a:rPr>
              <a:t>досады, вызванное благополучием, успехом другого</a:t>
            </a:r>
            <a:r>
              <a:rPr lang="ru-RU" sz="2000" i="1" dirty="0">
                <a:solidFill>
                  <a:srgbClr val="895D1D"/>
                </a:solidFill>
                <a:ea typeface="+mj-ea"/>
                <a:cs typeface="+mj-cs"/>
              </a:rPr>
              <a:t>. </a:t>
            </a:r>
            <a:r>
              <a:rPr lang="ru-RU" sz="2000" i="1" dirty="0" smtClean="0">
                <a:solidFill>
                  <a:srgbClr val="895D1D"/>
                </a:solidFill>
                <a:ea typeface="+mj-ea"/>
                <a:cs typeface="+mj-cs"/>
              </a:rPr>
              <a:t>        Толковый </a:t>
            </a:r>
            <a:r>
              <a:rPr lang="ru-RU" sz="2000" i="1" dirty="0">
                <a:solidFill>
                  <a:srgbClr val="895D1D"/>
                </a:solidFill>
                <a:ea typeface="+mj-ea"/>
                <a:cs typeface="+mj-cs"/>
              </a:rPr>
              <a:t>словарь </a:t>
            </a:r>
            <a:r>
              <a:rPr lang="ru-RU" sz="2000" i="1" dirty="0" smtClean="0">
                <a:solidFill>
                  <a:srgbClr val="895D1D"/>
                </a:solidFill>
                <a:ea typeface="+mj-ea"/>
                <a:cs typeface="+mj-cs"/>
              </a:rPr>
              <a:t>Ожегова</a:t>
            </a:r>
            <a:endParaRPr lang="ru-RU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4509120"/>
            <a:ext cx="84969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4625"/>
            <a:r>
              <a:rPr lang="ru-RU" sz="2200" dirty="0">
                <a:solidFill>
                  <a:srgbClr val="895D1D"/>
                </a:solidFill>
                <a:ea typeface="+mj-ea"/>
                <a:cs typeface="+mj-cs"/>
              </a:rPr>
              <a:t>Библейская заповедь </a:t>
            </a:r>
            <a:r>
              <a:rPr lang="ru-RU" sz="2200" b="1" dirty="0">
                <a:solidFill>
                  <a:srgbClr val="895D1D"/>
                </a:solidFill>
                <a:ea typeface="+mj-ea"/>
                <a:cs typeface="+mj-cs"/>
              </a:rPr>
              <a:t>"Не завидуй" </a:t>
            </a:r>
            <a:r>
              <a:rPr lang="ru-RU" sz="2200" dirty="0">
                <a:solidFill>
                  <a:srgbClr val="895D1D"/>
                </a:solidFill>
                <a:ea typeface="+mj-ea"/>
                <a:cs typeface="+mj-cs"/>
              </a:rPr>
              <a:t>запрещает не только делать что-либо плохое окружающим нас людям, но и запрещает всякие дурные пожелания и даже мысли по отношению к </a:t>
            </a:r>
            <a:r>
              <a:rPr lang="ru-RU" sz="2200" dirty="0" smtClean="0">
                <a:solidFill>
                  <a:srgbClr val="895D1D"/>
                </a:solidFill>
                <a:ea typeface="+mj-ea"/>
                <a:cs typeface="+mj-cs"/>
              </a:rPr>
              <a:t>ним.</a:t>
            </a:r>
          </a:p>
          <a:p>
            <a:pPr indent="174625"/>
            <a:r>
              <a:rPr lang="ru-RU" sz="2200" dirty="0" smtClean="0">
                <a:solidFill>
                  <a:srgbClr val="895D1D"/>
                </a:solidFill>
                <a:ea typeface="+mj-ea"/>
                <a:cs typeface="+mj-cs"/>
              </a:rPr>
              <a:t>Нарушение </a:t>
            </a:r>
            <a:r>
              <a:rPr lang="ru-RU" sz="2200" dirty="0">
                <a:solidFill>
                  <a:srgbClr val="895D1D"/>
                </a:solidFill>
                <a:ea typeface="+mj-ea"/>
                <a:cs typeface="+mj-cs"/>
              </a:rPr>
              <a:t>этой заповеди называется </a:t>
            </a:r>
            <a:r>
              <a:rPr lang="ru-RU" sz="2200" b="1" dirty="0">
                <a:solidFill>
                  <a:srgbClr val="895D1D"/>
                </a:solidFill>
                <a:ea typeface="+mj-ea"/>
                <a:cs typeface="+mj-cs"/>
              </a:rPr>
              <a:t>завистью</a:t>
            </a:r>
            <a:r>
              <a:rPr lang="ru-RU" sz="2200" dirty="0">
                <a:solidFill>
                  <a:srgbClr val="895D1D"/>
                </a:solidFill>
                <a:ea typeface="+mj-ea"/>
                <a:cs typeface="+mj-cs"/>
              </a:rPr>
              <a:t>. Мы называем людей завистливыми, которые в мыслях желает чужого богатства или власти, счастья и удачи</a:t>
            </a:r>
            <a:r>
              <a:rPr lang="ru-RU" sz="2200" dirty="0" smtClean="0">
                <a:solidFill>
                  <a:srgbClr val="895D1D"/>
                </a:solidFill>
                <a:ea typeface="+mj-ea"/>
                <a:cs typeface="+mj-cs"/>
              </a:rPr>
              <a:t>.</a:t>
            </a:r>
            <a:endParaRPr lang="ru-RU" sz="22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7" y="29411"/>
            <a:ext cx="1604963" cy="20478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628799"/>
            <a:ext cx="2659533" cy="303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5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7151"/>
            <a:ext cx="7272808" cy="1512168"/>
          </a:xfrm>
        </p:spPr>
        <p:txBody>
          <a:bodyPr/>
          <a:lstStyle/>
          <a:p>
            <a:r>
              <a:rPr lang="ru-RU" dirty="0"/>
              <a:t>Какая бывает зависть?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916832"/>
            <a:ext cx="4392488" cy="475252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</a:rPr>
              <a:t>«Чёрная зависть»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   </a:t>
            </a:r>
            <a:r>
              <a:rPr lang="ru-RU" dirty="0">
                <a:solidFill>
                  <a:schemeClr val="accent1"/>
                </a:solidFill>
              </a:rPr>
              <a:t>«Черная» зависть - это разрушительное отрицательное и болезненное чувство, которое приводит к озлоблению, ненависти, отчаянию.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1916832"/>
            <a:ext cx="4319337" cy="4501088"/>
          </a:xfrm>
        </p:spPr>
        <p:txBody>
          <a:bodyPr>
            <a:noAutofit/>
          </a:bodyPr>
          <a:lstStyle/>
          <a:p>
            <a:r>
              <a:rPr lang="ru-RU" sz="3300" dirty="0" smtClean="0">
                <a:solidFill>
                  <a:schemeClr val="accent1"/>
                </a:solidFill>
              </a:rPr>
              <a:t>«Белая зависть»</a:t>
            </a:r>
          </a:p>
          <a:p>
            <a:r>
              <a:rPr lang="ru-RU" dirty="0">
                <a:solidFill>
                  <a:schemeClr val="accent1"/>
                </a:solidFill>
              </a:rPr>
              <a:t>   «Белый» завистник не мучается из-за успехов другого человека, а искреннее восхищение кем-то, радость за успехи другого. Таким образом, «белая» зависть может пробуждать стремление к достижениям, активность и творческую деятельность.</a:t>
            </a:r>
          </a:p>
          <a:p>
            <a:pPr marL="0" indent="0">
              <a:buNone/>
            </a:pP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8194" name="Picture 2" descr="http://photos.streamphoto.ru/8/e/3/9f1216e87403f6eaa00d13077b8aa3e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3375"/>
            <a:ext cx="2376264" cy="167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39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5000"/>
                    </a14:imgEffect>
                    <a14:imgEffect>
                      <a14:saturation sat="65000"/>
                    </a14:imgEffect>
                    <a14:imgEffect>
                      <a14:brightnessContrast bright="36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9662" y="116632"/>
            <a:ext cx="7756263" cy="1054250"/>
          </a:xfrm>
        </p:spPr>
        <p:txBody>
          <a:bodyPr/>
          <a:lstStyle/>
          <a:p>
            <a:r>
              <a:rPr lang="ru-RU" dirty="0" smtClean="0"/>
              <a:t>Пословицы о зависти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 rot="21038953">
            <a:off x="199142" y="1204738"/>
            <a:ext cx="2982069" cy="2373037"/>
            <a:chOff x="186678" y="2132856"/>
            <a:chExt cx="5148064" cy="386104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78" y="2132856"/>
              <a:ext cx="5148064" cy="386104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59649" y="2149598"/>
              <a:ext cx="4464495" cy="1151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</a:rPr>
                <a:t>Завистливое око видит далёко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 rot="846124">
            <a:off x="5661836" y="1292402"/>
            <a:ext cx="3165075" cy="2300816"/>
            <a:chOff x="4421559" y="1291198"/>
            <a:chExt cx="4428076" cy="331363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1462" y="1291198"/>
              <a:ext cx="4418173" cy="331363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421559" y="3702219"/>
              <a:ext cx="44181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Курица соседа всегда выглядит гусыней</a:t>
              </a:r>
              <a:endParaRPr lang="ru-RU" sz="20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 rot="21250346">
            <a:off x="76078" y="4221088"/>
            <a:ext cx="3822899" cy="2406058"/>
            <a:chOff x="595928" y="3906888"/>
            <a:chExt cx="5028390" cy="306895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928" y="3906888"/>
              <a:ext cx="4091945" cy="306895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121913" y="6151443"/>
              <a:ext cx="3502405" cy="824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Злой плачет от зависти, а добрый от радости</a:t>
              </a:r>
              <a:endParaRPr lang="ru-RU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 rot="633201">
            <a:off x="5931253" y="4221883"/>
            <a:ext cx="3025527" cy="2406058"/>
            <a:chOff x="4139952" y="3605355"/>
            <a:chExt cx="3607652" cy="269798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3605355"/>
              <a:ext cx="3597307" cy="269798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184559" y="3746098"/>
              <a:ext cx="3563045" cy="793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</a:rPr>
                <a:t>На чужой каравай рот не разевай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776086" y="2815724"/>
            <a:ext cx="3279858" cy="2434580"/>
            <a:chOff x="2697963" y="2849611"/>
            <a:chExt cx="3279858" cy="243458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963" y="2849611"/>
              <a:ext cx="3246107" cy="243458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751299" y="4542418"/>
              <a:ext cx="32265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</a:rPr>
                <a:t>Позавидовал плешивый лысому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388745" y="6358989"/>
            <a:ext cx="172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другие…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3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810" y="2523472"/>
            <a:ext cx="2825174" cy="21188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03990" cy="1054250"/>
          </a:xfrm>
        </p:spPr>
        <p:txBody>
          <a:bodyPr/>
          <a:lstStyle/>
          <a:p>
            <a:r>
              <a:rPr lang="ru-RU" dirty="0" smtClean="0"/>
              <a:t>К чему приводит зависть?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3" y="2051618"/>
            <a:ext cx="43204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accent1"/>
                </a:solidFill>
                <a:effectLst/>
                <a:latin typeface="+mj-lt"/>
                <a:ea typeface="Times New Roman"/>
                <a:cs typeface="Calibri"/>
              </a:rPr>
              <a:t>Невыносимой мукою томим</a:t>
            </a:r>
            <a:endParaRPr lang="ru-RU" sz="2000" dirty="0" smtClean="0">
              <a:solidFill>
                <a:schemeClr val="accent1"/>
              </a:solidFill>
              <a:effectLst/>
              <a:latin typeface="+mj-lt"/>
              <a:ea typeface="Times New Roman"/>
              <a:cs typeface="Times New Roman"/>
            </a:endParaRPr>
          </a:p>
          <a:p>
            <a:pPr indent="180340"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accent1"/>
                </a:solidFill>
                <a:effectLst/>
                <a:latin typeface="+mj-lt"/>
                <a:ea typeface="Times New Roman"/>
                <a:cs typeface="Calibri"/>
              </a:rPr>
              <a:t>Тот, кто во всем завидует другим.</a:t>
            </a:r>
            <a:endParaRPr lang="ru-RU" sz="2000" dirty="0" smtClean="0">
              <a:solidFill>
                <a:schemeClr val="accent1"/>
              </a:solidFill>
              <a:effectLst/>
              <a:latin typeface="+mj-lt"/>
              <a:ea typeface="Times New Roman"/>
              <a:cs typeface="Times New Roman"/>
            </a:endParaRPr>
          </a:p>
          <a:p>
            <a:pPr indent="180340"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accent1"/>
                </a:solidFill>
                <a:effectLst/>
                <a:latin typeface="+mj-lt"/>
                <a:ea typeface="Times New Roman"/>
                <a:cs typeface="Calibri"/>
              </a:rPr>
              <a:t>Всю жизнь, тоской и злобою дыша,</a:t>
            </a:r>
            <a:endParaRPr lang="ru-RU" sz="2000" dirty="0" smtClean="0">
              <a:solidFill>
                <a:schemeClr val="accent1"/>
              </a:solidFill>
              <a:effectLst/>
              <a:latin typeface="+mj-lt"/>
              <a:ea typeface="Times New Roman"/>
              <a:cs typeface="Times New Roman"/>
            </a:endParaRPr>
          </a:p>
          <a:p>
            <a:pPr indent="180340"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accent1"/>
                </a:solidFill>
                <a:effectLst/>
                <a:latin typeface="+mj-lt"/>
                <a:ea typeface="Times New Roman"/>
                <a:cs typeface="Calibri"/>
              </a:rPr>
              <a:t>Затянута узлом его душа.</a:t>
            </a:r>
            <a:endParaRPr lang="ru-RU" sz="2000" dirty="0">
              <a:solidFill>
                <a:schemeClr val="accent1"/>
              </a:solidFill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3" y="3645024"/>
            <a:ext cx="61206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000" dirty="0" smtClean="0">
                <a:solidFill>
                  <a:schemeClr val="accent1"/>
                </a:solidFill>
                <a:effectLst/>
                <a:latin typeface="+mj-lt"/>
                <a:ea typeface="Times New Roman"/>
                <a:cs typeface="Calibri"/>
              </a:rPr>
              <a:t>Если человек в мыслях своих завидует другим, он в конечном итоге останется один, его никто не будет любить, и никто не захочет с ним дружить, потому что и завистливый человек не способен  на искреннюю любовь и дружбу. Он будет несчастным и одиноким, а зависть каждый день будет мучить его, и не будет знать он покоя и радости.</a:t>
            </a:r>
            <a:endParaRPr lang="ru-RU" sz="2000" dirty="0">
              <a:solidFill>
                <a:schemeClr val="accent1"/>
              </a:solidFill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482" y="5971213"/>
            <a:ext cx="5973710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1"/>
                </a:solidFill>
                <a:effectLst/>
                <a:latin typeface="Calibri"/>
                <a:ea typeface="Times New Roman"/>
                <a:cs typeface="Calibri"/>
              </a:rPr>
              <a:t>Также мы сочинили на эту тему сказки, и рассказали об этом другим ученикам</a:t>
            </a:r>
            <a:endParaRPr lang="ru-RU" dirty="0">
              <a:solidFill>
                <a:schemeClr val="accent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765755"/>
            <a:ext cx="2555776" cy="19168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23120" y="1337691"/>
            <a:ext cx="1230702" cy="9230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58818"/>
            <a:ext cx="1536171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8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70156"/>
            <a:ext cx="5904656" cy="1054250"/>
          </a:xfrm>
        </p:spPr>
        <p:txBody>
          <a:bodyPr/>
          <a:lstStyle/>
          <a:p>
            <a:r>
              <a:rPr lang="ru-RU" sz="4000" dirty="0" smtClean="0">
                <a:ea typeface="Times New Roman"/>
              </a:rPr>
              <a:t>Что </a:t>
            </a:r>
            <a:r>
              <a:rPr lang="ru-RU" sz="4000" dirty="0">
                <a:ea typeface="Times New Roman"/>
              </a:rPr>
              <a:t>нужно </a:t>
            </a:r>
            <a:r>
              <a:rPr lang="ru-RU" sz="4000" dirty="0" smtClean="0">
                <a:ea typeface="Times New Roman"/>
              </a:rPr>
              <a:t>делать</a:t>
            </a:r>
            <a:r>
              <a:rPr lang="ru-RU" sz="4000" dirty="0">
                <a:ea typeface="Times New Roman"/>
              </a:rPr>
              <a:t>, чтобы не быть завистливым человеком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060848"/>
            <a:ext cx="864096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1"/>
                </a:solidFill>
                <a:ea typeface="Times New Roman"/>
                <a:cs typeface="Times New Roman"/>
              </a:rPr>
              <a:t>1. </a:t>
            </a:r>
            <a:r>
              <a:rPr lang="ru-RU" sz="2000" dirty="0" smtClean="0">
                <a:solidFill>
                  <a:schemeClr val="accent1"/>
                </a:solidFill>
                <a:ea typeface="Times New Roman"/>
                <a:cs typeface="Times New Roman"/>
              </a:rPr>
              <a:t>Необходимо </a:t>
            </a:r>
            <a:r>
              <a:rPr lang="ru-RU" sz="2000" dirty="0">
                <a:solidFill>
                  <a:schemeClr val="accent1"/>
                </a:solidFill>
                <a:ea typeface="Times New Roman"/>
                <a:cs typeface="Times New Roman"/>
              </a:rPr>
              <a:t>хранить чистоту сердца от всяких худых желаний и мыслей и быть довольным тем, что имеешь, а чужого и вовсе не желать, но радоваться за </a:t>
            </a:r>
            <a:r>
              <a:rPr lang="ru-RU" sz="2000" dirty="0" smtClean="0">
                <a:solidFill>
                  <a:schemeClr val="accent1"/>
                </a:solidFill>
                <a:ea typeface="Times New Roman"/>
                <a:cs typeface="Times New Roman"/>
              </a:rPr>
              <a:t>других.</a:t>
            </a:r>
            <a:endParaRPr lang="ru-RU" sz="2000" dirty="0">
              <a:solidFill>
                <a:schemeClr val="accent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890" y="3215010"/>
            <a:ext cx="866421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1"/>
                </a:solidFill>
                <a:ea typeface="Times New Roman"/>
                <a:cs typeface="Times New Roman"/>
              </a:rPr>
              <a:t>2. </a:t>
            </a:r>
            <a:r>
              <a:rPr lang="ru-RU" sz="2000" dirty="0">
                <a:solidFill>
                  <a:schemeClr val="accent1"/>
                </a:solidFill>
                <a:ea typeface="Times New Roman"/>
                <a:cs typeface="Times New Roman"/>
              </a:rPr>
              <a:t>Надо отказаться от привычки сравнивать себя с другими </a:t>
            </a:r>
            <a:r>
              <a:rPr lang="ru-RU" sz="2000" dirty="0" smtClean="0">
                <a:solidFill>
                  <a:schemeClr val="accent1"/>
                </a:solidFill>
                <a:ea typeface="Times New Roman"/>
                <a:cs typeface="Times New Roman"/>
              </a:rPr>
              <a:t>людьми. Лучше </a:t>
            </a:r>
            <a:r>
              <a:rPr lang="ru-RU" sz="2000" dirty="0">
                <a:solidFill>
                  <a:schemeClr val="accent1"/>
                </a:solidFill>
                <a:ea typeface="Times New Roman"/>
                <a:cs typeface="Times New Roman"/>
              </a:rPr>
              <a:t>обращать больше внимания не на окружающих, а на свою собственную жизнь и стараться сделать ее лучше. Важно научиться ценить то, что </a:t>
            </a:r>
            <a:r>
              <a:rPr lang="ru-RU" sz="2000" dirty="0" smtClean="0">
                <a:solidFill>
                  <a:schemeClr val="accent1"/>
                </a:solidFill>
                <a:ea typeface="Times New Roman"/>
                <a:cs typeface="Times New Roman"/>
              </a:rPr>
              <a:t>ты </a:t>
            </a:r>
            <a:r>
              <a:rPr lang="ru-RU" sz="2000" dirty="0">
                <a:solidFill>
                  <a:schemeClr val="accent1"/>
                </a:solidFill>
                <a:ea typeface="Times New Roman"/>
                <a:cs typeface="Times New Roman"/>
              </a:rPr>
              <a:t>уже </a:t>
            </a:r>
            <a:r>
              <a:rPr lang="ru-RU" sz="2000" dirty="0" smtClean="0">
                <a:solidFill>
                  <a:schemeClr val="accent1"/>
                </a:solidFill>
                <a:ea typeface="Times New Roman"/>
                <a:cs typeface="Times New Roman"/>
              </a:rPr>
              <a:t>имеешь.</a:t>
            </a:r>
            <a:endParaRPr lang="ru-RU" sz="2000" dirty="0">
              <a:solidFill>
                <a:schemeClr val="accent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890" y="4723115"/>
            <a:ext cx="86642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1"/>
                </a:solidFill>
                <a:ea typeface="Times New Roman"/>
                <a:cs typeface="Times New Roman"/>
              </a:rPr>
              <a:t>3. </a:t>
            </a:r>
            <a:r>
              <a:rPr lang="ru-RU" sz="2000" dirty="0">
                <a:solidFill>
                  <a:schemeClr val="accent1"/>
                </a:solidFill>
                <a:ea typeface="Times New Roman"/>
                <a:cs typeface="Times New Roman"/>
              </a:rPr>
              <a:t>Важно научиться анализировать собственные мысли, желания и поступки.</a:t>
            </a:r>
            <a:endParaRPr lang="ru-RU" sz="2000" dirty="0">
              <a:solidFill>
                <a:schemeClr val="accent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149" y="5589240"/>
            <a:ext cx="864096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1"/>
                </a:solidFill>
                <a:ea typeface="Times New Roman"/>
                <a:cs typeface="Times New Roman"/>
              </a:rPr>
              <a:t>4. </a:t>
            </a:r>
            <a:r>
              <a:rPr lang="ru-RU" sz="2000" dirty="0">
                <a:solidFill>
                  <a:schemeClr val="accent1"/>
                </a:solidFill>
                <a:ea typeface="Times New Roman"/>
                <a:cs typeface="Times New Roman"/>
              </a:rPr>
              <a:t>Надо научиться уважать себя как личность, ценить свои настоящие достижения и качества</a:t>
            </a:r>
            <a:r>
              <a:rPr lang="ru-RU" sz="2000" b="1" dirty="0">
                <a:solidFill>
                  <a:schemeClr val="accent1"/>
                </a:solidFill>
                <a:ea typeface="Times New Roman"/>
                <a:cs typeface="Times New Roman"/>
              </a:rPr>
              <a:t>. Самоуважение и уважение к другим людям – лучшее лекарство против зависти.</a:t>
            </a:r>
            <a:endParaRPr lang="ru-RU" sz="2000" b="1" dirty="0">
              <a:solidFill>
                <a:schemeClr val="accent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34" y="33355"/>
            <a:ext cx="2698373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3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2081"/>
            <a:ext cx="8496944" cy="62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5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2.foto.rambler.ru/preview/r/668x501/444d5e5c-a468-132b-2110-7fce856e0ab1/%D0%B1%D0%BE%D0%BB%D1%8C%D1%88%D0%BE%D0%B5_%D0%B4%D0%B5%D1%80%D0%B5%D0%B2%D0%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33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193</TotalTime>
  <Words>1558</Words>
  <Application>Microsoft Office PowerPoint</Application>
  <PresentationFormat>Экран (4:3)</PresentationFormat>
  <Paragraphs>178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Book Antiqua</vt:lpstr>
      <vt:lpstr>Calibri</vt:lpstr>
      <vt:lpstr>Times New Roman</vt:lpstr>
      <vt:lpstr>Wingdings</vt:lpstr>
      <vt:lpstr>Твердый переплет</vt:lpstr>
      <vt:lpstr>Фестиваль  «Традиции и право»</vt:lpstr>
      <vt:lpstr>Десятая заповедь </vt:lpstr>
      <vt:lpstr>  Что такое зависть?</vt:lpstr>
      <vt:lpstr>Какая бывает зависть?</vt:lpstr>
      <vt:lpstr>Пословицы о зависти</vt:lpstr>
      <vt:lpstr>К чему приводит зависть?</vt:lpstr>
      <vt:lpstr>Что нужно делать, чтобы не быть завистливым человеком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км</dc:creator>
  <cp:lastModifiedBy>Анастасия I</cp:lastModifiedBy>
  <cp:revision>25</cp:revision>
  <dcterms:created xsi:type="dcterms:W3CDTF">2013-03-02T15:31:18Z</dcterms:created>
  <dcterms:modified xsi:type="dcterms:W3CDTF">2014-10-26T07:58:10Z</dcterms:modified>
</cp:coreProperties>
</file>