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  <p:sldMasterId id="2147483759" r:id="rId2"/>
    <p:sldMasterId id="2147483773" r:id="rId3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60" r:id="rId8"/>
    <p:sldId id="262" r:id="rId9"/>
    <p:sldId id="261" r:id="rId10"/>
    <p:sldId id="263" r:id="rId11"/>
    <p:sldId id="264" r:id="rId12"/>
    <p:sldId id="265" r:id="rId13"/>
    <p:sldId id="277" r:id="rId14"/>
    <p:sldId id="266" r:id="rId15"/>
    <p:sldId id="267" r:id="rId16"/>
    <p:sldId id="268" r:id="rId17"/>
    <p:sldId id="278" r:id="rId18"/>
    <p:sldId id="279" r:id="rId19"/>
    <p:sldId id="281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3300"/>
    <a:srgbClr val="3333FF"/>
    <a:srgbClr val="FF9900"/>
    <a:srgbClr val="00CC99"/>
    <a:srgbClr val="99FF99"/>
    <a:srgbClr val="0099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4" autoAdjust="0"/>
    <p:restoredTop sz="95341" autoAdjust="0"/>
  </p:normalViewPr>
  <p:slideViewPr>
    <p:cSldViewPr>
      <p:cViewPr>
        <p:scale>
          <a:sx n="100" d="100"/>
          <a:sy n="100" d="100"/>
        </p:scale>
        <p:origin x="-714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CB0F620-D235-466C-A56C-596E5DF20EF1}" type="datetimeFigureOut">
              <a:rPr lang="ru-RU"/>
              <a:pPr>
                <a:defRPr/>
              </a:pPr>
              <a:t>10.08.2014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87C2BC9-51D2-4D71-9825-F4752EF21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952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89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46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04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.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090613" y="933450"/>
            <a:ext cx="4487862" cy="3365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Прямоуг. 2"/>
          <p:cNvSpPr>
            <a:spLocks noChangeArrowheads="1"/>
          </p:cNvSpPr>
          <p:nvPr>
            <p:ph type="body" idx="1"/>
          </p:nvPr>
        </p:nvSpPr>
        <p:spPr bwMode="auto">
          <a:xfrm>
            <a:off x="1031875" y="4624388"/>
            <a:ext cx="4611688" cy="3735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.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090613" y="933450"/>
            <a:ext cx="4487862" cy="3365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Прямоуг. 2"/>
          <p:cNvSpPr>
            <a:spLocks noChangeArrowheads="1"/>
          </p:cNvSpPr>
          <p:nvPr>
            <p:ph type="body" idx="1"/>
          </p:nvPr>
        </p:nvSpPr>
        <p:spPr bwMode="auto">
          <a:xfrm>
            <a:off x="1031875" y="4624388"/>
            <a:ext cx="4611688" cy="3735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.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090613" y="933450"/>
            <a:ext cx="4487862" cy="3365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Прямоуг. 2"/>
          <p:cNvSpPr>
            <a:spLocks noChangeArrowheads="1"/>
          </p:cNvSpPr>
          <p:nvPr>
            <p:ph type="body" idx="1"/>
          </p:nvPr>
        </p:nvSpPr>
        <p:spPr bwMode="auto">
          <a:xfrm>
            <a:off x="1031875" y="4624388"/>
            <a:ext cx="4611688" cy="3735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Прямоуг.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3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53603" name="Прямоуг.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F6B7D-0AE7-4A82-B56B-F07068699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7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41DBE-6CEA-4E1F-BE3C-22C79AF17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4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3849E-8D05-4097-B116-437A8A269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91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61043-99DE-4D7D-9E17-6EE5FD258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510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ультимедиа 2"/>
          <p:cNvSpPr>
            <a:spLocks noGrp="1"/>
          </p:cNvSpPr>
          <p:nvPr>
            <p:ph type="media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91972-4DC1-491B-A5DD-3B4984A93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15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627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280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02823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2484" y="1906761"/>
            <a:ext cx="383328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0" y="1906761"/>
            <a:ext cx="383472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958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872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53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F2792-5CB0-4BE2-99D8-78CE9EE7C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644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956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99818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59618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486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7520" y="568860"/>
            <a:ext cx="1951200" cy="565691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2484" y="568860"/>
            <a:ext cx="5716800" cy="565691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751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1" y="568862"/>
            <a:ext cx="780624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3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1" y="568862"/>
            <a:ext cx="780624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72484" y="1906761"/>
            <a:ext cx="3833280" cy="20896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4000" y="1906761"/>
            <a:ext cx="3834720" cy="20896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72481" y="4134674"/>
            <a:ext cx="7806240" cy="2091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668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871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134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4082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3F61D-41D3-4E8B-9A74-52BC4F64A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5093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2483" y="1906761"/>
            <a:ext cx="383328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0" y="1906761"/>
            <a:ext cx="383472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2870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9317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708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6568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70494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22206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4006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7520" y="568860"/>
            <a:ext cx="1951200" cy="565691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2483" y="568860"/>
            <a:ext cx="5716800" cy="565691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2686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1" y="568862"/>
            <a:ext cx="780624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399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1" y="568862"/>
            <a:ext cx="780624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72483" y="1906761"/>
            <a:ext cx="3833280" cy="20896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4000" y="1906761"/>
            <a:ext cx="3834720" cy="20896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72481" y="4134674"/>
            <a:ext cx="7806240" cy="2091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24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F7B48-43A7-4939-B00B-A466D8A69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081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11C9A-AC69-423B-884E-083991747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46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DB0E5-D64B-4060-BB81-EC9F2BBBD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66B1F-4B94-4AD6-B903-00468F074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359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100F2-A54B-449A-A7D5-2A2715686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34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1A53F-0104-407C-9FF1-4BA00D1BB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41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Прямоуг.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2579" name="Прямоуг.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2580" name="Прямоуг.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2581" name="Прямоуг.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2582" name="Прямоуг.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085BF22-65F9-450C-AA5E-449E3CEDA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47FF"/>
            </a:gs>
            <a:gs pos="100000">
              <a:srgbClr val="00008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олилиния 1"/>
          <p:cNvSpPr>
            <a:spLocks noChangeArrowheads="1"/>
          </p:cNvSpPr>
          <p:nvPr/>
        </p:nvSpPr>
        <p:spPr bwMode="auto">
          <a:xfrm>
            <a:off x="0" y="0"/>
            <a:ext cx="4735513" cy="923925"/>
          </a:xfrm>
          <a:custGeom>
            <a:avLst/>
            <a:gdLst>
              <a:gd name="T0" fmla="*/ 0 w 14498"/>
              <a:gd name="T1" fmla="*/ 0 h 2828"/>
              <a:gd name="T2" fmla="*/ 0 w 14498"/>
              <a:gd name="T3" fmla="*/ 2147483647 h 2828"/>
              <a:gd name="T4" fmla="*/ 2147483647 w 14498"/>
              <a:gd name="T5" fmla="*/ 2147483647 h 2828"/>
              <a:gd name="T6" fmla="*/ 2147483647 w 14498"/>
              <a:gd name="T7" fmla="*/ 2147483647 h 2828"/>
              <a:gd name="T8" fmla="*/ 2147483647 w 14498"/>
              <a:gd name="T9" fmla="*/ 2147483647 h 2828"/>
              <a:gd name="T10" fmla="*/ 2147483647 w 14498"/>
              <a:gd name="T11" fmla="*/ 2147483647 h 2828"/>
              <a:gd name="T12" fmla="*/ 2147483647 w 14498"/>
              <a:gd name="T13" fmla="*/ 2147483647 h 2828"/>
              <a:gd name="T14" fmla="*/ 2147483647 w 14498"/>
              <a:gd name="T15" fmla="*/ 2147483647 h 2828"/>
              <a:gd name="T16" fmla="*/ 2147483647 w 14498"/>
              <a:gd name="T17" fmla="*/ 2147483647 h 2828"/>
              <a:gd name="T18" fmla="*/ 2147483647 w 14498"/>
              <a:gd name="T19" fmla="*/ 2147483647 h 2828"/>
              <a:gd name="T20" fmla="*/ 2147483647 w 14498"/>
              <a:gd name="T21" fmla="*/ 2147483647 h 2828"/>
              <a:gd name="T22" fmla="*/ 2147483647 w 14498"/>
              <a:gd name="T23" fmla="*/ 2147483647 h 2828"/>
              <a:gd name="T24" fmla="*/ 2147483647 w 14498"/>
              <a:gd name="T25" fmla="*/ 2147483647 h 2828"/>
              <a:gd name="T26" fmla="*/ 2147483647 w 14498"/>
              <a:gd name="T27" fmla="*/ 2147483647 h 2828"/>
              <a:gd name="T28" fmla="*/ 2147483647 w 14498"/>
              <a:gd name="T29" fmla="*/ 2147483647 h 2828"/>
              <a:gd name="T30" fmla="*/ 2147483647 w 14498"/>
              <a:gd name="T31" fmla="*/ 2147483647 h 2828"/>
              <a:gd name="T32" fmla="*/ 2147483647 w 14498"/>
              <a:gd name="T33" fmla="*/ 2147483647 h 2828"/>
              <a:gd name="T34" fmla="*/ 2147483647 w 14498"/>
              <a:gd name="T35" fmla="*/ 2147483647 h 2828"/>
              <a:gd name="T36" fmla="*/ 2147483647 w 14498"/>
              <a:gd name="T37" fmla="*/ 2147483647 h 2828"/>
              <a:gd name="T38" fmla="*/ 2147483647 w 14498"/>
              <a:gd name="T39" fmla="*/ 2147483647 h 2828"/>
              <a:gd name="T40" fmla="*/ 2147483647 w 14498"/>
              <a:gd name="T41" fmla="*/ 2147483647 h 2828"/>
              <a:gd name="T42" fmla="*/ 2147483647 w 14498"/>
              <a:gd name="T43" fmla="*/ 0 h 2828"/>
              <a:gd name="T44" fmla="*/ 0 w 14498"/>
              <a:gd name="T45" fmla="*/ 0 h 282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4498" h="2828">
                <a:moveTo>
                  <a:pt x="0" y="0"/>
                </a:moveTo>
                <a:lnTo>
                  <a:pt x="0" y="1236"/>
                </a:lnTo>
                <a:lnTo>
                  <a:pt x="706" y="1631"/>
                </a:lnTo>
                <a:lnTo>
                  <a:pt x="1407" y="1935"/>
                </a:lnTo>
                <a:lnTo>
                  <a:pt x="2157" y="2197"/>
                </a:lnTo>
                <a:lnTo>
                  <a:pt x="2943" y="2418"/>
                </a:lnTo>
                <a:lnTo>
                  <a:pt x="3767" y="2593"/>
                </a:lnTo>
                <a:lnTo>
                  <a:pt x="4625" y="2721"/>
                </a:lnTo>
                <a:lnTo>
                  <a:pt x="5510" y="2801"/>
                </a:lnTo>
                <a:lnTo>
                  <a:pt x="6417" y="2827"/>
                </a:lnTo>
                <a:lnTo>
                  <a:pt x="7329" y="2801"/>
                </a:lnTo>
                <a:lnTo>
                  <a:pt x="8215" y="2721"/>
                </a:lnTo>
                <a:lnTo>
                  <a:pt x="9072" y="2593"/>
                </a:lnTo>
                <a:lnTo>
                  <a:pt x="9895" y="2418"/>
                </a:lnTo>
                <a:lnTo>
                  <a:pt x="10684" y="2197"/>
                </a:lnTo>
                <a:lnTo>
                  <a:pt x="11432" y="1935"/>
                </a:lnTo>
                <a:lnTo>
                  <a:pt x="12136" y="1631"/>
                </a:lnTo>
                <a:lnTo>
                  <a:pt x="12788" y="1293"/>
                </a:lnTo>
                <a:lnTo>
                  <a:pt x="13392" y="920"/>
                </a:lnTo>
                <a:lnTo>
                  <a:pt x="13940" y="513"/>
                </a:lnTo>
                <a:lnTo>
                  <a:pt x="14429" y="78"/>
                </a:lnTo>
                <a:lnTo>
                  <a:pt x="14497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47FF"/>
              </a:gs>
              <a:gs pos="100000">
                <a:srgbClr val="000080"/>
              </a:gs>
            </a:gsLst>
            <a:path path="rect">
              <a:fillToRect l="70000" t="50000" r="3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18" tIns="41460" rIns="82918" bIns="41460" anchor="ctr"/>
          <a:lstStyle/>
          <a:p>
            <a:endParaRPr lang="ru-RU"/>
          </a:p>
        </p:txBody>
      </p:sp>
      <p:sp>
        <p:nvSpPr>
          <p:cNvPr id="2051" name="Автофигура 2"/>
          <p:cNvSpPr>
            <a:spLocks noChangeArrowheads="1"/>
          </p:cNvSpPr>
          <p:nvPr/>
        </p:nvSpPr>
        <p:spPr bwMode="auto">
          <a:xfrm>
            <a:off x="0" y="4899025"/>
            <a:ext cx="9144000" cy="1957388"/>
          </a:xfrm>
          <a:prstGeom prst="roundRect">
            <a:avLst>
              <a:gd name="adj" fmla="val 69"/>
            </a:avLst>
          </a:prstGeom>
          <a:gradFill rotWithShape="0">
            <a:gsLst>
              <a:gs pos="0">
                <a:srgbClr val="0047FF"/>
              </a:gs>
              <a:gs pos="100000">
                <a:srgbClr val="000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18" tIns="41460" rIns="82918" bIns="41460" anchor="ctr"/>
          <a:lstStyle>
            <a:lvl1pPr defTabSz="6508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6508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6508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6508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6508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lang="ru-RU" altLang="ru-RU" sz="22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2" name="Полилиния 3"/>
          <p:cNvSpPr>
            <a:spLocks noChangeArrowheads="1"/>
          </p:cNvSpPr>
          <p:nvPr/>
        </p:nvSpPr>
        <p:spPr bwMode="auto">
          <a:xfrm>
            <a:off x="0" y="5857875"/>
            <a:ext cx="4752975" cy="1000125"/>
          </a:xfrm>
          <a:custGeom>
            <a:avLst/>
            <a:gdLst>
              <a:gd name="T0" fmla="*/ 2147483647 w 14555"/>
              <a:gd name="T1" fmla="*/ 2147483647 h 3060"/>
              <a:gd name="T2" fmla="*/ 2147483647 w 14555"/>
              <a:gd name="T3" fmla="*/ 2147483647 h 3060"/>
              <a:gd name="T4" fmla="*/ 0 w 14555"/>
              <a:gd name="T5" fmla="*/ 2147483647 h 3060"/>
              <a:gd name="T6" fmla="*/ 2147483647 w 14555"/>
              <a:gd name="T7" fmla="*/ 2147483647 h 3060"/>
              <a:gd name="T8" fmla="*/ 2147483647 w 14555"/>
              <a:gd name="T9" fmla="*/ 2147483647 h 3060"/>
              <a:gd name="T10" fmla="*/ 2147483647 w 14555"/>
              <a:gd name="T11" fmla="*/ 2147483647 h 3060"/>
              <a:gd name="T12" fmla="*/ 2147483647 w 14555"/>
              <a:gd name="T13" fmla="*/ 2147483647 h 3060"/>
              <a:gd name="T14" fmla="*/ 2147483647 w 14555"/>
              <a:gd name="T15" fmla="*/ 2147483647 h 3060"/>
              <a:gd name="T16" fmla="*/ 2147483647 w 14555"/>
              <a:gd name="T17" fmla="*/ 2147483647 h 3060"/>
              <a:gd name="T18" fmla="*/ 2147483647 w 14555"/>
              <a:gd name="T19" fmla="*/ 2147483647 h 3060"/>
              <a:gd name="T20" fmla="*/ 2147483647 w 14555"/>
              <a:gd name="T21" fmla="*/ 2147483647 h 3060"/>
              <a:gd name="T22" fmla="*/ 2147483647 w 14555"/>
              <a:gd name="T23" fmla="*/ 0 h 3060"/>
              <a:gd name="T24" fmla="*/ 2147483647 w 14555"/>
              <a:gd name="T25" fmla="*/ 2147483647 h 3060"/>
              <a:gd name="T26" fmla="*/ 2147483647 w 14555"/>
              <a:gd name="T27" fmla="*/ 2147483647 h 3060"/>
              <a:gd name="T28" fmla="*/ 2147483647 w 14555"/>
              <a:gd name="T29" fmla="*/ 2147483647 h 3060"/>
              <a:gd name="T30" fmla="*/ 2147483647 w 14555"/>
              <a:gd name="T31" fmla="*/ 2147483647 h 3060"/>
              <a:gd name="T32" fmla="*/ 2147483647 w 14555"/>
              <a:gd name="T33" fmla="*/ 2147483647 h 3060"/>
              <a:gd name="T34" fmla="*/ 2147483647 w 14555"/>
              <a:gd name="T35" fmla="*/ 2147483647 h 3060"/>
              <a:gd name="T36" fmla="*/ 2147483647 w 14555"/>
              <a:gd name="T37" fmla="*/ 2147483647 h 3060"/>
              <a:gd name="T38" fmla="*/ 2147483647 w 14555"/>
              <a:gd name="T39" fmla="*/ 2147483647 h 3060"/>
              <a:gd name="T40" fmla="*/ 2147483647 w 14555"/>
              <a:gd name="T41" fmla="*/ 2147483647 h 3060"/>
              <a:gd name="T42" fmla="*/ 2147483647 w 14555"/>
              <a:gd name="T43" fmla="*/ 2147483647 h 3060"/>
              <a:gd name="T44" fmla="*/ 2147483647 w 14555"/>
              <a:gd name="T45" fmla="*/ 2147483647 h 3060"/>
              <a:gd name="T46" fmla="*/ 2147483647 w 14555"/>
              <a:gd name="T47" fmla="*/ 2147483647 h 3060"/>
              <a:gd name="T48" fmla="*/ 2147483647 w 14555"/>
              <a:gd name="T49" fmla="*/ 2147483647 h 30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4555" h="3060">
                <a:moveTo>
                  <a:pt x="93" y="3059"/>
                </a:moveTo>
                <a:lnTo>
                  <a:pt x="93" y="2102"/>
                </a:lnTo>
                <a:lnTo>
                  <a:pt x="0" y="2065"/>
                </a:lnTo>
                <a:lnTo>
                  <a:pt x="586" y="1659"/>
                </a:lnTo>
                <a:lnTo>
                  <a:pt x="1219" y="1291"/>
                </a:lnTo>
                <a:lnTo>
                  <a:pt x="1898" y="964"/>
                </a:lnTo>
                <a:lnTo>
                  <a:pt x="2620" y="680"/>
                </a:lnTo>
                <a:lnTo>
                  <a:pt x="3383" y="441"/>
                </a:lnTo>
                <a:lnTo>
                  <a:pt x="4180" y="252"/>
                </a:lnTo>
                <a:lnTo>
                  <a:pt x="5008" y="112"/>
                </a:lnTo>
                <a:lnTo>
                  <a:pt x="5864" y="29"/>
                </a:lnTo>
                <a:lnTo>
                  <a:pt x="6745" y="0"/>
                </a:lnTo>
                <a:lnTo>
                  <a:pt x="7625" y="29"/>
                </a:lnTo>
                <a:lnTo>
                  <a:pt x="8479" y="112"/>
                </a:lnTo>
                <a:lnTo>
                  <a:pt x="9308" y="252"/>
                </a:lnTo>
                <a:lnTo>
                  <a:pt x="10104" y="441"/>
                </a:lnTo>
                <a:lnTo>
                  <a:pt x="10868" y="680"/>
                </a:lnTo>
                <a:lnTo>
                  <a:pt x="11590" y="964"/>
                </a:lnTo>
                <a:lnTo>
                  <a:pt x="12269" y="1291"/>
                </a:lnTo>
                <a:lnTo>
                  <a:pt x="12902" y="1659"/>
                </a:lnTo>
                <a:lnTo>
                  <a:pt x="13487" y="2065"/>
                </a:lnTo>
                <a:lnTo>
                  <a:pt x="14018" y="2504"/>
                </a:lnTo>
                <a:lnTo>
                  <a:pt x="14489" y="2976"/>
                </a:lnTo>
                <a:lnTo>
                  <a:pt x="14554" y="3059"/>
                </a:lnTo>
                <a:lnTo>
                  <a:pt x="93" y="3059"/>
                </a:lnTo>
              </a:path>
            </a:pathLst>
          </a:custGeom>
          <a:gradFill rotWithShape="0">
            <a:gsLst>
              <a:gs pos="0">
                <a:srgbClr val="2300DC"/>
              </a:gs>
              <a:gs pos="100000">
                <a:srgbClr val="000080">
                  <a:alpha val="50000"/>
                </a:srgbClr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18" tIns="41460" rIns="82918" bIns="41460" anchor="ctr"/>
          <a:lstStyle/>
          <a:p>
            <a:endParaRPr lang="ru-RU"/>
          </a:p>
        </p:txBody>
      </p:sp>
      <p:sp>
        <p:nvSpPr>
          <p:cNvPr id="1028" name="Прямоуг.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906588"/>
            <a:ext cx="7805738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9" name="Прямоуг. 5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568325"/>
            <a:ext cx="7805738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ctr" defTabSz="6508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6508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明朝" pitchFamily="16" charset="-128"/>
        </a:defRPr>
      </a:lvl2pPr>
      <a:lvl3pPr algn="ctr" defTabSz="6508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明朝" pitchFamily="16" charset="-128"/>
        </a:defRPr>
      </a:lvl3pPr>
      <a:lvl4pPr algn="ctr" defTabSz="6508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明朝" pitchFamily="16" charset="-128"/>
        </a:defRPr>
      </a:lvl4pPr>
      <a:lvl5pPr algn="ctr" defTabSz="6508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明朝" pitchFamily="16" charset="-128"/>
        </a:defRPr>
      </a:lvl5pPr>
      <a:lvl6pPr marL="1393506" indent="-195783" algn="ctr" defTabSz="652126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明朝" pitchFamily="16" charset="-128"/>
        </a:defRPr>
      </a:lvl6pPr>
      <a:lvl7pPr marL="1808105" indent="-195783" algn="ctr" defTabSz="652126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明朝" pitchFamily="16" charset="-128"/>
        </a:defRPr>
      </a:lvl7pPr>
      <a:lvl8pPr marL="2222701" indent="-195783" algn="ctr" defTabSz="652126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明朝" pitchFamily="16" charset="-128"/>
        </a:defRPr>
      </a:lvl8pPr>
      <a:lvl9pPr marL="2637300" indent="-195783" algn="ctr" defTabSz="652126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明朝" pitchFamily="16" charset="-128"/>
        </a:defRPr>
      </a:lvl9pPr>
    </p:titleStyle>
    <p:bodyStyle>
      <a:lvl1pPr marL="390525" indent="-292100" algn="l" defTabSz="650875" rtl="0" eaLnBrk="0" fontAlgn="base" hangingPunct="0">
        <a:spcBef>
          <a:spcPct val="0"/>
        </a:spcBef>
        <a:spcAft>
          <a:spcPts val="1288"/>
        </a:spcAft>
        <a:buClr>
          <a:srgbClr val="00FFFF"/>
        </a:buClr>
        <a:buSzPct val="45000"/>
        <a:buFont typeface="Wingdings" pitchFamily="2" charset="2"/>
        <a:buChar char=""/>
        <a:defRPr sz="29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82638" indent="-260350" algn="l" defTabSz="650875" rtl="0" eaLnBrk="0" fontAlgn="base" hangingPunct="0">
        <a:spcBef>
          <a:spcPct val="0"/>
        </a:spcBef>
        <a:spcAft>
          <a:spcPts val="1038"/>
        </a:spcAft>
        <a:buClr>
          <a:srgbClr val="000000"/>
        </a:buClr>
        <a:buSzPct val="75000"/>
        <a:buFont typeface="Symbol" pitchFamily="18" charset="2"/>
        <a:buChar char=""/>
        <a:defRPr sz="25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73163" indent="-195263" algn="l" defTabSz="650875" rtl="0" eaLnBrk="0" fontAlgn="base" hangingPunct="0">
        <a:spcBef>
          <a:spcPct val="0"/>
        </a:spcBef>
        <a:spcAft>
          <a:spcPts val="775"/>
        </a:spcAft>
        <a:buClr>
          <a:srgbClr val="000000"/>
        </a:buClr>
        <a:buSzPct val="45000"/>
        <a:buFont typeface="Wingdings" pitchFamily="2" charset="2"/>
        <a:buChar char=""/>
        <a:defRPr sz="22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565275" indent="-195263" algn="l" defTabSz="650875" rtl="0" eaLnBrk="0" fontAlgn="base" hangingPunct="0">
        <a:spcBef>
          <a:spcPct val="0"/>
        </a:spcBef>
        <a:spcAft>
          <a:spcPts val="525"/>
        </a:spcAft>
        <a:buClr>
          <a:srgbClr val="000000"/>
        </a:buClr>
        <a:buSzPct val="75000"/>
        <a:buFont typeface="Symbol" pitchFamily="18" charset="2"/>
        <a:buChar char=""/>
        <a:defRPr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1957388" indent="-195263" algn="l" defTabSz="650875" rtl="0" eaLnBrk="0" fontAlgn="base" hangingPunct="0">
        <a:spcBef>
          <a:spcPct val="0"/>
        </a:spcBef>
        <a:spcAft>
          <a:spcPts val="263"/>
        </a:spcAft>
        <a:buClr>
          <a:srgbClr val="000000"/>
        </a:buClr>
        <a:buSzPct val="45000"/>
        <a:buFont typeface="Wingdings" pitchFamily="2" charset="2"/>
        <a:buChar char=""/>
        <a:defRPr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372417" indent="-195783" algn="l" defTabSz="652126" rtl="0" fontAlgn="base" hangingPunct="0"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787014" indent="-195783" algn="l" defTabSz="652126" rtl="0" fontAlgn="base" hangingPunct="0"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201611" indent="-195783" algn="l" defTabSz="652126" rtl="0" fontAlgn="base" hangingPunct="0"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616208" indent="-195783" algn="l" defTabSz="652126" rtl="0" fontAlgn="base" hangingPunct="0"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ru-RU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47FF"/>
            </a:gs>
            <a:gs pos="100000">
              <a:srgbClr val="00008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лилиния 1"/>
          <p:cNvSpPr>
            <a:spLocks noChangeArrowheads="1"/>
          </p:cNvSpPr>
          <p:nvPr/>
        </p:nvSpPr>
        <p:spPr bwMode="auto">
          <a:xfrm>
            <a:off x="0" y="0"/>
            <a:ext cx="4735513" cy="923925"/>
          </a:xfrm>
          <a:custGeom>
            <a:avLst/>
            <a:gdLst>
              <a:gd name="T0" fmla="*/ 0 w 14498"/>
              <a:gd name="T1" fmla="*/ 0 h 2828"/>
              <a:gd name="T2" fmla="*/ 0 w 14498"/>
              <a:gd name="T3" fmla="*/ 2147483647 h 2828"/>
              <a:gd name="T4" fmla="*/ 2147483647 w 14498"/>
              <a:gd name="T5" fmla="*/ 2147483647 h 2828"/>
              <a:gd name="T6" fmla="*/ 2147483647 w 14498"/>
              <a:gd name="T7" fmla="*/ 2147483647 h 2828"/>
              <a:gd name="T8" fmla="*/ 2147483647 w 14498"/>
              <a:gd name="T9" fmla="*/ 2147483647 h 2828"/>
              <a:gd name="T10" fmla="*/ 2147483647 w 14498"/>
              <a:gd name="T11" fmla="*/ 2147483647 h 2828"/>
              <a:gd name="T12" fmla="*/ 2147483647 w 14498"/>
              <a:gd name="T13" fmla="*/ 2147483647 h 2828"/>
              <a:gd name="T14" fmla="*/ 2147483647 w 14498"/>
              <a:gd name="T15" fmla="*/ 2147483647 h 2828"/>
              <a:gd name="T16" fmla="*/ 2147483647 w 14498"/>
              <a:gd name="T17" fmla="*/ 2147483647 h 2828"/>
              <a:gd name="T18" fmla="*/ 2147483647 w 14498"/>
              <a:gd name="T19" fmla="*/ 2147483647 h 2828"/>
              <a:gd name="T20" fmla="*/ 2147483647 w 14498"/>
              <a:gd name="T21" fmla="*/ 2147483647 h 2828"/>
              <a:gd name="T22" fmla="*/ 2147483647 w 14498"/>
              <a:gd name="T23" fmla="*/ 2147483647 h 2828"/>
              <a:gd name="T24" fmla="*/ 2147483647 w 14498"/>
              <a:gd name="T25" fmla="*/ 2147483647 h 2828"/>
              <a:gd name="T26" fmla="*/ 2147483647 w 14498"/>
              <a:gd name="T27" fmla="*/ 2147483647 h 2828"/>
              <a:gd name="T28" fmla="*/ 2147483647 w 14498"/>
              <a:gd name="T29" fmla="*/ 2147483647 h 2828"/>
              <a:gd name="T30" fmla="*/ 2147483647 w 14498"/>
              <a:gd name="T31" fmla="*/ 2147483647 h 2828"/>
              <a:gd name="T32" fmla="*/ 2147483647 w 14498"/>
              <a:gd name="T33" fmla="*/ 2147483647 h 2828"/>
              <a:gd name="T34" fmla="*/ 2147483647 w 14498"/>
              <a:gd name="T35" fmla="*/ 2147483647 h 2828"/>
              <a:gd name="T36" fmla="*/ 2147483647 w 14498"/>
              <a:gd name="T37" fmla="*/ 2147483647 h 2828"/>
              <a:gd name="T38" fmla="*/ 2147483647 w 14498"/>
              <a:gd name="T39" fmla="*/ 2147483647 h 2828"/>
              <a:gd name="T40" fmla="*/ 2147483647 w 14498"/>
              <a:gd name="T41" fmla="*/ 2147483647 h 2828"/>
              <a:gd name="T42" fmla="*/ 2147483647 w 14498"/>
              <a:gd name="T43" fmla="*/ 0 h 2828"/>
              <a:gd name="T44" fmla="*/ 0 w 14498"/>
              <a:gd name="T45" fmla="*/ 0 h 282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4498" h="2828">
                <a:moveTo>
                  <a:pt x="0" y="0"/>
                </a:moveTo>
                <a:lnTo>
                  <a:pt x="0" y="1236"/>
                </a:lnTo>
                <a:lnTo>
                  <a:pt x="706" y="1631"/>
                </a:lnTo>
                <a:lnTo>
                  <a:pt x="1407" y="1935"/>
                </a:lnTo>
                <a:lnTo>
                  <a:pt x="2157" y="2197"/>
                </a:lnTo>
                <a:lnTo>
                  <a:pt x="2943" y="2418"/>
                </a:lnTo>
                <a:lnTo>
                  <a:pt x="3767" y="2593"/>
                </a:lnTo>
                <a:lnTo>
                  <a:pt x="4625" y="2721"/>
                </a:lnTo>
                <a:lnTo>
                  <a:pt x="5510" y="2801"/>
                </a:lnTo>
                <a:lnTo>
                  <a:pt x="6417" y="2827"/>
                </a:lnTo>
                <a:lnTo>
                  <a:pt x="7329" y="2801"/>
                </a:lnTo>
                <a:lnTo>
                  <a:pt x="8215" y="2721"/>
                </a:lnTo>
                <a:lnTo>
                  <a:pt x="9072" y="2593"/>
                </a:lnTo>
                <a:lnTo>
                  <a:pt x="9895" y="2418"/>
                </a:lnTo>
                <a:lnTo>
                  <a:pt x="10684" y="2197"/>
                </a:lnTo>
                <a:lnTo>
                  <a:pt x="11432" y="1935"/>
                </a:lnTo>
                <a:lnTo>
                  <a:pt x="12136" y="1631"/>
                </a:lnTo>
                <a:lnTo>
                  <a:pt x="12788" y="1293"/>
                </a:lnTo>
                <a:lnTo>
                  <a:pt x="13392" y="920"/>
                </a:lnTo>
                <a:lnTo>
                  <a:pt x="13940" y="513"/>
                </a:lnTo>
                <a:lnTo>
                  <a:pt x="14429" y="78"/>
                </a:lnTo>
                <a:lnTo>
                  <a:pt x="14497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47FF"/>
              </a:gs>
              <a:gs pos="100000">
                <a:srgbClr val="000080"/>
              </a:gs>
            </a:gsLst>
            <a:path path="rect">
              <a:fillToRect l="70000" t="50000" r="3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27" tIns="41464" rIns="82927" bIns="41464" anchor="ctr"/>
          <a:lstStyle/>
          <a:p>
            <a:endParaRPr lang="ru-RU"/>
          </a:p>
        </p:txBody>
      </p:sp>
      <p:sp>
        <p:nvSpPr>
          <p:cNvPr id="3075" name="Автофигура 2"/>
          <p:cNvSpPr>
            <a:spLocks noChangeArrowheads="1"/>
          </p:cNvSpPr>
          <p:nvPr/>
        </p:nvSpPr>
        <p:spPr bwMode="auto">
          <a:xfrm>
            <a:off x="0" y="4899025"/>
            <a:ext cx="9144000" cy="1957388"/>
          </a:xfrm>
          <a:prstGeom prst="roundRect">
            <a:avLst>
              <a:gd name="adj" fmla="val 69"/>
            </a:avLst>
          </a:prstGeom>
          <a:gradFill rotWithShape="0">
            <a:gsLst>
              <a:gs pos="0">
                <a:srgbClr val="0047FF"/>
              </a:gs>
              <a:gs pos="100000">
                <a:srgbClr val="000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27" tIns="41464" rIns="82927" bIns="41464" anchor="ctr"/>
          <a:lstStyle>
            <a:lvl1pPr defTabSz="6508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6508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6508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6508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6508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lang="ru-RU" altLang="ru-RU" sz="22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6" name="Полилиния 3"/>
          <p:cNvSpPr>
            <a:spLocks noChangeArrowheads="1"/>
          </p:cNvSpPr>
          <p:nvPr/>
        </p:nvSpPr>
        <p:spPr bwMode="auto">
          <a:xfrm>
            <a:off x="0" y="5857875"/>
            <a:ext cx="4752975" cy="1000125"/>
          </a:xfrm>
          <a:custGeom>
            <a:avLst/>
            <a:gdLst>
              <a:gd name="T0" fmla="*/ 2147483647 w 14555"/>
              <a:gd name="T1" fmla="*/ 2147483647 h 3060"/>
              <a:gd name="T2" fmla="*/ 2147483647 w 14555"/>
              <a:gd name="T3" fmla="*/ 2147483647 h 3060"/>
              <a:gd name="T4" fmla="*/ 0 w 14555"/>
              <a:gd name="T5" fmla="*/ 2147483647 h 3060"/>
              <a:gd name="T6" fmla="*/ 2147483647 w 14555"/>
              <a:gd name="T7" fmla="*/ 2147483647 h 3060"/>
              <a:gd name="T8" fmla="*/ 2147483647 w 14555"/>
              <a:gd name="T9" fmla="*/ 2147483647 h 3060"/>
              <a:gd name="T10" fmla="*/ 2147483647 w 14555"/>
              <a:gd name="T11" fmla="*/ 2147483647 h 3060"/>
              <a:gd name="T12" fmla="*/ 2147483647 w 14555"/>
              <a:gd name="T13" fmla="*/ 2147483647 h 3060"/>
              <a:gd name="T14" fmla="*/ 2147483647 w 14555"/>
              <a:gd name="T15" fmla="*/ 2147483647 h 3060"/>
              <a:gd name="T16" fmla="*/ 2147483647 w 14555"/>
              <a:gd name="T17" fmla="*/ 2147483647 h 3060"/>
              <a:gd name="T18" fmla="*/ 2147483647 w 14555"/>
              <a:gd name="T19" fmla="*/ 2147483647 h 3060"/>
              <a:gd name="T20" fmla="*/ 2147483647 w 14555"/>
              <a:gd name="T21" fmla="*/ 2147483647 h 3060"/>
              <a:gd name="T22" fmla="*/ 2147483647 w 14555"/>
              <a:gd name="T23" fmla="*/ 0 h 3060"/>
              <a:gd name="T24" fmla="*/ 2147483647 w 14555"/>
              <a:gd name="T25" fmla="*/ 2147483647 h 3060"/>
              <a:gd name="T26" fmla="*/ 2147483647 w 14555"/>
              <a:gd name="T27" fmla="*/ 2147483647 h 3060"/>
              <a:gd name="T28" fmla="*/ 2147483647 w 14555"/>
              <a:gd name="T29" fmla="*/ 2147483647 h 3060"/>
              <a:gd name="T30" fmla="*/ 2147483647 w 14555"/>
              <a:gd name="T31" fmla="*/ 2147483647 h 3060"/>
              <a:gd name="T32" fmla="*/ 2147483647 w 14555"/>
              <a:gd name="T33" fmla="*/ 2147483647 h 3060"/>
              <a:gd name="T34" fmla="*/ 2147483647 w 14555"/>
              <a:gd name="T35" fmla="*/ 2147483647 h 3060"/>
              <a:gd name="T36" fmla="*/ 2147483647 w 14555"/>
              <a:gd name="T37" fmla="*/ 2147483647 h 3060"/>
              <a:gd name="T38" fmla="*/ 2147483647 w 14555"/>
              <a:gd name="T39" fmla="*/ 2147483647 h 3060"/>
              <a:gd name="T40" fmla="*/ 2147483647 w 14555"/>
              <a:gd name="T41" fmla="*/ 2147483647 h 3060"/>
              <a:gd name="T42" fmla="*/ 2147483647 w 14555"/>
              <a:gd name="T43" fmla="*/ 2147483647 h 3060"/>
              <a:gd name="T44" fmla="*/ 2147483647 w 14555"/>
              <a:gd name="T45" fmla="*/ 2147483647 h 3060"/>
              <a:gd name="T46" fmla="*/ 2147483647 w 14555"/>
              <a:gd name="T47" fmla="*/ 2147483647 h 3060"/>
              <a:gd name="T48" fmla="*/ 2147483647 w 14555"/>
              <a:gd name="T49" fmla="*/ 2147483647 h 30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4555" h="3060">
                <a:moveTo>
                  <a:pt x="93" y="3059"/>
                </a:moveTo>
                <a:lnTo>
                  <a:pt x="93" y="2102"/>
                </a:lnTo>
                <a:lnTo>
                  <a:pt x="0" y="2065"/>
                </a:lnTo>
                <a:lnTo>
                  <a:pt x="586" y="1659"/>
                </a:lnTo>
                <a:lnTo>
                  <a:pt x="1219" y="1291"/>
                </a:lnTo>
                <a:lnTo>
                  <a:pt x="1898" y="964"/>
                </a:lnTo>
                <a:lnTo>
                  <a:pt x="2620" y="680"/>
                </a:lnTo>
                <a:lnTo>
                  <a:pt x="3383" y="441"/>
                </a:lnTo>
                <a:lnTo>
                  <a:pt x="4180" y="252"/>
                </a:lnTo>
                <a:lnTo>
                  <a:pt x="5008" y="112"/>
                </a:lnTo>
                <a:lnTo>
                  <a:pt x="5864" y="29"/>
                </a:lnTo>
                <a:lnTo>
                  <a:pt x="6745" y="0"/>
                </a:lnTo>
                <a:lnTo>
                  <a:pt x="7625" y="29"/>
                </a:lnTo>
                <a:lnTo>
                  <a:pt x="8479" y="112"/>
                </a:lnTo>
                <a:lnTo>
                  <a:pt x="9308" y="252"/>
                </a:lnTo>
                <a:lnTo>
                  <a:pt x="10104" y="441"/>
                </a:lnTo>
                <a:lnTo>
                  <a:pt x="10868" y="680"/>
                </a:lnTo>
                <a:lnTo>
                  <a:pt x="11590" y="964"/>
                </a:lnTo>
                <a:lnTo>
                  <a:pt x="12269" y="1291"/>
                </a:lnTo>
                <a:lnTo>
                  <a:pt x="12902" y="1659"/>
                </a:lnTo>
                <a:lnTo>
                  <a:pt x="13487" y="2065"/>
                </a:lnTo>
                <a:lnTo>
                  <a:pt x="14018" y="2504"/>
                </a:lnTo>
                <a:lnTo>
                  <a:pt x="14489" y="2976"/>
                </a:lnTo>
                <a:lnTo>
                  <a:pt x="14554" y="3059"/>
                </a:lnTo>
                <a:lnTo>
                  <a:pt x="93" y="3059"/>
                </a:lnTo>
              </a:path>
            </a:pathLst>
          </a:custGeom>
          <a:gradFill rotWithShape="0">
            <a:gsLst>
              <a:gs pos="0">
                <a:srgbClr val="2300DC"/>
              </a:gs>
              <a:gs pos="100000">
                <a:srgbClr val="000080">
                  <a:alpha val="50000"/>
                </a:srgbClr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27" tIns="41464" rIns="82927" bIns="41464" anchor="ctr"/>
          <a:lstStyle/>
          <a:p>
            <a:endParaRPr lang="ru-RU"/>
          </a:p>
        </p:txBody>
      </p:sp>
      <p:sp>
        <p:nvSpPr>
          <p:cNvPr id="1028" name="Прямоуг.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906588"/>
            <a:ext cx="7805738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9" name="Прямоуг. 5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568325"/>
            <a:ext cx="7805738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</p:sldLayoutIdLst>
  <p:txStyles>
    <p:titleStyle>
      <a:lvl1pPr algn="ctr" defTabSz="6508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6508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明朝" pitchFamily="16" charset="-128"/>
        </a:defRPr>
      </a:lvl2pPr>
      <a:lvl3pPr algn="ctr" defTabSz="6508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明朝" pitchFamily="16" charset="-128"/>
        </a:defRPr>
      </a:lvl3pPr>
      <a:lvl4pPr algn="ctr" defTabSz="6508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明朝" pitchFamily="16" charset="-128"/>
        </a:defRPr>
      </a:lvl4pPr>
      <a:lvl5pPr algn="ctr" defTabSz="6508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明朝" pitchFamily="16" charset="-128"/>
        </a:defRPr>
      </a:lvl5pPr>
      <a:lvl6pPr marL="1393651" indent="-195803" algn="ctr" defTabSz="652194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明朝" pitchFamily="16" charset="-128"/>
        </a:defRPr>
      </a:lvl6pPr>
      <a:lvl7pPr marL="1808293" indent="-195803" algn="ctr" defTabSz="652194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明朝" pitchFamily="16" charset="-128"/>
        </a:defRPr>
      </a:lvl7pPr>
      <a:lvl8pPr marL="2222931" indent="-195803" algn="ctr" defTabSz="652194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明朝" pitchFamily="16" charset="-128"/>
        </a:defRPr>
      </a:lvl8pPr>
      <a:lvl9pPr marL="2637573" indent="-195803" algn="ctr" defTabSz="652194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明朝" pitchFamily="16" charset="-128"/>
        </a:defRPr>
      </a:lvl9pPr>
    </p:titleStyle>
    <p:bodyStyle>
      <a:lvl1pPr marL="390525" indent="-293688" algn="l" defTabSz="650875" rtl="0" eaLnBrk="0" fontAlgn="base" hangingPunct="0">
        <a:spcBef>
          <a:spcPct val="0"/>
        </a:spcBef>
        <a:spcAft>
          <a:spcPts val="1288"/>
        </a:spcAft>
        <a:buClr>
          <a:srgbClr val="00FFFF"/>
        </a:buClr>
        <a:buSzPct val="45000"/>
        <a:buFont typeface="Wingdings" pitchFamily="2" charset="2"/>
        <a:buChar char=""/>
        <a:defRPr sz="29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82638" indent="-260350" algn="l" defTabSz="650875" rtl="0" eaLnBrk="0" fontAlgn="base" hangingPunct="0">
        <a:spcBef>
          <a:spcPct val="0"/>
        </a:spcBef>
        <a:spcAft>
          <a:spcPts val="1038"/>
        </a:spcAft>
        <a:buClr>
          <a:srgbClr val="000000"/>
        </a:buClr>
        <a:buSzPct val="75000"/>
        <a:buFont typeface="Symbol" pitchFamily="18" charset="2"/>
        <a:buChar char=""/>
        <a:defRPr sz="25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74750" indent="-195263" algn="l" defTabSz="650875" rtl="0" eaLnBrk="0" fontAlgn="base" hangingPunct="0">
        <a:spcBef>
          <a:spcPct val="0"/>
        </a:spcBef>
        <a:spcAft>
          <a:spcPts val="775"/>
        </a:spcAft>
        <a:buClr>
          <a:srgbClr val="000000"/>
        </a:buClr>
        <a:buSzPct val="45000"/>
        <a:buFont typeface="Wingdings" pitchFamily="2" charset="2"/>
        <a:buChar char=""/>
        <a:defRPr sz="22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565275" indent="-195263" algn="l" defTabSz="650875" rtl="0" eaLnBrk="0" fontAlgn="base" hangingPunct="0">
        <a:spcBef>
          <a:spcPct val="0"/>
        </a:spcBef>
        <a:spcAft>
          <a:spcPts val="525"/>
        </a:spcAft>
        <a:buClr>
          <a:srgbClr val="000000"/>
        </a:buClr>
        <a:buSzPct val="75000"/>
        <a:buFont typeface="Symbol" pitchFamily="18" charset="2"/>
        <a:buChar char=""/>
        <a:defRPr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1957388" indent="-195263" algn="l" defTabSz="650875" rtl="0" eaLnBrk="0" fontAlgn="base" hangingPunct="0">
        <a:spcBef>
          <a:spcPct val="0"/>
        </a:spcBef>
        <a:spcAft>
          <a:spcPts val="263"/>
        </a:spcAft>
        <a:buClr>
          <a:srgbClr val="000000"/>
        </a:buClr>
        <a:buSzPct val="45000"/>
        <a:buFont typeface="Wingdings" pitchFamily="2" charset="2"/>
        <a:buChar char=""/>
        <a:defRPr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372663" indent="-195803" algn="l" defTabSz="652194" rtl="0" fontAlgn="base" hangingPunct="0"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787303" indent="-195803" algn="l" defTabSz="652194" rtl="0" fontAlgn="base" hangingPunct="0"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201943" indent="-195803" algn="l" defTabSz="652194" rtl="0" fontAlgn="base" hangingPunct="0"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616583" indent="-195803" algn="l" defTabSz="652194" rtl="0" fontAlgn="base" hangingPunct="0"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ru-RU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png"/><Relationship Id="rId4" Type="http://schemas.openxmlformats.org/officeDocument/2006/relationships/oleObject" Target="../embeddings/Microsoft_Excel_Chart1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333375"/>
            <a:ext cx="213677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оле 5"/>
          <p:cNvSpPr txBox="1">
            <a:spLocks noChangeArrowheads="1"/>
          </p:cNvSpPr>
          <p:nvPr/>
        </p:nvSpPr>
        <p:spPr bwMode="auto">
          <a:xfrm>
            <a:off x="2771775" y="692150"/>
            <a:ext cx="5903913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6" rIns="91410" bIns="45706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>
                <a:solidFill>
                  <a:srgbClr val="000000"/>
                </a:solidFill>
              </a:rPr>
              <a:t>Кузьминова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>
                <a:solidFill>
                  <a:srgbClr val="000000"/>
                </a:solidFill>
              </a:rPr>
              <a:t>Елена Владимировна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учитель начальных классов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МОУ лицей № 104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 г. Минеральные Воды</a:t>
            </a:r>
          </a:p>
        </p:txBody>
      </p:sp>
      <p:sp>
        <p:nvSpPr>
          <p:cNvPr id="2054" name="Поле 6"/>
          <p:cNvSpPr txBox="1">
            <a:spLocks noChangeArrowheads="1"/>
          </p:cNvSpPr>
          <p:nvPr/>
        </p:nvSpPr>
        <p:spPr bwMode="auto">
          <a:xfrm>
            <a:off x="185738" y="4332288"/>
            <a:ext cx="85693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6" rIns="91410" bIns="45706">
            <a:spAutoFit/>
          </a:bodyPr>
          <a:lstStyle/>
          <a:p>
            <a:pPr algn="ctr">
              <a:defRPr/>
            </a:pPr>
            <a:r>
              <a:rPr lang="ru-RU" sz="3600" spc="-150" dirty="0">
                <a:solidFill>
                  <a:srgbClr val="0000CC"/>
                </a:solidFill>
              </a:rPr>
              <a:t>«Использование </a:t>
            </a:r>
            <a:r>
              <a:rPr lang="ru-RU" sz="3600" spc="-150" dirty="0" err="1">
                <a:solidFill>
                  <a:srgbClr val="0000CC"/>
                </a:solidFill>
              </a:rPr>
              <a:t>здоровьесберегающих</a:t>
            </a:r>
            <a:r>
              <a:rPr lang="ru-RU" sz="3600" spc="-150" dirty="0">
                <a:solidFill>
                  <a:srgbClr val="0000CC"/>
                </a:solidFill>
              </a:rPr>
              <a:t> технологий в педагогическом процессе».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590550" y="115888"/>
            <a:ext cx="8229600" cy="744537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33CC"/>
                </a:solidFill>
              </a:rPr>
              <a:t>Нестандартные</a:t>
            </a:r>
            <a:r>
              <a:rPr lang="ru-RU" sz="4000" b="1">
                <a:solidFill>
                  <a:srgbClr val="FF33CC"/>
                </a:solidFill>
              </a:rPr>
              <a:t> уроки</a:t>
            </a:r>
          </a:p>
        </p:txBody>
      </p:sp>
      <p:sp>
        <p:nvSpPr>
          <p:cNvPr id="13315" name="Поле 4"/>
          <p:cNvSpPr txBox="1">
            <a:spLocks noChangeArrowheads="1"/>
          </p:cNvSpPr>
          <p:nvPr/>
        </p:nvSpPr>
        <p:spPr bwMode="auto">
          <a:xfrm>
            <a:off x="179388" y="1052513"/>
            <a:ext cx="8964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6" rIns="91410" bIns="45706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rgbClr val="009900"/>
                </a:solidFill>
              </a:rPr>
              <a:t>Урок чтения в детской библиотеке</a:t>
            </a:r>
          </a:p>
        </p:txBody>
      </p:sp>
      <p:pic>
        <p:nvPicPr>
          <p:cNvPr id="13316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4608513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71875"/>
            <a:ext cx="45370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86518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9900"/>
                </a:solidFill>
              </a:rPr>
              <a:t>Урок – экскурсия.</a:t>
            </a:r>
          </a:p>
        </p:txBody>
      </p:sp>
      <p:pic>
        <p:nvPicPr>
          <p:cNvPr id="14339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341438"/>
            <a:ext cx="5227638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382963"/>
            <a:ext cx="4968875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25" y="115888"/>
            <a:ext cx="8929688" cy="769937"/>
          </a:xfrm>
          <a:prstGeom prst="rect">
            <a:avLst/>
          </a:prstGeom>
        </p:spPr>
        <p:txBody>
          <a:bodyPr lIns="91410" tIns="45706" rIns="91410" bIns="45706">
            <a:spAutoFit/>
          </a:bodyPr>
          <a:lstStyle/>
          <a:p>
            <a:pPr algn="ctr">
              <a:defRPr/>
            </a:pPr>
            <a:r>
              <a:rPr lang="ru-RU" sz="4400" b="1" kern="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Походы выходного дня.</a:t>
            </a:r>
            <a:endParaRPr lang="ru-RU" dirty="0"/>
          </a:p>
        </p:txBody>
      </p:sp>
      <p:pic>
        <p:nvPicPr>
          <p:cNvPr id="15363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885825"/>
            <a:ext cx="4176712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3500438"/>
            <a:ext cx="427355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052513"/>
            <a:ext cx="2776538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4292600"/>
            <a:ext cx="2865438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6050"/>
            <a:ext cx="4475162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502025"/>
            <a:ext cx="4430713" cy="317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4643438" y="260350"/>
            <a:ext cx="45005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/>
              <a:t>Создание зон релаксации</a:t>
            </a:r>
          </a:p>
        </p:txBody>
      </p:sp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179388" y="3860800"/>
            <a:ext cx="43211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/>
              <a:t>Озеленение кабинета, подбор комнатных растений, способствующих очистке воздуха от микробов.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79388" y="636588"/>
            <a:ext cx="8964612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900"/>
              <a:t>Формирование у детей основ культуры питания как составляющей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900"/>
              <a:t>здорового образа жизни в рамках реализации программы «Разговор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900"/>
              <a:t> о правильном питании».  </a:t>
            </a:r>
          </a:p>
        </p:txBody>
      </p:sp>
      <p:pic>
        <p:nvPicPr>
          <p:cNvPr id="17411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06550"/>
            <a:ext cx="3816350" cy="242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06850"/>
            <a:ext cx="381635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08138"/>
            <a:ext cx="3851275" cy="231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Рисунок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05263"/>
            <a:ext cx="3671887" cy="263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Прямоуг. 1"/>
          <p:cNvSpPr>
            <a:spLocks noGrp="1" noChangeArrowheads="1"/>
          </p:cNvSpPr>
          <p:nvPr>
            <p:ph type="title"/>
          </p:nvPr>
        </p:nvSpPr>
        <p:spPr>
          <a:xfrm>
            <a:off x="673100" y="568325"/>
            <a:ext cx="7807325" cy="1146175"/>
          </a:xfrm>
        </p:spPr>
        <p:txBody>
          <a:bodyPr/>
          <a:lstStyle/>
          <a:p>
            <a:pPr marL="195763" indent="-195763" defTabSz="652126" eaLnBrk="1">
              <a:lnSpc>
                <a:spcPct val="95000"/>
              </a:lnSpc>
              <a:tabLst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  <a:tab pos="5251020" algn="l"/>
                <a:tab pos="5907396" algn="l"/>
                <a:tab pos="6563775" algn="l"/>
                <a:tab pos="7220152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</a:rPr>
              <a:t>КОНКУРС КУЛИНАРОВ </a:t>
            </a:r>
          </a:p>
        </p:txBody>
      </p:sp>
      <p:sp>
        <p:nvSpPr>
          <p:cNvPr id="5122" name="Прямоуг. 2"/>
          <p:cNvSpPr>
            <a:spLocks noGrp="1" noChangeArrowheads="1"/>
          </p:cNvSpPr>
          <p:nvPr>
            <p:ph type="body" idx="1"/>
          </p:nvPr>
        </p:nvSpPr>
        <p:spPr>
          <a:xfrm>
            <a:off x="5748338" y="1795463"/>
            <a:ext cx="2954337" cy="4321175"/>
          </a:xfrm>
        </p:spPr>
        <p:txBody>
          <a:bodyPr/>
          <a:lstStyle/>
          <a:p>
            <a:pPr marL="391563" indent="-293673" defTabSz="652126" eaLnBrk="1">
              <a:lnSpc>
                <a:spcPct val="95000"/>
              </a:lnSpc>
              <a:spcAft>
                <a:spcPts val="1282"/>
              </a:spcAft>
              <a:tabLst>
                <a:tab pos="656378" algn="l"/>
                <a:tab pos="1312751" algn="l"/>
                <a:tab pos="1969133" algn="l"/>
                <a:tab pos="2625509" algn="l"/>
              </a:tabLst>
              <a:defRPr/>
            </a:pPr>
            <a:r>
              <a:rPr lang="en-GB" dirty="0" err="1" smtClean="0">
                <a:solidFill>
                  <a:schemeClr val="tx1"/>
                </a:solidFill>
              </a:rPr>
              <a:t>Научились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составлять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меню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жаркого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летнего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дня</a:t>
            </a:r>
            <a:r>
              <a:rPr lang="en-GB" dirty="0" smtClean="0">
                <a:solidFill>
                  <a:schemeClr val="tx1"/>
                </a:solidFill>
              </a:rPr>
              <a:t> и </a:t>
            </a:r>
            <a:r>
              <a:rPr lang="en-GB" dirty="0" err="1" smtClean="0">
                <a:solidFill>
                  <a:schemeClr val="tx1"/>
                </a:solidFill>
              </a:rPr>
              <a:t>меню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холодного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зимнего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дня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8436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800225"/>
            <a:ext cx="5329238" cy="407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. 1"/>
          <p:cNvSpPr>
            <a:spLocks noGrp="1" noChangeArrowheads="1"/>
          </p:cNvSpPr>
          <p:nvPr>
            <p:ph type="title"/>
          </p:nvPr>
        </p:nvSpPr>
        <p:spPr>
          <a:xfrm>
            <a:off x="4244975" y="266700"/>
            <a:ext cx="4735513" cy="1693863"/>
          </a:xfrm>
        </p:spPr>
        <p:txBody>
          <a:bodyPr/>
          <a:lstStyle/>
          <a:p>
            <a:pPr marL="195263" indent="-195263" eaLnBrk="1">
              <a:lnSpc>
                <a:spcPct val="95000"/>
              </a:lnSpc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</a:tabLst>
            </a:pPr>
            <a:r>
              <a:rPr lang="en-GB" altLang="ru-RU" sz="2400" b="1" smtClean="0">
                <a:solidFill>
                  <a:schemeClr val="tx1"/>
                </a:solidFill>
                <a:effectLst/>
              </a:rPr>
              <a:t>Принимали активное участие в конкурсе семейной фотографии программы </a:t>
            </a:r>
            <a:br>
              <a:rPr lang="en-GB" altLang="ru-RU" sz="2400" b="1" smtClean="0">
                <a:solidFill>
                  <a:schemeClr val="tx1"/>
                </a:solidFill>
                <a:effectLst/>
              </a:rPr>
            </a:br>
            <a:r>
              <a:rPr lang="en-GB" altLang="ru-RU" sz="2400" b="1" smtClean="0">
                <a:solidFill>
                  <a:schemeClr val="tx1"/>
                </a:solidFill>
                <a:effectLst/>
              </a:rPr>
              <a:t>“Разговор о правильном питании”</a:t>
            </a:r>
          </a:p>
        </p:txBody>
      </p:sp>
      <p:sp>
        <p:nvSpPr>
          <p:cNvPr id="6146" name="Прямоуг. 2"/>
          <p:cNvSpPr>
            <a:spLocks noGrp="1" noChangeArrowheads="1"/>
          </p:cNvSpPr>
          <p:nvPr>
            <p:ph type="body" idx="1"/>
          </p:nvPr>
        </p:nvSpPr>
        <p:spPr>
          <a:xfrm>
            <a:off x="4572000" y="6042025"/>
            <a:ext cx="3590925" cy="652463"/>
          </a:xfrm>
        </p:spPr>
        <p:txBody>
          <a:bodyPr/>
          <a:lstStyle/>
          <a:p>
            <a:pPr marL="391604" indent="-293703" defTabSz="652194" eaLnBrk="1">
              <a:lnSpc>
                <a:spcPct val="95000"/>
              </a:lnSpc>
              <a:spcAft>
                <a:spcPts val="1282"/>
              </a:spcAft>
              <a:tabLst>
                <a:tab pos="656446" algn="l"/>
                <a:tab pos="1312888" algn="l"/>
                <a:tab pos="1969337" algn="l"/>
                <a:tab pos="2625782" algn="l"/>
                <a:tab pos="3282226" algn="l"/>
              </a:tabLst>
              <a:defRPr/>
            </a:pPr>
            <a:r>
              <a:rPr lang="en-GB" dirty="0" err="1" smtClean="0"/>
              <a:t>Семья</a:t>
            </a:r>
            <a:r>
              <a:rPr lang="en-GB" dirty="0" smtClean="0"/>
              <a:t> </a:t>
            </a:r>
            <a:r>
              <a:rPr lang="en-GB" dirty="0" err="1" smtClean="0"/>
              <a:t>Селезневых</a:t>
            </a:r>
            <a:endParaRPr lang="en-GB" dirty="0" smtClean="0"/>
          </a:p>
        </p:txBody>
      </p:sp>
      <p:pic>
        <p:nvPicPr>
          <p:cNvPr id="19460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654050"/>
            <a:ext cx="3795712" cy="592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2122488"/>
            <a:ext cx="4572000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1628775"/>
            <a:ext cx="4702175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" name="Прямоуг. 1"/>
          <p:cNvSpPr>
            <a:spLocks noGrp="1" noChangeArrowheads="1"/>
          </p:cNvSpPr>
          <p:nvPr>
            <p:ph type="title"/>
          </p:nvPr>
        </p:nvSpPr>
        <p:spPr>
          <a:xfrm>
            <a:off x="722313" y="195263"/>
            <a:ext cx="7772400" cy="1362075"/>
          </a:xfrm>
        </p:spPr>
        <p:txBody>
          <a:bodyPr/>
          <a:lstStyle/>
          <a:p>
            <a:pPr algn="ctr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</a:tabLs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У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част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вовали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в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конкурс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е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effectLst/>
              </a:rPr>
              <a:t>семейной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effectLst/>
              </a:rPr>
              <a:t>фотографии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ffectLst/>
              </a:rPr>
              <a:t> “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effectLst/>
              </a:rPr>
              <a:t>Как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effectLst/>
              </a:rPr>
              <a:t>питаешься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</a:rPr>
              <a:t>,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effectLst/>
              </a:rPr>
              <a:t>так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ffectLst/>
              </a:rPr>
              <a:t> и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effectLst/>
              </a:rPr>
              <a:t>улыбаешься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”.</a:t>
            </a:r>
            <a:endParaRPr lang="en-GB" sz="24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20484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4017963"/>
            <a:ext cx="3798887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4017963"/>
            <a:ext cx="37877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87413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dirty="0">
                <a:solidFill>
                  <a:srgbClr val="FF33CC"/>
                </a:solidFill>
              </a:rPr>
              <a:t>Результаты работы </a:t>
            </a:r>
            <a:r>
              <a:rPr lang="ru-RU" sz="3600" dirty="0" smtClean="0">
                <a:solidFill>
                  <a:srgbClr val="FF33CC"/>
                </a:solidFill>
              </a:rPr>
              <a:t>:</a:t>
            </a:r>
            <a:endParaRPr lang="ru-RU" sz="3600" dirty="0">
              <a:solidFill>
                <a:srgbClr val="FF33CC"/>
              </a:solidFill>
            </a:endParaRPr>
          </a:p>
        </p:txBody>
      </p:sp>
      <p:sp>
        <p:nvSpPr>
          <p:cNvPr id="192515" name="Прямоуг.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899025"/>
          </a:xfrm>
        </p:spPr>
        <p:txBody>
          <a:bodyPr/>
          <a:lstStyle/>
          <a:p>
            <a:pPr marL="342793" indent="-342793" eaLnBrk="1" hangingPunct="1">
              <a:buFontTx/>
              <a:buChar char="•"/>
              <a:defRPr/>
            </a:pPr>
            <a:r>
              <a:rPr lang="ru-RU" sz="2400" dirty="0" smtClean="0">
                <a:solidFill>
                  <a:srgbClr val="009900"/>
                </a:solidFill>
              </a:rPr>
              <a:t>Мои учащиеся стали крепче, энергичнее, более внимательны, улучшилась память, стали меньше болеть и пропускать  занятия в школе. А это отражается и на качестве знаний, получаемых детьми на уроках.</a:t>
            </a:r>
            <a:endParaRPr lang="ru-RU" sz="2400" dirty="0">
              <a:solidFill>
                <a:srgbClr val="009900"/>
              </a:solidFill>
            </a:endParaRPr>
          </a:p>
        </p:txBody>
      </p:sp>
      <p:graphicFrame>
        <p:nvGraphicFramePr>
          <p:cNvPr id="21508" name="Диаграмма 4"/>
          <p:cNvGraphicFramePr>
            <a:graphicFrameLocks/>
          </p:cNvGraphicFramePr>
          <p:nvPr/>
        </p:nvGraphicFramePr>
        <p:xfrm>
          <a:off x="1641475" y="3233738"/>
          <a:ext cx="5140325" cy="349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r:id="rId4" imgW="5139373" imgH="3487214" progId="Excel.Chart.8">
                  <p:embed/>
                </p:oleObj>
              </mc:Choice>
              <mc:Fallback>
                <p:oleObj r:id="rId4" imgW="5139373" imgH="3487214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475" y="3233738"/>
                        <a:ext cx="5140325" cy="349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1476375" y="381000"/>
            <a:ext cx="7210425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0066"/>
                </a:solidFill>
              </a:rPr>
              <a:t>Цель работы:</a:t>
            </a:r>
          </a:p>
        </p:txBody>
      </p:sp>
      <p:sp>
        <p:nvSpPr>
          <p:cNvPr id="105475" name="Прямоуг.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793" indent="-342793" eaLnBrk="1" hangingPunct="1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Ш"/>
              <a:defRPr/>
            </a:pPr>
            <a:r>
              <a:rPr lang="ru-RU" sz="2800" spc="-150" dirty="0">
                <a:solidFill>
                  <a:srgbClr val="000000"/>
                </a:solidFill>
                <a:effectLst/>
              </a:rPr>
              <a:t>Создание </a:t>
            </a:r>
            <a:r>
              <a:rPr lang="ru-RU" sz="2800" spc="-150" dirty="0" err="1">
                <a:solidFill>
                  <a:srgbClr val="000000"/>
                </a:solidFill>
                <a:effectLst/>
              </a:rPr>
              <a:t>здоровьесбероегающего</a:t>
            </a:r>
            <a:r>
              <a:rPr lang="ru-RU" sz="2800" spc="-150" dirty="0">
                <a:solidFill>
                  <a:srgbClr val="000000"/>
                </a:solidFill>
                <a:effectLst/>
              </a:rPr>
              <a:t> пространства, в котором труд, учеба и общение приносят удовлетворение и радость;</a:t>
            </a:r>
          </a:p>
          <a:p>
            <a:pPr marL="342793" indent="-342793" eaLnBrk="1" hangingPunct="1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Ш"/>
              <a:defRPr/>
            </a:pPr>
            <a:r>
              <a:rPr lang="ru-RU" sz="2800" spc="-150" dirty="0">
                <a:solidFill>
                  <a:srgbClr val="000000"/>
                </a:solidFill>
                <a:effectLst/>
              </a:rPr>
              <a:t>Формирование у всех учащихся позитивной устойчивой индивидуальной картины здоровья как необходимое условие их жизнеспособности и возможности достижения личного и социального успеха;</a:t>
            </a:r>
          </a:p>
          <a:p>
            <a:pPr marL="342793" indent="-342793" eaLnBrk="1" hangingPunct="1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Ш"/>
              <a:defRPr/>
            </a:pPr>
            <a:r>
              <a:rPr lang="ru-RU" sz="2800" spc="-150" dirty="0">
                <a:solidFill>
                  <a:srgbClr val="000000"/>
                </a:solidFill>
                <a:effectLst/>
              </a:rPr>
              <a:t>Формирование у детей основ культуры питания как составляющей здорового образа жизни;</a:t>
            </a:r>
          </a:p>
          <a:p>
            <a:pPr marL="342793" indent="-342793" eaLnBrk="1" hangingPunct="1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Ш"/>
              <a:defRPr/>
            </a:pPr>
            <a:r>
              <a:rPr lang="ru-RU" sz="2800" spc="-150" dirty="0">
                <a:solidFill>
                  <a:srgbClr val="000000"/>
                </a:solidFill>
                <a:effectLst/>
              </a:rPr>
              <a:t>Охрана и укрепление физического и психического здоровья детей</a:t>
            </a:r>
          </a:p>
          <a:p>
            <a:pPr marL="342793" indent="-342793" eaLnBrk="1" hangingPunct="1">
              <a:lnSpc>
                <a:spcPct val="80000"/>
              </a:lnSpc>
              <a:defRPr/>
            </a:pPr>
            <a:endParaRPr lang="ru-RU" sz="2400" dirty="0">
              <a:solidFill>
                <a:srgbClr val="000000"/>
              </a:solidFill>
              <a:effectLst/>
            </a:endParaRPr>
          </a:p>
        </p:txBody>
      </p:sp>
      <p:pic>
        <p:nvPicPr>
          <p:cNvPr id="5124" name="Рисунок 4" descr="s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1582737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Автофигура 38"/>
          <p:cNvSpPr>
            <a:spLocks noChangeArrowheads="1"/>
          </p:cNvSpPr>
          <p:nvPr/>
        </p:nvSpPr>
        <p:spPr bwMode="auto">
          <a:xfrm>
            <a:off x="1042988" y="3249613"/>
            <a:ext cx="203200" cy="520700"/>
          </a:xfrm>
          <a:prstGeom prst="flowChartTermina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6" rIns="91410" bIns="45706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179388" y="179388"/>
            <a:ext cx="87137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</a:rPr>
              <a:t>Здоровьесберегающие</a:t>
            </a:r>
            <a:r>
              <a:rPr lang="ru-RU" altLang="ru-RU" sz="2400"/>
              <a:t> </a:t>
            </a:r>
            <a:r>
              <a:rPr lang="ru-RU" altLang="ru-RU" sz="2400" b="1">
                <a:solidFill>
                  <a:srgbClr val="FF0000"/>
                </a:solidFill>
              </a:rPr>
              <a:t>технологии</a:t>
            </a:r>
            <a:r>
              <a:rPr lang="ru-RU" altLang="ru-RU" sz="2400"/>
              <a:t> в образовании – организация учебно – воспитательного процесса, позволяющего достичь положительного результата без излишнего напряжения и переутомления учащихся.</a:t>
            </a:r>
          </a:p>
        </p:txBody>
      </p:sp>
      <p:pic>
        <p:nvPicPr>
          <p:cNvPr id="6148" name="Рисунок 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916113"/>
            <a:ext cx="5616575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107950" y="5949950"/>
            <a:ext cx="8785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FF0000"/>
                </a:solidFill>
              </a:rPr>
              <a:t>Здоровые</a:t>
            </a:r>
            <a:r>
              <a:rPr lang="ru-RU" altLang="ru-RU" sz="3600">
                <a:solidFill>
                  <a:srgbClr val="FF0000"/>
                </a:solidFill>
              </a:rPr>
              <a:t> </a:t>
            </a:r>
            <a:r>
              <a:rPr lang="ru-RU" altLang="ru-RU" sz="3600" b="1">
                <a:solidFill>
                  <a:srgbClr val="FF0000"/>
                </a:solidFill>
              </a:rPr>
              <a:t>дети</a:t>
            </a:r>
            <a:r>
              <a:rPr lang="ru-RU" altLang="ru-RU" sz="3600">
                <a:solidFill>
                  <a:srgbClr val="FF0000"/>
                </a:solidFill>
              </a:rPr>
              <a:t> - </a:t>
            </a:r>
            <a:r>
              <a:rPr lang="ru-RU" altLang="ru-RU" sz="3600" b="1">
                <a:solidFill>
                  <a:srgbClr val="FF0000"/>
                </a:solidFill>
              </a:rPr>
              <a:t>здоровая</a:t>
            </a:r>
            <a:r>
              <a:rPr lang="ru-RU" altLang="ru-RU" sz="3600">
                <a:solidFill>
                  <a:srgbClr val="FF0000"/>
                </a:solidFill>
              </a:rPr>
              <a:t> </a:t>
            </a:r>
            <a:r>
              <a:rPr lang="ru-RU" altLang="ru-RU" sz="3600" b="1">
                <a:solidFill>
                  <a:srgbClr val="FF0000"/>
                </a:solidFill>
              </a:rPr>
              <a:t>нация</a:t>
            </a:r>
            <a:r>
              <a:rPr lang="ru-RU" altLang="ru-RU" sz="3600">
                <a:solidFill>
                  <a:srgbClr val="FF0000"/>
                </a:solidFill>
              </a:rPr>
              <a:t>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Поле 4"/>
          <p:cNvSpPr txBox="1">
            <a:spLocks noChangeArrowheads="1"/>
          </p:cNvSpPr>
          <p:nvPr/>
        </p:nvSpPr>
        <p:spPr bwMode="auto">
          <a:xfrm>
            <a:off x="179388" y="404814"/>
            <a:ext cx="8964612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6" rIns="91410" bIns="45706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Технологии, наиболее позитивно влияющие на здоровье школьников:</a:t>
            </a:r>
          </a:p>
          <a:p>
            <a:pPr>
              <a:defRPr/>
            </a:pPr>
            <a:endParaRPr lang="ru-RU" sz="2400" dirty="0"/>
          </a:p>
          <a:p>
            <a:pPr marL="2628083" lvl="5" indent="-342793" defTabSz="914116">
              <a:lnSpc>
                <a:spcPct val="250000"/>
              </a:lnSpc>
              <a:buFont typeface="Wingdings" pitchFamily="2" charset="2"/>
              <a:buChar char="Ø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Игровые технологии;</a:t>
            </a:r>
          </a:p>
          <a:p>
            <a:pPr marL="2628083" lvl="5" indent="-342793" defTabSz="914116">
              <a:lnSpc>
                <a:spcPct val="250000"/>
              </a:lnSpc>
              <a:buFont typeface="Wingdings" pitchFamily="2" charset="2"/>
              <a:buChar char="Ø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создания ситуации успеха;</a:t>
            </a:r>
          </a:p>
          <a:p>
            <a:pPr marL="2628083" lvl="5" indent="-342793" defTabSz="914116">
              <a:lnSpc>
                <a:spcPct val="250000"/>
              </a:lnSpc>
              <a:buFont typeface="Wingdings" pitchFamily="2" charset="2"/>
              <a:buChar char="Ø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уровневой дифференциации;</a:t>
            </a:r>
          </a:p>
          <a:p>
            <a:pPr marL="2628083" lvl="5" indent="-342793" defTabSz="914116">
              <a:lnSpc>
                <a:spcPct val="250000"/>
              </a:lnSpc>
              <a:buFont typeface="Wingdings" pitchFamily="2" charset="2"/>
              <a:buChar char="Ø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 проектного обучения;</a:t>
            </a:r>
          </a:p>
          <a:p>
            <a:pPr marL="2628083" lvl="5" indent="-342793" defTabSz="914116">
              <a:lnSpc>
                <a:spcPct val="250000"/>
              </a:lnSpc>
              <a:buFont typeface="Wingdings" pitchFamily="2" charset="2"/>
              <a:buChar char="Ø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группового обучения.</a:t>
            </a:r>
          </a:p>
          <a:p>
            <a:pPr marL="2285289" lvl="5" defTabSz="914116">
              <a:defRPr/>
            </a:pPr>
            <a:endParaRPr lang="ru-RU" sz="2400" dirty="0"/>
          </a:p>
        </p:txBody>
      </p:sp>
      <p:pic>
        <p:nvPicPr>
          <p:cNvPr id="7171" name="Рисунок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1554163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Рисунок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21163"/>
            <a:ext cx="132397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Прямоуг.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2200" b="1" dirty="0">
                <a:solidFill>
                  <a:srgbClr val="FF3300"/>
                </a:solidFill>
              </a:rPr>
              <a:t>Урок – главная составляющая часть учебного процесса.</a:t>
            </a:r>
          </a:p>
        </p:txBody>
      </p:sp>
      <p:sp>
        <p:nvSpPr>
          <p:cNvPr id="158762" name="Прямоуг. 42"/>
          <p:cNvSpPr>
            <a:spLocks noChangeArrowheads="1"/>
          </p:cNvSpPr>
          <p:nvPr/>
        </p:nvSpPr>
        <p:spPr bwMode="auto">
          <a:xfrm>
            <a:off x="215900" y="4913313"/>
            <a:ext cx="8748713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6" rIns="91410" bIns="45706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65000"/>
              <a:defRPr/>
            </a:pPr>
            <a:r>
              <a:rPr lang="ru-RU" sz="2000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Поэтому на занятиях проводятся динамические паузы: упражнения для глаз, кистей рук и опорно – двигательного аппарата с целью снятия напряжения на уроке, переключения на новый вид деятельности .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defRPr/>
            </a:pPr>
            <a:r>
              <a:rPr lang="ru-RU" sz="2000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pic>
        <p:nvPicPr>
          <p:cNvPr id="8196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765175"/>
            <a:ext cx="5588000" cy="4191000"/>
          </a:xfrm>
          <a:prstGeom prst="rect">
            <a:avLst/>
          </a:prstGeom>
          <a:noFill/>
          <a:ln w="6350" cap="rnd" cmpd="thickThin">
            <a:solidFill>
              <a:srgbClr val="FF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50" y="260350"/>
            <a:ext cx="8928100" cy="2549525"/>
          </a:xfrm>
          <a:prstGeom prst="rect">
            <a:avLst/>
          </a:prstGeom>
          <a:noFill/>
        </p:spPr>
        <p:txBody>
          <a:bodyPr lIns="91410" tIns="45706" rIns="91410" bIns="45706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ru-RU" sz="2000" b="1" spc="-150" dirty="0"/>
              <a:t>С помощью разнообразных по содержанию подвижных игр, физических упражнений, оптимально дозированных физических нагрузок можно успешно воздействовать на биологическую природу ребенка, укреплять его здоровье. </a:t>
            </a:r>
          </a:p>
        </p:txBody>
      </p:sp>
      <p:pic>
        <p:nvPicPr>
          <p:cNvPr id="9219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995613"/>
            <a:ext cx="4029075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2998788"/>
            <a:ext cx="4127500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32175"/>
            <a:ext cx="4283075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61938"/>
            <a:ext cx="385127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1288" y="333375"/>
            <a:ext cx="4679950" cy="2586038"/>
          </a:xfrm>
          <a:prstGeom prst="rect">
            <a:avLst/>
          </a:prstGeom>
          <a:noFill/>
        </p:spPr>
        <p:txBody>
          <a:bodyPr lIns="91410" tIns="45706" rIns="91410" bIns="45706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Специально организованная  двигательная активность оказывает положительное влияние на умственную работоспособность, на развитие зрительного восприятия, внимания и в конечном итоге на успеваемость в школе.</a:t>
            </a:r>
          </a:p>
        </p:txBody>
      </p:sp>
      <p:pic>
        <p:nvPicPr>
          <p:cNvPr id="10245" name="Рисунок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3430588"/>
            <a:ext cx="4224337" cy="273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оле 4"/>
          <p:cNvSpPr txBox="1">
            <a:spLocks noChangeArrowheads="1"/>
          </p:cNvSpPr>
          <p:nvPr/>
        </p:nvSpPr>
        <p:spPr bwMode="auto">
          <a:xfrm>
            <a:off x="0" y="115888"/>
            <a:ext cx="9144000" cy="233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6" rIns="91410" bIns="45706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FF0066"/>
                </a:solidFill>
              </a:rPr>
              <a:t>Использование игр</a:t>
            </a:r>
            <a:r>
              <a:rPr lang="ru-RU" altLang="ru-RU" sz="280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00CC"/>
                </a:solidFill>
              </a:rPr>
              <a:t>позволяет решить такую важную задачу, как необходимость компенсации информационной перезагрузки с организацией психологического и физиологического отдыха.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00CC"/>
                </a:solidFill>
              </a:rPr>
              <a:t>Их</a:t>
            </a:r>
            <a:r>
              <a:rPr lang="ru-RU" altLang="ru-RU" sz="1800"/>
              <a:t> </a:t>
            </a:r>
            <a:r>
              <a:rPr lang="ru-RU" altLang="ru-RU" sz="1800" b="1">
                <a:solidFill>
                  <a:srgbClr val="FF0066"/>
                </a:solidFill>
              </a:rPr>
              <a:t>основная цель</a:t>
            </a:r>
            <a:r>
              <a:rPr lang="ru-RU" altLang="ru-RU" sz="1800"/>
              <a:t> </a:t>
            </a:r>
            <a:r>
              <a:rPr lang="ru-RU" altLang="ru-RU" sz="1800">
                <a:solidFill>
                  <a:srgbClr val="0000CC"/>
                </a:solidFill>
              </a:rPr>
              <a:t>– смена деятельности, полноценный и эффективный психологический отдых</a:t>
            </a:r>
            <a:r>
              <a:rPr lang="ru-RU" altLang="ru-RU" sz="1800"/>
              <a:t>. </a:t>
            </a:r>
          </a:p>
        </p:txBody>
      </p:sp>
      <p:pic>
        <p:nvPicPr>
          <p:cNvPr id="11267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81300"/>
            <a:ext cx="4464050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3433763"/>
            <a:ext cx="4273550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13787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341313" y="1628775"/>
            <a:ext cx="8785225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2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/>
              <a:t>Одним из первых признаков нежелательного  влияния школы на здоровье учащихся – утрата интереса к учебе. Ученик, для которого посещение школы – тяжелое испытание, каждодневно оставляет в стенах школы частичку своего здоровья. Поэтому для поддержания интереса я провожу</a:t>
            </a:r>
            <a:endParaRPr lang="ru-RU" altLang="ru-RU" sz="1800"/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341313" y="4965700"/>
            <a:ext cx="88026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2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>
                <a:solidFill>
                  <a:srgbClr val="FF00FF"/>
                </a:solidFill>
              </a:rPr>
              <a:t>нестандартные уроки</a:t>
            </a:r>
            <a:r>
              <a:rPr lang="ru-RU" altLang="ru-RU" sz="1800">
                <a:solidFill>
                  <a:srgbClr val="003366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ＭＳ Ｐ明朝"/>
        <a:cs typeface=""/>
      </a:majorFont>
      <a:minorFont>
        <a:latin typeface="Times New Roman"/>
        <a:ea typeface="ＭＳ Ｐ明朝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9138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9138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ＭＳ Ｐ明朝"/>
        <a:cs typeface=""/>
      </a:majorFont>
      <a:minorFont>
        <a:latin typeface="Times New Roman"/>
        <a:ea typeface="ＭＳ Ｐ明朝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9138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9138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cdb2004112l</Template>
  <TotalTime>879</TotalTime>
  <Words>442</Words>
  <Application>Microsoft Office PowerPoint</Application>
  <PresentationFormat>Экран (4:3)</PresentationFormat>
  <Paragraphs>48</Paragraphs>
  <Slides>18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Tahoma</vt:lpstr>
      <vt:lpstr>Arial</vt:lpstr>
      <vt:lpstr>Wingdings</vt:lpstr>
      <vt:lpstr>Calibri</vt:lpstr>
      <vt:lpstr>Times New Roman</vt:lpstr>
      <vt:lpstr>ＭＳ Ｐ明朝</vt:lpstr>
      <vt:lpstr>Symbol</vt:lpstr>
      <vt:lpstr>Текстура</vt:lpstr>
      <vt:lpstr>Оформление по умолчанию</vt:lpstr>
      <vt:lpstr>1_Оформление по умолчанию</vt:lpstr>
      <vt:lpstr>Диаграмма Microsoft Excel</vt:lpstr>
      <vt:lpstr>Презентация PowerPoint</vt:lpstr>
      <vt:lpstr>Цель работы:</vt:lpstr>
      <vt:lpstr>Презентация PowerPoint</vt:lpstr>
      <vt:lpstr>Презентация PowerPoint</vt:lpstr>
      <vt:lpstr>Урок – главная составляющая часть учебного процесса.</vt:lpstr>
      <vt:lpstr>Презентация PowerPoint</vt:lpstr>
      <vt:lpstr>Презентация PowerPoint</vt:lpstr>
      <vt:lpstr>Презентация PowerPoint</vt:lpstr>
      <vt:lpstr>Презентация PowerPoint</vt:lpstr>
      <vt:lpstr>Нестандартные уроки</vt:lpstr>
      <vt:lpstr>Урок – экскурсия.</vt:lpstr>
      <vt:lpstr>Презентация PowerPoint</vt:lpstr>
      <vt:lpstr>Презентация PowerPoint</vt:lpstr>
      <vt:lpstr>Презентация PowerPoint</vt:lpstr>
      <vt:lpstr>КОНКУРС КУЛИНАРОВ </vt:lpstr>
      <vt:lpstr>Принимали активное участие в конкурсе семейной фотографии программы  “Разговор о правильном питании”</vt:lpstr>
      <vt:lpstr>Участвовали в конкурсе семейной фотографии “Как питаешься, так и улыбаешься”.</vt:lpstr>
      <vt:lpstr>Результаты работы 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pilgrim</cp:lastModifiedBy>
  <cp:revision>38</cp:revision>
  <dcterms:created xsi:type="dcterms:W3CDTF">2009-10-18T06:41:25Z</dcterms:created>
  <dcterms:modified xsi:type="dcterms:W3CDTF">2014-08-10T06:46:55Z</dcterms:modified>
</cp:coreProperties>
</file>