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a:xfrm>
            <a:off x="1174044" y="5357592"/>
            <a:ext cx="5034845" cy="365125"/>
          </a:xfrm>
        </p:spPr>
        <p:txBody>
          <a:bodyPr/>
          <a:lstStyle/>
          <a:p>
            <a:endParaRPr lang="ru-RU"/>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298448" y="2121407"/>
            <a:ext cx="3200400" cy="360273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15.03.2014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1298448" y="2944368"/>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15.03.2014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ru-RU" smtClean="0"/>
              <a:t>Образец заголовка</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1698" y="5885672"/>
            <a:ext cx="1213821" cy="365125"/>
          </a:xfrm>
        </p:spPr>
        <p:txBody>
          <a:bodyPr/>
          <a:lstStyle/>
          <a:p>
            <a:fld id="{B4C71EC6-210F-42DE-9C53-41977AD35B3D}" type="datetimeFigureOut">
              <a:rPr lang="ru-RU" smtClean="0"/>
              <a:t>15.03.2014</a:t>
            </a:fld>
            <a:endParaRPr lang="ru-RU"/>
          </a:p>
        </p:txBody>
      </p:sp>
      <p:sp>
        <p:nvSpPr>
          <p:cNvPr id="6" name="Footer Placeholder 5"/>
          <p:cNvSpPr>
            <a:spLocks noGrp="1"/>
          </p:cNvSpPr>
          <p:nvPr>
            <p:ph type="ftr" sz="quarter" idx="11"/>
          </p:nvPr>
        </p:nvSpPr>
        <p:spPr>
          <a:xfrm rot="-60000">
            <a:off x="914554" y="5829261"/>
            <a:ext cx="3522607" cy="365125"/>
          </a:xfrm>
        </p:spPr>
        <p:txBody>
          <a:bodyPr/>
          <a:lstStyle/>
          <a:p>
            <a:endParaRPr lang="ru-RU"/>
          </a:p>
        </p:txBody>
      </p:sp>
      <p:sp>
        <p:nvSpPr>
          <p:cNvPr id="7" name="Slide Number Placeholder 6"/>
          <p:cNvSpPr>
            <a:spLocks noGrp="1"/>
          </p:cNvSpPr>
          <p:nvPr>
            <p:ph type="sldNum" sz="quarter" idx="12"/>
          </p:nvPr>
        </p:nvSpPr>
        <p:spPr>
          <a:xfrm rot="60000">
            <a:off x="7557313" y="5896961"/>
            <a:ext cx="554023" cy="365125"/>
          </a:xfrm>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rot="60000">
            <a:off x="6345936" y="5888737"/>
            <a:ext cx="1213821" cy="365125"/>
          </a:xfrm>
        </p:spPr>
        <p:txBody>
          <a:bodyPr/>
          <a:lstStyle/>
          <a:p>
            <a:fld id="{B4C71EC6-210F-42DE-9C53-41977AD35B3D}" type="datetimeFigureOut">
              <a:rPr lang="ru-RU" smtClean="0"/>
              <a:t>15.03.2014</a:t>
            </a:fld>
            <a:endParaRPr lang="ru-RU"/>
          </a:p>
        </p:txBody>
      </p:sp>
      <p:sp>
        <p:nvSpPr>
          <p:cNvPr id="6" name="Footer Placeholder 5"/>
          <p:cNvSpPr>
            <a:spLocks noGrp="1"/>
          </p:cNvSpPr>
          <p:nvPr>
            <p:ph type="ftr" sz="quarter" idx="11"/>
          </p:nvPr>
        </p:nvSpPr>
        <p:spPr>
          <a:xfrm rot="-60000">
            <a:off x="914569" y="5831037"/>
            <a:ext cx="3319043" cy="365125"/>
          </a:xfrm>
        </p:spPr>
        <p:txBody>
          <a:bodyPr/>
          <a:lstStyle/>
          <a:p>
            <a:endParaRPr lang="ru-RU"/>
          </a:p>
        </p:txBody>
      </p:sp>
      <p:sp>
        <p:nvSpPr>
          <p:cNvPr id="7" name="Slide Number Placeholder 6"/>
          <p:cNvSpPr>
            <a:spLocks noGrp="1"/>
          </p:cNvSpPr>
          <p:nvPr>
            <p:ph type="sldNum" sz="quarter" idx="12"/>
          </p:nvPr>
        </p:nvSpPr>
        <p:spPr>
          <a:xfrm rot="60000">
            <a:off x="7562089" y="5900026"/>
            <a:ext cx="554023" cy="365125"/>
          </a:xfrm>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4C71EC6-210F-42DE-9C53-41977AD35B3D}" type="datetimeFigureOut">
              <a:rPr lang="ru-RU" smtClean="0"/>
              <a:t>15.03.2014</a:t>
            </a:fld>
            <a:endParaRPr lang="ru-RU"/>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ru-RU"/>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7644" y="1052736"/>
            <a:ext cx="6552728" cy="1323439"/>
          </a:xfrm>
          <a:prstGeom prst="rect">
            <a:avLst/>
          </a:prstGeom>
          <a:noFill/>
        </p:spPr>
        <p:txBody>
          <a:bodyPr wrap="square" rtlCol="0">
            <a:spAutoFit/>
          </a:bodyPr>
          <a:lstStyle/>
          <a:p>
            <a:pPr algn="ctr"/>
            <a:r>
              <a:rPr lang="ru-RU" sz="4000" b="1" dirty="0"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Урок русского языка</a:t>
            </a:r>
          </a:p>
          <a:p>
            <a:pPr algn="ctr"/>
            <a:r>
              <a:rPr lang="ru-RU" sz="4000" b="1" dirty="0" smtClean="0">
                <a:ln w="12700">
                  <a:solidFill>
                    <a:schemeClr val="tx2">
                      <a:satMod val="155000"/>
                    </a:schemeClr>
                  </a:solidFill>
                  <a:prstDash val="solid"/>
                </a:ln>
                <a:solidFill>
                  <a:schemeClr val="bg2">
                    <a:lumMod val="75000"/>
                  </a:schemeClr>
                </a:solidFill>
                <a:effectLst>
                  <a:outerShdw blurRad="41275" dist="20320" dir="1800000" algn="tl" rotWithShape="0">
                    <a:srgbClr val="000000">
                      <a:alpha val="40000"/>
                    </a:srgbClr>
                  </a:outerShdw>
                </a:effectLst>
              </a:rPr>
              <a:t>4 класс</a:t>
            </a:r>
            <a:endParaRPr lang="ru-RU" sz="4000" dirty="0">
              <a:solidFill>
                <a:schemeClr val="bg2">
                  <a:lumMod val="75000"/>
                </a:schemeClr>
              </a:solidFill>
            </a:endParaRPr>
          </a:p>
        </p:txBody>
      </p:sp>
      <p:sp>
        <p:nvSpPr>
          <p:cNvPr id="3" name="TextBox 2"/>
          <p:cNvSpPr txBox="1"/>
          <p:nvPr/>
        </p:nvSpPr>
        <p:spPr>
          <a:xfrm>
            <a:off x="1115616" y="2492896"/>
            <a:ext cx="7056784" cy="3293209"/>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2800" b="1" dirty="0" smtClean="0">
                <a:ln w="11430"/>
                <a:solidFill>
                  <a:schemeClr val="tx2">
                    <a:lumMod val="50000"/>
                  </a:schemeClr>
                </a:solidFill>
                <a:effectLst>
                  <a:outerShdw blurRad="80000" dist="40000" dir="5040000" algn="tl">
                    <a:srgbClr val="000000">
                      <a:alpha val="30000"/>
                    </a:srgbClr>
                  </a:outerShdw>
                </a:effectLst>
              </a:rPr>
              <a:t>«Раздельное написание местоимений 1-го и 2-го лица с предлогами. Понятие о склонении местоимений»</a:t>
            </a:r>
          </a:p>
          <a:p>
            <a:pPr algn="ctr"/>
            <a:endParaRPr lang="ru-RU" sz="2800" b="1" dirty="0">
              <a:ln w="11430"/>
              <a:solidFill>
                <a:schemeClr val="tx2">
                  <a:lumMod val="50000"/>
                </a:schemeClr>
              </a:solidFill>
              <a:effectLst>
                <a:outerShdw blurRad="80000" dist="40000" dir="5040000" algn="tl">
                  <a:srgbClr val="000000">
                    <a:alpha val="30000"/>
                  </a:srgbClr>
                </a:outerShdw>
              </a:effectLst>
            </a:endParaRPr>
          </a:p>
          <a:p>
            <a:pPr lvl="0" algn="ctr">
              <a:spcBef>
                <a:spcPct val="20000"/>
              </a:spcBef>
            </a:pPr>
            <a:r>
              <a:rPr lang="ru-RU" sz="2000" b="1" dirty="0" err="1" smtClean="0">
                <a:solidFill>
                  <a:srgbClr val="002060"/>
                </a:solidFill>
                <a:latin typeface="Calibri"/>
              </a:rPr>
              <a:t>Кипкаева</a:t>
            </a:r>
            <a:r>
              <a:rPr lang="ru-RU" sz="2000" b="1" dirty="0" smtClean="0">
                <a:solidFill>
                  <a:srgbClr val="002060"/>
                </a:solidFill>
                <a:latin typeface="Calibri"/>
              </a:rPr>
              <a:t> Т.В. учитель </a:t>
            </a:r>
            <a:r>
              <a:rPr lang="ru-RU" sz="2000" b="1" dirty="0">
                <a:solidFill>
                  <a:srgbClr val="002060"/>
                </a:solidFill>
                <a:latin typeface="Calibri"/>
              </a:rPr>
              <a:t>МКОУ «СОШ №24» с. Богуславец Приморского края Красноармейского района</a:t>
            </a:r>
          </a:p>
          <a:p>
            <a:pPr lvl="0" algn="ctr">
              <a:spcBef>
                <a:spcPct val="20000"/>
              </a:spcBef>
            </a:pPr>
            <a:r>
              <a:rPr lang="ru-RU" sz="2000" b="1" dirty="0" smtClean="0">
                <a:solidFill>
                  <a:srgbClr val="002060"/>
                </a:solidFill>
                <a:latin typeface="Calibri"/>
              </a:rPr>
              <a:t>2014г</a:t>
            </a:r>
            <a:r>
              <a:rPr lang="ru-RU" sz="2000" b="1" dirty="0">
                <a:solidFill>
                  <a:srgbClr val="002060"/>
                </a:solidFill>
                <a:latin typeface="Calibri"/>
              </a:rPr>
              <a:t>.</a:t>
            </a:r>
          </a:p>
          <a:p>
            <a:pPr algn="ctr"/>
            <a:endParaRPr lang="ru-RU" sz="2800" b="1" dirty="0">
              <a:ln w="11430"/>
              <a:solidFill>
                <a:schemeClr val="tx2">
                  <a:lumMod val="50000"/>
                </a:schemeClr>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61132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908720"/>
            <a:ext cx="6912768" cy="2905411"/>
          </a:xfrm>
          <a:prstGeom prst="rect">
            <a:avLst/>
          </a:prstGeom>
          <a:noFill/>
        </p:spPr>
        <p:txBody>
          <a:bodyPr wrap="square" rtlCol="0">
            <a:spAutoFit/>
          </a:bodyPr>
          <a:lstStyle/>
          <a:p>
            <a:r>
              <a:rPr lang="ru-RU" sz="4400" dirty="0">
                <a:solidFill>
                  <a:prstClr val="black"/>
                </a:solidFill>
                <a:latin typeface="Calibri"/>
                <a:ea typeface="+mj-ea"/>
                <a:cs typeface="+mj-cs"/>
              </a:rPr>
              <a:t>Каллиграфическая </a:t>
            </a:r>
            <a:r>
              <a:rPr lang="ru-RU" sz="4400" dirty="0" smtClean="0">
                <a:solidFill>
                  <a:prstClr val="black"/>
                </a:solidFill>
                <a:latin typeface="Calibri"/>
                <a:ea typeface="+mj-ea"/>
                <a:cs typeface="+mj-cs"/>
              </a:rPr>
              <a:t>минутка</a:t>
            </a:r>
          </a:p>
          <a:p>
            <a:pPr marL="342900" lvl="0" indent="-342900">
              <a:spcBef>
                <a:spcPct val="20000"/>
              </a:spcBef>
              <a:buFont typeface="Arial" pitchFamily="34" charset="0"/>
              <a:buChar char="•"/>
            </a:pPr>
            <a:r>
              <a:rPr lang="ru-RU" sz="3200" dirty="0" smtClean="0">
                <a:solidFill>
                  <a:prstClr val="black"/>
                </a:solidFill>
                <a:latin typeface="Calibri"/>
              </a:rPr>
              <a:t>э </a:t>
            </a:r>
            <a:r>
              <a:rPr lang="ru-RU" sz="3200" dirty="0" err="1" smtClean="0">
                <a:solidFill>
                  <a:prstClr val="black"/>
                </a:solidFill>
                <a:latin typeface="Calibri"/>
              </a:rPr>
              <a:t>э</a:t>
            </a:r>
            <a:r>
              <a:rPr lang="ru-RU" sz="3200" dirty="0" smtClean="0">
                <a:solidFill>
                  <a:prstClr val="black"/>
                </a:solidFill>
                <a:latin typeface="Calibri"/>
              </a:rPr>
              <a:t> </a:t>
            </a:r>
            <a:r>
              <a:rPr lang="ru-RU" sz="3200" dirty="0" err="1" smtClean="0">
                <a:solidFill>
                  <a:prstClr val="black"/>
                </a:solidFill>
                <a:latin typeface="Calibri"/>
              </a:rPr>
              <a:t>э</a:t>
            </a:r>
            <a:r>
              <a:rPr lang="ru-RU" sz="3200" dirty="0" smtClean="0">
                <a:solidFill>
                  <a:prstClr val="black"/>
                </a:solidFill>
                <a:latin typeface="Calibri"/>
              </a:rPr>
              <a:t>    с </a:t>
            </a:r>
            <a:r>
              <a:rPr lang="ru-RU" sz="3200" dirty="0" err="1" smtClean="0">
                <a:solidFill>
                  <a:prstClr val="black"/>
                </a:solidFill>
                <a:latin typeface="Calibri"/>
              </a:rPr>
              <a:t>с</a:t>
            </a:r>
            <a:r>
              <a:rPr lang="ru-RU" sz="3200" dirty="0" smtClean="0">
                <a:solidFill>
                  <a:prstClr val="black"/>
                </a:solidFill>
                <a:latin typeface="Calibri"/>
              </a:rPr>
              <a:t> </a:t>
            </a:r>
            <a:r>
              <a:rPr lang="ru-RU" sz="3200" dirty="0" err="1" smtClean="0">
                <a:solidFill>
                  <a:prstClr val="black"/>
                </a:solidFill>
                <a:latin typeface="Calibri"/>
              </a:rPr>
              <a:t>с</a:t>
            </a:r>
            <a:r>
              <a:rPr lang="ru-RU" sz="3200" dirty="0" smtClean="0">
                <a:solidFill>
                  <a:prstClr val="black"/>
                </a:solidFill>
                <a:latin typeface="Calibri"/>
              </a:rPr>
              <a:t>     </a:t>
            </a:r>
            <a:r>
              <a:rPr lang="ru-RU" sz="3200" dirty="0" err="1" smtClean="0">
                <a:solidFill>
                  <a:prstClr val="black"/>
                </a:solidFill>
                <a:latin typeface="Calibri"/>
              </a:rPr>
              <a:t>эээ</a:t>
            </a:r>
            <a:r>
              <a:rPr lang="ru-RU" sz="3200" dirty="0" smtClean="0">
                <a:solidFill>
                  <a:prstClr val="black"/>
                </a:solidFill>
                <a:latin typeface="Calibri"/>
              </a:rPr>
              <a:t>    </a:t>
            </a:r>
            <a:r>
              <a:rPr lang="ru-RU" sz="3200" dirty="0" err="1" smtClean="0">
                <a:solidFill>
                  <a:prstClr val="black"/>
                </a:solidFill>
                <a:latin typeface="Calibri"/>
              </a:rPr>
              <a:t>ссс</a:t>
            </a:r>
            <a:endParaRPr lang="ru-RU" sz="3200" dirty="0">
              <a:solidFill>
                <a:prstClr val="black"/>
              </a:solidFill>
              <a:latin typeface="Calibri"/>
            </a:endParaRPr>
          </a:p>
          <a:p>
            <a:pPr marL="342900" lvl="0" indent="-342900">
              <a:spcBef>
                <a:spcPct val="20000"/>
              </a:spcBef>
              <a:buFont typeface="Arial" pitchFamily="34" charset="0"/>
              <a:buChar char="•"/>
            </a:pPr>
            <a:r>
              <a:rPr lang="ru-RU" sz="3200" dirty="0" err="1" smtClean="0">
                <a:solidFill>
                  <a:prstClr val="black"/>
                </a:solidFill>
                <a:latin typeface="Calibri"/>
              </a:rPr>
              <a:t>Ээ</a:t>
            </a:r>
            <a:r>
              <a:rPr lang="ru-RU" sz="3200" dirty="0" smtClean="0">
                <a:solidFill>
                  <a:prstClr val="black"/>
                </a:solidFill>
                <a:latin typeface="Calibri"/>
              </a:rPr>
              <a:t>    </a:t>
            </a:r>
            <a:r>
              <a:rPr lang="ru-RU" sz="3200" dirty="0" err="1" smtClean="0">
                <a:solidFill>
                  <a:prstClr val="black"/>
                </a:solidFill>
                <a:latin typeface="Calibri"/>
              </a:rPr>
              <a:t>Сс</a:t>
            </a:r>
            <a:r>
              <a:rPr lang="ru-RU" sz="3200" dirty="0" smtClean="0">
                <a:solidFill>
                  <a:prstClr val="black"/>
                </a:solidFill>
                <a:latin typeface="Calibri"/>
              </a:rPr>
              <a:t>    </a:t>
            </a:r>
            <a:r>
              <a:rPr lang="ru-RU" sz="3200" dirty="0" err="1" smtClean="0">
                <a:solidFill>
                  <a:prstClr val="black"/>
                </a:solidFill>
                <a:latin typeface="Calibri"/>
              </a:rPr>
              <a:t>Ээ</a:t>
            </a:r>
            <a:r>
              <a:rPr lang="ru-RU" sz="3200" dirty="0" smtClean="0">
                <a:solidFill>
                  <a:prstClr val="black"/>
                </a:solidFill>
                <a:latin typeface="Calibri"/>
              </a:rPr>
              <a:t>   </a:t>
            </a:r>
            <a:r>
              <a:rPr lang="ru-RU" sz="3200" dirty="0" err="1" smtClean="0">
                <a:solidFill>
                  <a:prstClr val="black"/>
                </a:solidFill>
                <a:latin typeface="Calibri"/>
              </a:rPr>
              <a:t>Сс</a:t>
            </a:r>
            <a:endParaRPr lang="ru-RU" sz="3200" dirty="0">
              <a:solidFill>
                <a:prstClr val="black"/>
              </a:solidFill>
              <a:latin typeface="Calibri"/>
            </a:endParaRPr>
          </a:p>
          <a:p>
            <a:endParaRPr lang="ru-RU" sz="4400" dirty="0">
              <a:solidFill>
                <a:prstClr val="black"/>
              </a:solidFill>
              <a:latin typeface="Calibri"/>
              <a:ea typeface="+mj-ea"/>
              <a:cs typeface="+mj-cs"/>
            </a:endParaRPr>
          </a:p>
          <a:p>
            <a:endParaRPr lang="ru-RU" dirty="0"/>
          </a:p>
        </p:txBody>
      </p:sp>
    </p:spTree>
    <p:extLst>
      <p:ext uri="{BB962C8B-B14F-4D97-AF65-F5344CB8AC3E}">
        <p14:creationId xmlns:p14="http://schemas.microsoft.com/office/powerpoint/2010/main" val="451797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9592" y="908720"/>
            <a:ext cx="7272808" cy="1631216"/>
          </a:xfrm>
          <a:prstGeom prst="rect">
            <a:avLst/>
          </a:prstGeom>
          <a:noFill/>
        </p:spPr>
        <p:txBody>
          <a:bodyPr wrap="square" rtlCol="0">
            <a:spAutoFit/>
          </a:bodyPr>
          <a:lstStyle/>
          <a:p>
            <a:r>
              <a:rPr lang="ru-RU" sz="3200" dirty="0" smtClean="0"/>
              <a:t>Словарно-орфографическая работа</a:t>
            </a:r>
          </a:p>
          <a:p>
            <a:endParaRPr lang="ru-RU" sz="3200" dirty="0"/>
          </a:p>
          <a:p>
            <a:r>
              <a:rPr lang="ru-RU" sz="3600" dirty="0" smtClean="0">
                <a:solidFill>
                  <a:srgbClr val="002060"/>
                </a:solidFill>
              </a:rPr>
              <a:t>Беседа, интересный, экскурсия.</a:t>
            </a:r>
            <a:endParaRPr lang="ru-RU" sz="3600" dirty="0">
              <a:solidFill>
                <a:srgbClr val="002060"/>
              </a:solidFill>
            </a:endParaRPr>
          </a:p>
        </p:txBody>
      </p:sp>
      <p:sp>
        <p:nvSpPr>
          <p:cNvPr id="4" name="TextBox 3"/>
          <p:cNvSpPr txBox="1"/>
          <p:nvPr/>
        </p:nvSpPr>
        <p:spPr>
          <a:xfrm>
            <a:off x="1043608" y="3140968"/>
            <a:ext cx="6840760" cy="1384995"/>
          </a:xfrm>
          <a:prstGeom prst="rect">
            <a:avLst/>
          </a:prstGeom>
          <a:noFill/>
        </p:spPr>
        <p:txBody>
          <a:bodyPr wrap="square" rtlCol="0">
            <a:spAutoFit/>
          </a:bodyPr>
          <a:lstStyle/>
          <a:p>
            <a:pPr marL="457200" indent="-457200">
              <a:buFontTx/>
              <a:buChar char="-"/>
            </a:pPr>
            <a:r>
              <a:rPr lang="ru-RU" sz="2800" dirty="0" smtClean="0"/>
              <a:t>Запишите в тетрадь.</a:t>
            </a:r>
          </a:p>
          <a:p>
            <a:pPr marL="457200" indent="-457200">
              <a:buFontTx/>
              <a:buChar char="-"/>
            </a:pPr>
            <a:r>
              <a:rPr lang="ru-RU" sz="2800" dirty="0" smtClean="0"/>
              <a:t>Выделите орфограмму.</a:t>
            </a:r>
          </a:p>
          <a:p>
            <a:pPr marL="457200" indent="-457200">
              <a:buFontTx/>
              <a:buChar char="-"/>
            </a:pPr>
            <a:r>
              <a:rPr lang="ru-RU" sz="2800" dirty="0" smtClean="0"/>
              <a:t>Поставьте ударение.</a:t>
            </a:r>
          </a:p>
        </p:txBody>
      </p:sp>
    </p:spTree>
    <p:extLst>
      <p:ext uri="{BB962C8B-B14F-4D97-AF65-F5344CB8AC3E}">
        <p14:creationId xmlns:p14="http://schemas.microsoft.com/office/powerpoint/2010/main" val="357747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908720"/>
            <a:ext cx="7272808" cy="584775"/>
          </a:xfrm>
          <a:prstGeom prst="rect">
            <a:avLst/>
          </a:prstGeom>
          <a:noFill/>
        </p:spPr>
        <p:txBody>
          <a:bodyPr wrap="square" rtlCol="0">
            <a:spAutoFit/>
          </a:bodyPr>
          <a:lstStyle/>
          <a:p>
            <a:r>
              <a:rPr lang="ru-RU" sz="3200" u="sng" dirty="0" smtClean="0"/>
              <a:t>Подберите однокоренные слова.</a:t>
            </a:r>
            <a:endParaRPr lang="ru-RU" sz="3200" u="sng" dirty="0"/>
          </a:p>
        </p:txBody>
      </p:sp>
      <p:sp>
        <p:nvSpPr>
          <p:cNvPr id="3" name="TextBox 2"/>
          <p:cNvSpPr txBox="1"/>
          <p:nvPr/>
        </p:nvSpPr>
        <p:spPr>
          <a:xfrm>
            <a:off x="971600" y="1700808"/>
            <a:ext cx="7056784" cy="584775"/>
          </a:xfrm>
          <a:prstGeom prst="rect">
            <a:avLst/>
          </a:prstGeom>
          <a:noFill/>
        </p:spPr>
        <p:txBody>
          <a:bodyPr wrap="square" rtlCol="0">
            <a:spAutoFit/>
          </a:bodyPr>
          <a:lstStyle/>
          <a:p>
            <a:r>
              <a:rPr lang="ru-RU" sz="3200" dirty="0" smtClean="0">
                <a:solidFill>
                  <a:srgbClr val="002060"/>
                </a:solidFill>
              </a:rPr>
              <a:t>Беседа, беседовать, собеседник.</a:t>
            </a:r>
            <a:endParaRPr lang="ru-RU" sz="3200" dirty="0">
              <a:solidFill>
                <a:srgbClr val="002060"/>
              </a:solidFill>
            </a:endParaRPr>
          </a:p>
        </p:txBody>
      </p:sp>
      <p:sp>
        <p:nvSpPr>
          <p:cNvPr id="4" name="TextBox 3"/>
          <p:cNvSpPr txBox="1"/>
          <p:nvPr/>
        </p:nvSpPr>
        <p:spPr>
          <a:xfrm>
            <a:off x="971600" y="2564904"/>
            <a:ext cx="7056784" cy="1077218"/>
          </a:xfrm>
          <a:prstGeom prst="rect">
            <a:avLst/>
          </a:prstGeom>
          <a:noFill/>
        </p:spPr>
        <p:txBody>
          <a:bodyPr wrap="square" rtlCol="0">
            <a:spAutoFit/>
          </a:bodyPr>
          <a:lstStyle/>
          <a:p>
            <a:r>
              <a:rPr lang="ru-RU" sz="3200" dirty="0" smtClean="0">
                <a:solidFill>
                  <a:schemeClr val="accent4">
                    <a:lumMod val="50000"/>
                  </a:schemeClr>
                </a:solidFill>
              </a:rPr>
              <a:t>Интерес, интересоваться, заинтересовать.</a:t>
            </a:r>
            <a:endParaRPr lang="ru-RU" sz="3200" dirty="0">
              <a:solidFill>
                <a:schemeClr val="accent4">
                  <a:lumMod val="50000"/>
                </a:schemeClr>
              </a:solidFill>
            </a:endParaRPr>
          </a:p>
        </p:txBody>
      </p:sp>
      <p:sp>
        <p:nvSpPr>
          <p:cNvPr id="5" name="TextBox 4"/>
          <p:cNvSpPr txBox="1"/>
          <p:nvPr/>
        </p:nvSpPr>
        <p:spPr>
          <a:xfrm>
            <a:off x="971600" y="3933056"/>
            <a:ext cx="7056784" cy="1077218"/>
          </a:xfrm>
          <a:prstGeom prst="rect">
            <a:avLst/>
          </a:prstGeom>
          <a:noFill/>
        </p:spPr>
        <p:txBody>
          <a:bodyPr wrap="square" rtlCol="0">
            <a:spAutoFit/>
          </a:bodyPr>
          <a:lstStyle/>
          <a:p>
            <a:r>
              <a:rPr lang="ru-RU" sz="3200" dirty="0" smtClean="0">
                <a:solidFill>
                  <a:srgbClr val="CC0099"/>
                </a:solidFill>
              </a:rPr>
              <a:t>Экскурсия, экскурсовод, экскурсанты, экскурсионный.</a:t>
            </a:r>
            <a:endParaRPr lang="ru-RU" sz="3200" dirty="0">
              <a:solidFill>
                <a:srgbClr val="CC0099"/>
              </a:solidFill>
            </a:endParaRPr>
          </a:p>
        </p:txBody>
      </p:sp>
    </p:spTree>
    <p:extLst>
      <p:ext uri="{BB962C8B-B14F-4D97-AF65-F5344CB8AC3E}">
        <p14:creationId xmlns:p14="http://schemas.microsoft.com/office/powerpoint/2010/main" val="286181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866" y="548680"/>
            <a:ext cx="7272808" cy="584775"/>
          </a:xfrm>
          <a:prstGeom prst="rect">
            <a:avLst/>
          </a:prstGeom>
          <a:noFill/>
        </p:spPr>
        <p:txBody>
          <a:bodyPr wrap="square" rtlCol="0">
            <a:spAutoFit/>
          </a:bodyPr>
          <a:lstStyle/>
          <a:p>
            <a:pPr algn="ctr"/>
            <a:r>
              <a:rPr lang="ru-RU" sz="3200" dirty="0" smtClean="0"/>
              <a:t>Этимология слов</a:t>
            </a:r>
            <a:endParaRPr lang="ru-RU" sz="3200" dirty="0"/>
          </a:p>
        </p:txBody>
      </p:sp>
      <p:sp>
        <p:nvSpPr>
          <p:cNvPr id="3" name="TextBox 2"/>
          <p:cNvSpPr txBox="1"/>
          <p:nvPr/>
        </p:nvSpPr>
        <p:spPr>
          <a:xfrm>
            <a:off x="899592" y="980727"/>
            <a:ext cx="7128792" cy="1569660"/>
          </a:xfrm>
          <a:prstGeom prst="rect">
            <a:avLst/>
          </a:prstGeom>
          <a:noFill/>
        </p:spPr>
        <p:txBody>
          <a:bodyPr wrap="square" rtlCol="0">
            <a:spAutoFit/>
          </a:bodyPr>
          <a:lstStyle/>
          <a:p>
            <a:pPr marL="342900" indent="-342900">
              <a:buFont typeface="Arial" pitchFamily="34" charset="0"/>
              <a:buChar char="•"/>
            </a:pPr>
            <a:r>
              <a:rPr lang="ru-RU" sz="2400" dirty="0" smtClean="0">
                <a:solidFill>
                  <a:srgbClr val="002060"/>
                </a:solidFill>
              </a:rPr>
              <a:t>В древнерусском языке слово БЕСЕДА сначала имело значение «сидение (место, скамейка) на воздухе, вне дома», затем – «разговор во время такого сидения».</a:t>
            </a:r>
          </a:p>
        </p:txBody>
      </p:sp>
      <p:sp>
        <p:nvSpPr>
          <p:cNvPr id="4" name="TextBox 3"/>
          <p:cNvSpPr txBox="1"/>
          <p:nvPr/>
        </p:nvSpPr>
        <p:spPr>
          <a:xfrm>
            <a:off x="915233" y="2706893"/>
            <a:ext cx="7160074" cy="1200329"/>
          </a:xfrm>
          <a:prstGeom prst="rect">
            <a:avLst/>
          </a:prstGeom>
          <a:noFill/>
        </p:spPr>
        <p:txBody>
          <a:bodyPr wrap="square" rtlCol="0">
            <a:spAutoFit/>
          </a:bodyPr>
          <a:lstStyle/>
          <a:p>
            <a:pPr marL="342900" indent="-342900">
              <a:buFont typeface="Arial" pitchFamily="34" charset="0"/>
              <a:buChar char="•"/>
            </a:pPr>
            <a:r>
              <a:rPr lang="ru-RU" sz="2400" dirty="0" smtClean="0">
                <a:solidFill>
                  <a:schemeClr val="accent4">
                    <a:lumMod val="50000"/>
                  </a:schemeClr>
                </a:solidFill>
              </a:rPr>
              <a:t>Слово ИНТЕРЕСНЫЙ пришло в наш язык в начале </a:t>
            </a:r>
            <a:r>
              <a:rPr lang="en-US" sz="2400" dirty="0" smtClean="0">
                <a:solidFill>
                  <a:schemeClr val="accent4">
                    <a:lumMod val="50000"/>
                  </a:schemeClr>
                </a:solidFill>
              </a:rPr>
              <a:t>XVIII </a:t>
            </a:r>
            <a:r>
              <a:rPr lang="ru-RU" sz="2400" dirty="0" smtClean="0">
                <a:solidFill>
                  <a:schemeClr val="accent4">
                    <a:lumMod val="50000"/>
                  </a:schemeClr>
                </a:solidFill>
              </a:rPr>
              <a:t>века из латинского языка; </a:t>
            </a:r>
            <a:r>
              <a:rPr lang="en-US" sz="2400" dirty="0" err="1" smtClean="0">
                <a:solidFill>
                  <a:schemeClr val="accent4">
                    <a:lumMod val="50000"/>
                  </a:schemeClr>
                </a:solidFill>
              </a:rPr>
              <a:t>interesse</a:t>
            </a:r>
            <a:r>
              <a:rPr lang="en-US" sz="2400" dirty="0" smtClean="0">
                <a:solidFill>
                  <a:schemeClr val="accent4">
                    <a:lumMod val="50000"/>
                  </a:schemeClr>
                </a:solidFill>
              </a:rPr>
              <a:t> – </a:t>
            </a:r>
            <a:r>
              <a:rPr lang="ru-RU" sz="2400" dirty="0" smtClean="0">
                <a:solidFill>
                  <a:schemeClr val="accent4">
                    <a:lumMod val="50000"/>
                  </a:schemeClr>
                </a:solidFill>
              </a:rPr>
              <a:t>«иметь важное значение».</a:t>
            </a:r>
            <a:endParaRPr lang="ru-RU" sz="2400" dirty="0">
              <a:solidFill>
                <a:schemeClr val="accent4">
                  <a:lumMod val="50000"/>
                </a:schemeClr>
              </a:solidFill>
            </a:endParaRPr>
          </a:p>
        </p:txBody>
      </p:sp>
      <p:sp>
        <p:nvSpPr>
          <p:cNvPr id="5" name="TextBox 4"/>
          <p:cNvSpPr txBox="1"/>
          <p:nvPr/>
        </p:nvSpPr>
        <p:spPr>
          <a:xfrm>
            <a:off x="930874" y="3907222"/>
            <a:ext cx="7272808" cy="2308324"/>
          </a:xfrm>
          <a:prstGeom prst="rect">
            <a:avLst/>
          </a:prstGeom>
          <a:noFill/>
        </p:spPr>
        <p:txBody>
          <a:bodyPr wrap="square" rtlCol="0">
            <a:spAutoFit/>
          </a:bodyPr>
          <a:lstStyle/>
          <a:p>
            <a:pPr marL="342900" indent="-342900">
              <a:buFont typeface="Arial" pitchFamily="34" charset="0"/>
              <a:buChar char="•"/>
            </a:pPr>
            <a:r>
              <a:rPr lang="ru-RU" sz="2400" dirty="0" smtClean="0">
                <a:solidFill>
                  <a:schemeClr val="accent2">
                    <a:lumMod val="75000"/>
                  </a:schemeClr>
                </a:solidFill>
              </a:rPr>
              <a:t>Из этого же языка заимствовано слово ЭКСКУРСИЯ. В латинском языке оно звучало так: </a:t>
            </a:r>
            <a:r>
              <a:rPr lang="ru-RU" sz="2400" dirty="0" err="1" smtClean="0">
                <a:solidFill>
                  <a:schemeClr val="accent2">
                    <a:lumMod val="75000"/>
                  </a:schemeClr>
                </a:solidFill>
              </a:rPr>
              <a:t>экскурсус</a:t>
            </a:r>
            <a:r>
              <a:rPr lang="ru-RU" sz="2400" dirty="0" smtClean="0">
                <a:solidFill>
                  <a:schemeClr val="accent2">
                    <a:lumMod val="75000"/>
                  </a:schemeClr>
                </a:solidFill>
              </a:rPr>
              <a:t>. «Экс» – приставка, равносильная русской «вы», «</a:t>
            </a:r>
            <a:r>
              <a:rPr lang="ru-RU" sz="2400" dirty="0" err="1" smtClean="0">
                <a:solidFill>
                  <a:schemeClr val="accent2">
                    <a:lumMod val="75000"/>
                  </a:schemeClr>
                </a:solidFill>
              </a:rPr>
              <a:t>курсус</a:t>
            </a:r>
            <a:r>
              <a:rPr lang="ru-RU" sz="2400" dirty="0" smtClean="0">
                <a:solidFill>
                  <a:schemeClr val="accent2">
                    <a:lumMod val="75000"/>
                  </a:schemeClr>
                </a:solidFill>
              </a:rPr>
              <a:t>» – «бег, путь». А всё слово имело значение «</a:t>
            </a:r>
            <a:r>
              <a:rPr lang="ru-RU" sz="2400" dirty="0" err="1" smtClean="0">
                <a:solidFill>
                  <a:schemeClr val="accent2">
                    <a:lumMod val="75000"/>
                  </a:schemeClr>
                </a:solidFill>
              </a:rPr>
              <a:t>выбегание</a:t>
            </a:r>
            <a:r>
              <a:rPr lang="ru-RU" sz="2400" dirty="0" smtClean="0">
                <a:solidFill>
                  <a:schemeClr val="accent2">
                    <a:lumMod val="75000"/>
                  </a:schemeClr>
                </a:solidFill>
              </a:rPr>
              <a:t>» (вылазка, поездка) </a:t>
            </a:r>
            <a:endParaRPr lang="ru-RU" sz="2400" dirty="0">
              <a:solidFill>
                <a:schemeClr val="accent2">
                  <a:lumMod val="75000"/>
                </a:schemeClr>
              </a:solidFill>
            </a:endParaRPr>
          </a:p>
        </p:txBody>
      </p:sp>
    </p:spTree>
    <p:extLst>
      <p:ext uri="{BB962C8B-B14F-4D97-AF65-F5344CB8AC3E}">
        <p14:creationId xmlns:p14="http://schemas.microsoft.com/office/powerpoint/2010/main" val="273072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548680"/>
            <a:ext cx="7416824" cy="1077218"/>
          </a:xfrm>
          <a:prstGeom prst="rect">
            <a:avLst/>
          </a:prstGeom>
          <a:noFill/>
        </p:spPr>
        <p:txBody>
          <a:bodyPr wrap="square" rtlCol="0">
            <a:spAutoFit/>
          </a:bodyPr>
          <a:lstStyle/>
          <a:p>
            <a:pPr algn="ctr"/>
            <a:r>
              <a:rPr lang="ru-RU" sz="32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latin typeface="Calibri"/>
                <a:ea typeface="+mj-ea"/>
                <a:cs typeface="+mj-cs"/>
              </a:rPr>
              <a:t>Сравнение существительных и местоимений.</a:t>
            </a:r>
            <a:endParaRPr lang="ru-RU" sz="3200" dirty="0"/>
          </a:p>
        </p:txBody>
      </p:sp>
      <p:graphicFrame>
        <p:nvGraphicFramePr>
          <p:cNvPr id="4" name="Таблица 3"/>
          <p:cNvGraphicFramePr>
            <a:graphicFrameLocks noGrp="1"/>
          </p:cNvGraphicFramePr>
          <p:nvPr>
            <p:extLst>
              <p:ext uri="{D42A27DB-BD31-4B8C-83A1-F6EECF244321}">
                <p14:modId xmlns:p14="http://schemas.microsoft.com/office/powerpoint/2010/main" val="2190974403"/>
              </p:ext>
            </p:extLst>
          </p:nvPr>
        </p:nvGraphicFramePr>
        <p:xfrm>
          <a:off x="827584" y="1568139"/>
          <a:ext cx="7560840" cy="4697068"/>
        </p:xfrm>
        <a:graphic>
          <a:graphicData uri="http://schemas.openxmlformats.org/drawingml/2006/table">
            <a:tbl>
              <a:tblPr firstRow="1" bandRow="1">
                <a:tableStyleId>{C4B1156A-380E-4F78-BDF5-A606A8083BF9}</a:tableStyleId>
              </a:tblPr>
              <a:tblGrid>
                <a:gridCol w="3780420"/>
                <a:gridCol w="3780420"/>
              </a:tblGrid>
              <a:tr h="648487">
                <a:tc>
                  <a:txBody>
                    <a:bodyPr/>
                    <a:lstStyle/>
                    <a:p>
                      <a:pPr algn="ctr"/>
                      <a:r>
                        <a:rPr lang="ru-RU" dirty="0" smtClean="0"/>
                        <a:t>Существительные</a:t>
                      </a:r>
                      <a:endParaRPr lang="ru-RU" dirty="0"/>
                    </a:p>
                  </a:txBody>
                  <a:tcPr/>
                </a:tc>
                <a:tc>
                  <a:txBody>
                    <a:bodyPr/>
                    <a:lstStyle/>
                    <a:p>
                      <a:pPr algn="ctr"/>
                      <a:r>
                        <a:rPr lang="ru-RU" dirty="0" smtClean="0"/>
                        <a:t>Личные</a:t>
                      </a:r>
                      <a:r>
                        <a:rPr lang="ru-RU" baseline="0" dirty="0" smtClean="0"/>
                        <a:t> местоимения</a:t>
                      </a:r>
                      <a:endParaRPr lang="ru-RU" dirty="0"/>
                    </a:p>
                  </a:txBody>
                  <a:tcPr/>
                </a:tc>
              </a:tr>
              <a:tr h="648487">
                <a:tc gridSpan="2">
                  <a:txBody>
                    <a:bodyPr/>
                    <a:lstStyle/>
                    <a:p>
                      <a:pPr algn="ctr"/>
                      <a:r>
                        <a:rPr lang="ru-RU" sz="2000" dirty="0" smtClean="0">
                          <a:solidFill>
                            <a:srgbClr val="002060"/>
                          </a:solidFill>
                        </a:rPr>
                        <a:t>Отвечают на одинаковые вопросы</a:t>
                      </a:r>
                      <a:endParaRPr lang="ru-RU" sz="2000" dirty="0">
                        <a:solidFill>
                          <a:srgbClr val="002060"/>
                        </a:solidFill>
                      </a:endParaRPr>
                    </a:p>
                  </a:txBody>
                  <a:tcPr/>
                </a:tc>
                <a:tc hMerge="1">
                  <a:txBody>
                    <a:bodyPr/>
                    <a:lstStyle/>
                    <a:p>
                      <a:endParaRPr lang="ru-RU" dirty="0"/>
                    </a:p>
                  </a:txBody>
                  <a:tcPr/>
                </a:tc>
              </a:tr>
              <a:tr h="648487">
                <a:tc>
                  <a:txBody>
                    <a:bodyPr/>
                    <a:lstStyle/>
                    <a:p>
                      <a:pPr algn="ctr"/>
                      <a:r>
                        <a:rPr lang="ru-RU" sz="2000" dirty="0" smtClean="0">
                          <a:solidFill>
                            <a:srgbClr val="002060"/>
                          </a:solidFill>
                        </a:rPr>
                        <a:t>Называют предмет</a:t>
                      </a:r>
                      <a:endParaRPr lang="ru-RU" sz="2000" dirty="0">
                        <a:solidFill>
                          <a:srgbClr val="002060"/>
                        </a:solidFill>
                      </a:endParaRPr>
                    </a:p>
                  </a:txBody>
                  <a:tcPr/>
                </a:tc>
                <a:tc>
                  <a:txBody>
                    <a:bodyPr/>
                    <a:lstStyle/>
                    <a:p>
                      <a:pPr algn="ctr"/>
                      <a:r>
                        <a:rPr lang="ru-RU" sz="2000" dirty="0" smtClean="0">
                          <a:solidFill>
                            <a:srgbClr val="7030A0"/>
                          </a:solidFill>
                        </a:rPr>
                        <a:t>Указывают на предмет, не называя его</a:t>
                      </a:r>
                      <a:endParaRPr lang="ru-RU" sz="2000" dirty="0">
                        <a:solidFill>
                          <a:srgbClr val="7030A0"/>
                        </a:solidFill>
                      </a:endParaRPr>
                    </a:p>
                  </a:txBody>
                  <a:tcPr/>
                </a:tc>
              </a:tr>
              <a:tr h="648487">
                <a:tc>
                  <a:txBody>
                    <a:bodyPr/>
                    <a:lstStyle/>
                    <a:p>
                      <a:pPr algn="ctr"/>
                      <a:r>
                        <a:rPr lang="ru-RU" sz="2000" dirty="0" smtClean="0">
                          <a:solidFill>
                            <a:srgbClr val="002060"/>
                          </a:solidFill>
                        </a:rPr>
                        <a:t>-----</a:t>
                      </a:r>
                      <a:endParaRPr lang="ru-RU" sz="2000" dirty="0">
                        <a:solidFill>
                          <a:srgbClr val="002060"/>
                        </a:solidFill>
                      </a:endParaRPr>
                    </a:p>
                  </a:txBody>
                  <a:tcPr/>
                </a:tc>
                <a:tc>
                  <a:txBody>
                    <a:bodyPr/>
                    <a:lstStyle/>
                    <a:p>
                      <a:pPr algn="ctr"/>
                      <a:r>
                        <a:rPr lang="ru-RU" sz="2000" dirty="0" smtClean="0">
                          <a:solidFill>
                            <a:srgbClr val="7030A0"/>
                          </a:solidFill>
                        </a:rPr>
                        <a:t>Бывают 1,2,3 лица</a:t>
                      </a:r>
                      <a:endParaRPr lang="ru-RU" sz="2000" dirty="0">
                        <a:solidFill>
                          <a:srgbClr val="7030A0"/>
                        </a:solidFill>
                      </a:endParaRPr>
                    </a:p>
                  </a:txBody>
                  <a:tcPr/>
                </a:tc>
              </a:tr>
              <a:tr h="648487">
                <a:tc>
                  <a:txBody>
                    <a:bodyPr/>
                    <a:lstStyle/>
                    <a:p>
                      <a:pPr algn="ctr"/>
                      <a:r>
                        <a:rPr lang="ru-RU" sz="2000" dirty="0" smtClean="0">
                          <a:solidFill>
                            <a:srgbClr val="002060"/>
                          </a:solidFill>
                        </a:rPr>
                        <a:t>Имеют постоянный род</a:t>
                      </a:r>
                      <a:endParaRPr lang="ru-RU" sz="2000" dirty="0">
                        <a:solidFill>
                          <a:srgbClr val="002060"/>
                        </a:solidFill>
                      </a:endParaRPr>
                    </a:p>
                  </a:txBody>
                  <a:tcPr/>
                </a:tc>
                <a:tc>
                  <a:txBody>
                    <a:bodyPr/>
                    <a:lstStyle/>
                    <a:p>
                      <a:pPr algn="ctr"/>
                      <a:r>
                        <a:rPr lang="ru-RU" sz="2000" dirty="0" smtClean="0">
                          <a:solidFill>
                            <a:srgbClr val="7030A0"/>
                          </a:solidFill>
                        </a:rPr>
                        <a:t>Изменяются по родам в 3-м лице единственного числа</a:t>
                      </a:r>
                      <a:endParaRPr lang="ru-RU" sz="2000" dirty="0">
                        <a:solidFill>
                          <a:srgbClr val="7030A0"/>
                        </a:solidFill>
                      </a:endParaRPr>
                    </a:p>
                  </a:txBody>
                  <a:tcPr/>
                </a:tc>
              </a:tr>
              <a:tr h="648487">
                <a:tc>
                  <a:txBody>
                    <a:bodyPr/>
                    <a:lstStyle/>
                    <a:p>
                      <a:pPr algn="ctr"/>
                      <a:r>
                        <a:rPr lang="ru-RU" sz="2000" dirty="0" smtClean="0">
                          <a:solidFill>
                            <a:srgbClr val="002060"/>
                          </a:solidFill>
                        </a:rPr>
                        <a:t>Изменяются по числам</a:t>
                      </a:r>
                      <a:endParaRPr lang="ru-RU" sz="2000" dirty="0">
                        <a:solidFill>
                          <a:srgbClr val="002060"/>
                        </a:solidFill>
                      </a:endParaRPr>
                    </a:p>
                  </a:txBody>
                  <a:tcPr/>
                </a:tc>
                <a:tc>
                  <a:txBody>
                    <a:bodyPr/>
                    <a:lstStyle/>
                    <a:p>
                      <a:pPr algn="ctr"/>
                      <a:r>
                        <a:rPr lang="ru-RU" sz="2000" dirty="0" smtClean="0">
                          <a:solidFill>
                            <a:srgbClr val="7030A0"/>
                          </a:solidFill>
                        </a:rPr>
                        <a:t>Бывают  единственного и множественного числа</a:t>
                      </a:r>
                      <a:endParaRPr lang="ru-RU" sz="2000" dirty="0">
                        <a:solidFill>
                          <a:srgbClr val="7030A0"/>
                        </a:solidFill>
                      </a:endParaRPr>
                    </a:p>
                  </a:txBody>
                  <a:tcPr/>
                </a:tc>
              </a:tr>
              <a:tr h="648487">
                <a:tc>
                  <a:txBody>
                    <a:bodyPr/>
                    <a:lstStyle/>
                    <a:p>
                      <a:pPr algn="ctr"/>
                      <a:r>
                        <a:rPr lang="ru-RU" sz="2000" dirty="0" smtClean="0">
                          <a:solidFill>
                            <a:srgbClr val="002060"/>
                          </a:solidFill>
                        </a:rPr>
                        <a:t>Изменяются по падежам</a:t>
                      </a:r>
                      <a:endParaRPr lang="ru-RU" sz="2000" dirty="0">
                        <a:solidFill>
                          <a:srgbClr val="002060"/>
                        </a:solidFill>
                      </a:endParaRPr>
                    </a:p>
                  </a:txBody>
                  <a:tcPr/>
                </a:tc>
                <a:tc>
                  <a:txBody>
                    <a:bodyPr/>
                    <a:lstStyle/>
                    <a:p>
                      <a:pPr algn="ctr"/>
                      <a:r>
                        <a:rPr lang="ru-RU" sz="2000" dirty="0" smtClean="0">
                          <a:solidFill>
                            <a:srgbClr val="7030A0"/>
                          </a:solidFill>
                        </a:rPr>
                        <a:t>?</a:t>
                      </a:r>
                      <a:endParaRPr lang="ru-RU" sz="2000" dirty="0">
                        <a:solidFill>
                          <a:srgbClr val="7030A0"/>
                        </a:solidFill>
                      </a:endParaRPr>
                    </a:p>
                  </a:txBody>
                  <a:tcPr/>
                </a:tc>
              </a:tr>
            </a:tbl>
          </a:graphicData>
        </a:graphic>
      </p:graphicFrame>
    </p:spTree>
    <p:extLst>
      <p:ext uri="{BB962C8B-B14F-4D97-AF65-F5344CB8AC3E}">
        <p14:creationId xmlns:p14="http://schemas.microsoft.com/office/powerpoint/2010/main" val="2851230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08720"/>
            <a:ext cx="7344816" cy="4524315"/>
          </a:xfrm>
          <a:prstGeom prst="rect">
            <a:avLst/>
          </a:prstGeom>
          <a:noFill/>
        </p:spPr>
        <p:txBody>
          <a:bodyPr wrap="square" rtlCol="0">
            <a:spAutoFit/>
          </a:bodyPr>
          <a:lstStyle/>
          <a:p>
            <a:r>
              <a:rPr lang="ru-RU" sz="3600" dirty="0" smtClean="0"/>
              <a:t>Однажды Коля пошёл ловить рыбу. Коли не было дома целый день. Коле удалось поймать много рыбы. На реке Колю застала гроза. Над Колей гремел гром, сверкала молния. От дождя на Коле промокла вся одежда.</a:t>
            </a:r>
            <a:endParaRPr lang="ru-RU" sz="3600" dirty="0"/>
          </a:p>
        </p:txBody>
      </p:sp>
      <p:sp>
        <p:nvSpPr>
          <p:cNvPr id="3" name="TextBox 2"/>
          <p:cNvSpPr txBox="1"/>
          <p:nvPr/>
        </p:nvSpPr>
        <p:spPr>
          <a:xfrm>
            <a:off x="3087733" y="914003"/>
            <a:ext cx="1045457" cy="523220"/>
          </a:xfrm>
          <a:prstGeom prst="rect">
            <a:avLst/>
          </a:prstGeom>
          <a:solidFill>
            <a:schemeClr val="accent4">
              <a:lumMod val="75000"/>
            </a:schemeClr>
          </a:solidFill>
        </p:spPr>
        <p:txBody>
          <a:bodyPr wrap="square" rtlCol="0">
            <a:spAutoFit/>
          </a:bodyPr>
          <a:lstStyle/>
          <a:p>
            <a:pPr algn="ctr"/>
            <a:r>
              <a:rPr lang="ru-RU" sz="2800" dirty="0" smtClean="0">
                <a:solidFill>
                  <a:srgbClr val="FF0000"/>
                </a:solidFill>
              </a:rPr>
              <a:t>я</a:t>
            </a:r>
            <a:endParaRPr lang="ru-RU" sz="2800" dirty="0">
              <a:solidFill>
                <a:srgbClr val="FF0000"/>
              </a:solidFill>
            </a:endParaRPr>
          </a:p>
        </p:txBody>
      </p:sp>
      <p:sp>
        <p:nvSpPr>
          <p:cNvPr id="4" name="TextBox 3"/>
          <p:cNvSpPr txBox="1"/>
          <p:nvPr/>
        </p:nvSpPr>
        <p:spPr>
          <a:xfrm>
            <a:off x="2046997" y="1477186"/>
            <a:ext cx="1184323" cy="523220"/>
          </a:xfrm>
          <a:prstGeom prst="rect">
            <a:avLst/>
          </a:prstGeom>
          <a:solidFill>
            <a:schemeClr val="accent4">
              <a:lumMod val="75000"/>
            </a:schemeClr>
          </a:solidFill>
        </p:spPr>
        <p:txBody>
          <a:bodyPr wrap="square" rtlCol="0">
            <a:spAutoFit/>
          </a:bodyPr>
          <a:lstStyle/>
          <a:p>
            <a:r>
              <a:rPr lang="ru-RU" sz="2800" dirty="0" smtClean="0">
                <a:solidFill>
                  <a:srgbClr val="FF0000"/>
                </a:solidFill>
              </a:rPr>
              <a:t>Меня</a:t>
            </a:r>
            <a:endParaRPr lang="ru-RU" sz="2800" dirty="0">
              <a:solidFill>
                <a:srgbClr val="FF0000"/>
              </a:solidFill>
            </a:endParaRPr>
          </a:p>
        </p:txBody>
      </p:sp>
      <p:sp>
        <p:nvSpPr>
          <p:cNvPr id="5" name="TextBox 4"/>
          <p:cNvSpPr txBox="1"/>
          <p:nvPr/>
        </p:nvSpPr>
        <p:spPr>
          <a:xfrm>
            <a:off x="2046998" y="2110744"/>
            <a:ext cx="1184323" cy="523220"/>
          </a:xfrm>
          <a:prstGeom prst="rect">
            <a:avLst/>
          </a:prstGeom>
          <a:solidFill>
            <a:schemeClr val="accent4">
              <a:lumMod val="75000"/>
            </a:schemeClr>
          </a:solidFill>
        </p:spPr>
        <p:txBody>
          <a:bodyPr wrap="square" rtlCol="0">
            <a:spAutoFit/>
          </a:bodyPr>
          <a:lstStyle/>
          <a:p>
            <a:r>
              <a:rPr lang="ru-RU" sz="2800" dirty="0" smtClean="0">
                <a:solidFill>
                  <a:srgbClr val="FF0000"/>
                </a:solidFill>
              </a:rPr>
              <a:t>Мне</a:t>
            </a:r>
            <a:endParaRPr lang="ru-RU" sz="2800" dirty="0">
              <a:solidFill>
                <a:srgbClr val="FF0000"/>
              </a:solidFill>
            </a:endParaRPr>
          </a:p>
        </p:txBody>
      </p:sp>
      <p:sp>
        <p:nvSpPr>
          <p:cNvPr id="6" name="TextBox 5"/>
          <p:cNvSpPr txBox="1"/>
          <p:nvPr/>
        </p:nvSpPr>
        <p:spPr>
          <a:xfrm>
            <a:off x="5522483" y="2633964"/>
            <a:ext cx="1152128" cy="523220"/>
          </a:xfrm>
          <a:prstGeom prst="rect">
            <a:avLst/>
          </a:prstGeom>
          <a:solidFill>
            <a:schemeClr val="accent4">
              <a:lumMod val="75000"/>
            </a:schemeClr>
          </a:solidFill>
        </p:spPr>
        <p:txBody>
          <a:bodyPr wrap="square" rtlCol="0">
            <a:spAutoFit/>
          </a:bodyPr>
          <a:lstStyle/>
          <a:p>
            <a:r>
              <a:rPr lang="ru-RU" sz="2800" dirty="0">
                <a:solidFill>
                  <a:srgbClr val="FF0000"/>
                </a:solidFill>
              </a:rPr>
              <a:t>м</a:t>
            </a:r>
            <a:r>
              <a:rPr lang="ru-RU" sz="2800" dirty="0" smtClean="0">
                <a:solidFill>
                  <a:srgbClr val="FF0000"/>
                </a:solidFill>
              </a:rPr>
              <a:t>еня</a:t>
            </a:r>
            <a:endParaRPr lang="ru-RU" sz="2800" dirty="0">
              <a:solidFill>
                <a:srgbClr val="FF0000"/>
              </a:solidFill>
            </a:endParaRPr>
          </a:p>
        </p:txBody>
      </p:sp>
      <p:sp>
        <p:nvSpPr>
          <p:cNvPr id="7" name="TextBox 6"/>
          <p:cNvSpPr txBox="1"/>
          <p:nvPr/>
        </p:nvSpPr>
        <p:spPr>
          <a:xfrm>
            <a:off x="4893997" y="3179988"/>
            <a:ext cx="1512168" cy="523220"/>
          </a:xfrm>
          <a:prstGeom prst="rect">
            <a:avLst/>
          </a:prstGeom>
          <a:solidFill>
            <a:schemeClr val="accent4">
              <a:lumMod val="75000"/>
            </a:schemeClr>
          </a:solidFill>
        </p:spPr>
        <p:txBody>
          <a:bodyPr wrap="square" rtlCol="0">
            <a:spAutoFit/>
          </a:bodyPr>
          <a:lstStyle/>
          <a:p>
            <a:r>
              <a:rPr lang="ru-RU" sz="2800" dirty="0">
                <a:solidFill>
                  <a:srgbClr val="FF0000"/>
                </a:solidFill>
              </a:rPr>
              <a:t>о</a:t>
            </a:r>
            <a:r>
              <a:rPr lang="ru-RU" sz="2800" dirty="0" smtClean="0">
                <a:solidFill>
                  <a:srgbClr val="FF0000"/>
                </a:solidFill>
              </a:rPr>
              <a:t> мной</a:t>
            </a:r>
            <a:endParaRPr lang="ru-RU" sz="2800" dirty="0">
              <a:solidFill>
                <a:srgbClr val="FF0000"/>
              </a:solidFill>
            </a:endParaRPr>
          </a:p>
        </p:txBody>
      </p:sp>
      <p:sp>
        <p:nvSpPr>
          <p:cNvPr id="8" name="TextBox 7"/>
          <p:cNvSpPr txBox="1"/>
          <p:nvPr/>
        </p:nvSpPr>
        <p:spPr>
          <a:xfrm>
            <a:off x="2971619" y="4291796"/>
            <a:ext cx="1152128" cy="523220"/>
          </a:xfrm>
          <a:prstGeom prst="rect">
            <a:avLst/>
          </a:prstGeom>
          <a:solidFill>
            <a:schemeClr val="accent4">
              <a:lumMod val="75000"/>
            </a:schemeClr>
          </a:solidFill>
        </p:spPr>
        <p:txBody>
          <a:bodyPr wrap="square" rtlCol="0">
            <a:spAutoFit/>
          </a:bodyPr>
          <a:lstStyle/>
          <a:p>
            <a:r>
              <a:rPr lang="ru-RU" sz="2800" dirty="0" smtClean="0">
                <a:solidFill>
                  <a:srgbClr val="FF0000"/>
                </a:solidFill>
              </a:rPr>
              <a:t>мне</a:t>
            </a:r>
            <a:endParaRPr lang="ru-RU" sz="2800" dirty="0">
              <a:solidFill>
                <a:srgbClr val="FF0000"/>
              </a:solidFill>
            </a:endParaRPr>
          </a:p>
        </p:txBody>
      </p:sp>
    </p:spTree>
    <p:extLst>
      <p:ext uri="{BB962C8B-B14F-4D97-AF65-F5344CB8AC3E}">
        <p14:creationId xmlns:p14="http://schemas.microsoft.com/office/powerpoint/2010/main" val="310525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374718009"/>
              </p:ext>
            </p:extLst>
          </p:nvPr>
        </p:nvGraphicFramePr>
        <p:xfrm>
          <a:off x="827584" y="764704"/>
          <a:ext cx="7488832" cy="4104456"/>
        </p:xfrm>
        <a:graphic>
          <a:graphicData uri="http://schemas.openxmlformats.org/drawingml/2006/table">
            <a:tbl>
              <a:tblPr firstRow="1" bandRow="1">
                <a:tableStyleId>{C4B1156A-380E-4F78-BDF5-A606A8083BF9}</a:tableStyleId>
              </a:tblPr>
              <a:tblGrid>
                <a:gridCol w="3780420"/>
                <a:gridCol w="3708412"/>
              </a:tblGrid>
              <a:tr h="432048">
                <a:tc>
                  <a:txBody>
                    <a:bodyPr/>
                    <a:lstStyle/>
                    <a:p>
                      <a:pPr algn="ctr"/>
                      <a:r>
                        <a:rPr lang="ru-RU" dirty="0" smtClean="0"/>
                        <a:t>Существительные</a:t>
                      </a:r>
                      <a:endParaRPr lang="ru-RU" dirty="0"/>
                    </a:p>
                  </a:txBody>
                  <a:tcPr/>
                </a:tc>
                <a:tc>
                  <a:txBody>
                    <a:bodyPr/>
                    <a:lstStyle/>
                    <a:p>
                      <a:pPr algn="ctr"/>
                      <a:r>
                        <a:rPr lang="ru-RU" dirty="0" smtClean="0"/>
                        <a:t>Личные</a:t>
                      </a:r>
                      <a:r>
                        <a:rPr lang="ru-RU" baseline="0" dirty="0" smtClean="0"/>
                        <a:t> местоимения</a:t>
                      </a:r>
                      <a:endParaRPr lang="ru-RU" dirty="0"/>
                    </a:p>
                  </a:txBody>
                  <a:tcPr/>
                </a:tc>
              </a:tr>
              <a:tr h="504056">
                <a:tc gridSpan="2">
                  <a:txBody>
                    <a:bodyPr/>
                    <a:lstStyle/>
                    <a:p>
                      <a:pPr algn="ctr"/>
                      <a:r>
                        <a:rPr lang="ru-RU" sz="2000" dirty="0" smtClean="0">
                          <a:solidFill>
                            <a:srgbClr val="002060"/>
                          </a:solidFill>
                        </a:rPr>
                        <a:t>Отвечают на одинаковые вопросы</a:t>
                      </a:r>
                      <a:endParaRPr lang="ru-RU" sz="2000" dirty="0">
                        <a:solidFill>
                          <a:srgbClr val="002060"/>
                        </a:solidFill>
                      </a:endParaRPr>
                    </a:p>
                  </a:txBody>
                  <a:tcPr/>
                </a:tc>
                <a:tc hMerge="1">
                  <a:txBody>
                    <a:bodyPr/>
                    <a:lstStyle/>
                    <a:p>
                      <a:endParaRPr lang="ru-RU" dirty="0"/>
                    </a:p>
                  </a:txBody>
                  <a:tcPr/>
                </a:tc>
              </a:tr>
              <a:tr h="576064">
                <a:tc>
                  <a:txBody>
                    <a:bodyPr/>
                    <a:lstStyle/>
                    <a:p>
                      <a:pPr algn="ctr"/>
                      <a:r>
                        <a:rPr lang="ru-RU" sz="2000" dirty="0" smtClean="0">
                          <a:solidFill>
                            <a:srgbClr val="002060"/>
                          </a:solidFill>
                        </a:rPr>
                        <a:t>Называют предмет</a:t>
                      </a:r>
                      <a:endParaRPr lang="ru-RU" sz="2000" dirty="0">
                        <a:solidFill>
                          <a:srgbClr val="002060"/>
                        </a:solidFill>
                      </a:endParaRPr>
                    </a:p>
                  </a:txBody>
                  <a:tcPr/>
                </a:tc>
                <a:tc>
                  <a:txBody>
                    <a:bodyPr/>
                    <a:lstStyle/>
                    <a:p>
                      <a:pPr algn="ctr"/>
                      <a:r>
                        <a:rPr lang="ru-RU" sz="2000" dirty="0" smtClean="0">
                          <a:solidFill>
                            <a:srgbClr val="7030A0"/>
                          </a:solidFill>
                        </a:rPr>
                        <a:t>Указывают на предмет, не называя его</a:t>
                      </a:r>
                      <a:endParaRPr lang="ru-RU" sz="2000" dirty="0">
                        <a:solidFill>
                          <a:srgbClr val="7030A0"/>
                        </a:solidFill>
                      </a:endParaRPr>
                    </a:p>
                  </a:txBody>
                  <a:tcPr/>
                </a:tc>
              </a:tr>
              <a:tr h="523096">
                <a:tc>
                  <a:txBody>
                    <a:bodyPr/>
                    <a:lstStyle/>
                    <a:p>
                      <a:pPr algn="ctr"/>
                      <a:r>
                        <a:rPr lang="ru-RU" sz="2000" dirty="0" smtClean="0">
                          <a:solidFill>
                            <a:srgbClr val="002060"/>
                          </a:solidFill>
                        </a:rPr>
                        <a:t>-----</a:t>
                      </a:r>
                      <a:endParaRPr lang="ru-RU" sz="2000" dirty="0">
                        <a:solidFill>
                          <a:srgbClr val="002060"/>
                        </a:solidFill>
                      </a:endParaRPr>
                    </a:p>
                  </a:txBody>
                  <a:tcPr/>
                </a:tc>
                <a:tc>
                  <a:txBody>
                    <a:bodyPr/>
                    <a:lstStyle/>
                    <a:p>
                      <a:pPr algn="ctr"/>
                      <a:r>
                        <a:rPr lang="ru-RU" sz="2000" dirty="0" smtClean="0">
                          <a:solidFill>
                            <a:srgbClr val="7030A0"/>
                          </a:solidFill>
                        </a:rPr>
                        <a:t>Бывают 1,2,3 лица</a:t>
                      </a:r>
                      <a:endParaRPr lang="ru-RU" sz="2000" dirty="0">
                        <a:solidFill>
                          <a:srgbClr val="7030A0"/>
                        </a:solidFill>
                      </a:endParaRPr>
                    </a:p>
                  </a:txBody>
                  <a:tcPr/>
                </a:tc>
              </a:tr>
              <a:tr h="648487">
                <a:tc>
                  <a:txBody>
                    <a:bodyPr/>
                    <a:lstStyle/>
                    <a:p>
                      <a:pPr algn="ctr"/>
                      <a:r>
                        <a:rPr lang="ru-RU" sz="2000" dirty="0" smtClean="0">
                          <a:solidFill>
                            <a:srgbClr val="002060"/>
                          </a:solidFill>
                        </a:rPr>
                        <a:t>Имеют постоянный род</a:t>
                      </a:r>
                      <a:endParaRPr lang="ru-RU" sz="2000" dirty="0">
                        <a:solidFill>
                          <a:srgbClr val="002060"/>
                        </a:solidFill>
                      </a:endParaRPr>
                    </a:p>
                  </a:txBody>
                  <a:tcPr/>
                </a:tc>
                <a:tc>
                  <a:txBody>
                    <a:bodyPr/>
                    <a:lstStyle/>
                    <a:p>
                      <a:pPr algn="ctr"/>
                      <a:r>
                        <a:rPr lang="ru-RU" sz="2000" dirty="0" smtClean="0">
                          <a:solidFill>
                            <a:srgbClr val="7030A0"/>
                          </a:solidFill>
                        </a:rPr>
                        <a:t>Изменяются по родам в 3-м лице единственного числа</a:t>
                      </a:r>
                      <a:endParaRPr lang="ru-RU" sz="2000" dirty="0">
                        <a:solidFill>
                          <a:srgbClr val="7030A0"/>
                        </a:solidFill>
                      </a:endParaRPr>
                    </a:p>
                  </a:txBody>
                  <a:tcPr/>
                </a:tc>
              </a:tr>
              <a:tr h="648487">
                <a:tc>
                  <a:txBody>
                    <a:bodyPr/>
                    <a:lstStyle/>
                    <a:p>
                      <a:pPr algn="ctr"/>
                      <a:r>
                        <a:rPr lang="ru-RU" sz="2000" dirty="0" smtClean="0">
                          <a:solidFill>
                            <a:srgbClr val="002060"/>
                          </a:solidFill>
                        </a:rPr>
                        <a:t>Изменяются по числам</a:t>
                      </a:r>
                      <a:endParaRPr lang="ru-RU" sz="2000" dirty="0">
                        <a:solidFill>
                          <a:srgbClr val="002060"/>
                        </a:solidFill>
                      </a:endParaRPr>
                    </a:p>
                  </a:txBody>
                  <a:tcPr/>
                </a:tc>
                <a:tc>
                  <a:txBody>
                    <a:bodyPr/>
                    <a:lstStyle/>
                    <a:p>
                      <a:pPr algn="ctr"/>
                      <a:r>
                        <a:rPr lang="ru-RU" sz="2000" dirty="0" smtClean="0">
                          <a:solidFill>
                            <a:srgbClr val="7030A0"/>
                          </a:solidFill>
                        </a:rPr>
                        <a:t>Бывают  единственного и множественного числа</a:t>
                      </a:r>
                      <a:endParaRPr lang="ru-RU" sz="2000" dirty="0">
                        <a:solidFill>
                          <a:srgbClr val="7030A0"/>
                        </a:solidFill>
                      </a:endParaRPr>
                    </a:p>
                  </a:txBody>
                  <a:tcPr/>
                </a:tc>
              </a:tr>
              <a:tr h="542136">
                <a:tc>
                  <a:txBody>
                    <a:bodyPr/>
                    <a:lstStyle/>
                    <a:p>
                      <a:pPr algn="ctr"/>
                      <a:r>
                        <a:rPr lang="ru-RU" sz="2000" dirty="0" smtClean="0">
                          <a:solidFill>
                            <a:srgbClr val="002060"/>
                          </a:solidFill>
                        </a:rPr>
                        <a:t>Изменяются по падежам</a:t>
                      </a:r>
                      <a:endParaRPr lang="ru-RU" sz="2000" dirty="0">
                        <a:solidFill>
                          <a:srgbClr val="002060"/>
                        </a:solidFill>
                      </a:endParaRPr>
                    </a:p>
                  </a:txBody>
                  <a:tcPr/>
                </a:tc>
                <a:tc>
                  <a:txBody>
                    <a:bodyPr/>
                    <a:lstStyle/>
                    <a:p>
                      <a:pPr algn="ctr"/>
                      <a:r>
                        <a:rPr lang="ru-RU" sz="2000" dirty="0" smtClean="0">
                          <a:solidFill>
                            <a:srgbClr val="7030A0"/>
                          </a:solidFill>
                        </a:rPr>
                        <a:t>?</a:t>
                      </a:r>
                      <a:endParaRPr lang="ru-RU" sz="2000" dirty="0">
                        <a:solidFill>
                          <a:srgbClr val="7030A0"/>
                        </a:solidFill>
                      </a:endParaRPr>
                    </a:p>
                  </a:txBody>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3454706925"/>
              </p:ext>
            </p:extLst>
          </p:nvPr>
        </p:nvGraphicFramePr>
        <p:xfrm>
          <a:off x="4644008" y="4365104"/>
          <a:ext cx="3672408" cy="504056"/>
        </p:xfrm>
        <a:graphic>
          <a:graphicData uri="http://schemas.openxmlformats.org/drawingml/2006/table">
            <a:tbl>
              <a:tblPr/>
              <a:tblGrid>
                <a:gridCol w="3672408"/>
              </a:tblGrid>
              <a:tr h="504056">
                <a:tc>
                  <a:txBody>
                    <a:bodyPr/>
                    <a:lstStyle/>
                    <a:p>
                      <a:pPr algn="ctr"/>
                      <a:r>
                        <a:rPr lang="ru-RU" sz="2000" b="1" dirty="0" smtClean="0">
                          <a:solidFill>
                            <a:srgbClr val="FF0000"/>
                          </a:solidFill>
                        </a:rPr>
                        <a:t>Изменяются по падежам</a:t>
                      </a:r>
                      <a:endParaRPr lang="ru-RU" sz="2000" b="1" dirty="0">
                        <a:solidFill>
                          <a:srgbClr val="FF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FF00"/>
                    </a:solidFill>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456830740"/>
              </p:ext>
            </p:extLst>
          </p:nvPr>
        </p:nvGraphicFramePr>
        <p:xfrm>
          <a:off x="827584" y="5085184"/>
          <a:ext cx="7488831" cy="576064"/>
        </p:xfrm>
        <a:graphic>
          <a:graphicData uri="http://schemas.openxmlformats.org/drawingml/2006/table">
            <a:tbl>
              <a:tblPr/>
              <a:tblGrid>
                <a:gridCol w="7488831"/>
              </a:tblGrid>
              <a:tr h="576064">
                <a:tc>
                  <a:txBody>
                    <a:bodyPr/>
                    <a:lstStyle/>
                    <a:p>
                      <a:pPr algn="ctr"/>
                      <a:r>
                        <a:rPr lang="ru-RU" sz="2000" b="1" dirty="0" smtClean="0">
                          <a:solidFill>
                            <a:srgbClr val="FF0000"/>
                          </a:solidFill>
                        </a:rPr>
                        <a:t>С предлогами пишутся раздельно</a:t>
                      </a:r>
                      <a:endParaRPr lang="ru-RU" sz="2000" b="1" dirty="0">
                        <a:solidFill>
                          <a:srgbClr val="FF0000"/>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rgbClr val="FFFF00"/>
                    </a:solidFill>
                  </a:tcPr>
                </a:tc>
              </a:tr>
            </a:tbl>
          </a:graphicData>
        </a:graphic>
      </p:graphicFrame>
    </p:spTree>
    <p:extLst>
      <p:ext uri="{BB962C8B-B14F-4D97-AF65-F5344CB8AC3E}">
        <p14:creationId xmlns:p14="http://schemas.microsoft.com/office/powerpoint/2010/main" val="342530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Кнопк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Кнопка">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нопка">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57</TotalTime>
  <Words>345</Words>
  <Application>Microsoft Office PowerPoint</Application>
  <PresentationFormat>Экран (4:3)</PresentationFormat>
  <Paragraphs>59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Кнопка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User</cp:lastModifiedBy>
  <cp:revision>8</cp:revision>
  <dcterms:modified xsi:type="dcterms:W3CDTF">2014-03-15T20:37:53Z</dcterms:modified>
</cp:coreProperties>
</file>