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66" r:id="rId3"/>
    <p:sldId id="267" r:id="rId4"/>
    <p:sldId id="257" r:id="rId5"/>
    <p:sldId id="258" r:id="rId6"/>
    <p:sldId id="259" r:id="rId7"/>
    <p:sldId id="260" r:id="rId8"/>
    <p:sldId id="261" r:id="rId9"/>
    <p:sldId id="265" r:id="rId10"/>
    <p:sldId id="262" r:id="rId11"/>
    <p:sldId id="263" r:id="rId12"/>
    <p:sldId id="264" r:id="rId13"/>
    <p:sldId id="268" r:id="rId14"/>
    <p:sldId id="269" r:id="rId15"/>
    <p:sldId id="272"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90" y="-2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3D3C531B-710B-41F1-8AB8-D739260B7F2E}" type="datetimeFigureOut">
              <a:rPr lang="ru-RU" smtClean="0"/>
              <a:t>06.12.2013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E364AAE4-1951-4C7E-A231-664DA85EB3E9}"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D3C531B-710B-41F1-8AB8-D739260B7F2E}" type="datetimeFigureOut">
              <a:rPr lang="ru-RU" smtClean="0"/>
              <a:t>06.12.2013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64AAE4-1951-4C7E-A231-664DA85EB3E9}"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D3C531B-710B-41F1-8AB8-D739260B7F2E}" type="datetimeFigureOut">
              <a:rPr lang="ru-RU" smtClean="0"/>
              <a:t>06.12.2013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64AAE4-1951-4C7E-A231-664DA85EB3E9}"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D3C531B-710B-41F1-8AB8-D739260B7F2E}" type="datetimeFigureOut">
              <a:rPr lang="ru-RU" smtClean="0"/>
              <a:t>06.12.2013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E364AAE4-1951-4C7E-A231-664DA85EB3E9}"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3D3C531B-710B-41F1-8AB8-D739260B7F2E}" type="datetimeFigureOut">
              <a:rPr lang="ru-RU" smtClean="0"/>
              <a:t>06.12.2013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E364AAE4-1951-4C7E-A231-664DA85EB3E9}"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3D3C531B-710B-41F1-8AB8-D739260B7F2E}" type="datetimeFigureOut">
              <a:rPr lang="ru-RU" smtClean="0"/>
              <a:t>06.12.2013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364AAE4-1951-4C7E-A231-664DA85EB3E9}"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3D3C531B-710B-41F1-8AB8-D739260B7F2E}" type="datetimeFigureOut">
              <a:rPr lang="ru-RU" smtClean="0"/>
              <a:t>06.12.2013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E364AAE4-1951-4C7E-A231-664DA85EB3E9}"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3D3C531B-710B-41F1-8AB8-D739260B7F2E}" type="datetimeFigureOut">
              <a:rPr lang="ru-RU" smtClean="0"/>
              <a:t>06.12.2013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64AAE4-1951-4C7E-A231-664DA85EB3E9}"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D3C531B-710B-41F1-8AB8-D739260B7F2E}" type="datetimeFigureOut">
              <a:rPr lang="ru-RU" smtClean="0"/>
              <a:t>06.12.2013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64AAE4-1951-4C7E-A231-664DA85EB3E9}"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D3C531B-710B-41F1-8AB8-D739260B7F2E}" type="datetimeFigureOut">
              <a:rPr lang="ru-RU" smtClean="0"/>
              <a:t>06.12.2013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64AAE4-1951-4C7E-A231-664DA85EB3E9}"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3D3C531B-710B-41F1-8AB8-D739260B7F2E}" type="datetimeFigureOut">
              <a:rPr lang="ru-RU" smtClean="0"/>
              <a:t>06.12.2013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364AAE4-1951-4C7E-A231-664DA85EB3E9}"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D3C531B-710B-41F1-8AB8-D739260B7F2E}" type="datetimeFigureOut">
              <a:rPr lang="ru-RU" smtClean="0"/>
              <a:t>06.12.2013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364AAE4-1951-4C7E-A231-664DA85EB3E9}"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ru.wikipedia.org/wiki/&#1047;&#1080;&#1084;&#1085;&#1080;&#1077;_&#1054;&#1083;&#1080;&#1084;&#1087;&#1080;&#1081;&#1089;&#1082;&#1080;&#1077;_&#1080;&#1075;&#1088;&#1099;_2014" TargetMode="External"/><Relationship Id="rId2" Type="http://schemas.openxmlformats.org/officeDocument/2006/relationships/hyperlink" Target="http://www.sochi2014.com/games/sport/olympic-games/" TargetMode="External"/><Relationship Id="rId1" Type="http://schemas.openxmlformats.org/officeDocument/2006/relationships/slideLayout" Target="../slideLayouts/slideLayout2.xml"/><Relationship Id="rId6" Type="http://schemas.openxmlformats.org/officeDocument/2006/relationships/hyperlink" Target="http://malichi-karandachi.blogspot.ru/" TargetMode="External"/><Relationship Id="rId5" Type="http://schemas.openxmlformats.org/officeDocument/2006/relationships/hyperlink" Target="http://www.rg.ru/sujet/2655/" TargetMode="External"/><Relationship Id="rId4" Type="http://schemas.openxmlformats.org/officeDocument/2006/relationships/hyperlink" Target="http://tonkosti.ru/&#1054;&#1083;&#1080;&#1084;&#1087;&#1080;&#1072;&#1076;&#1072;_&#1074;_&#1057;&#1086;&#1095;&#1080;-201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4643447"/>
            <a:ext cx="8458200" cy="1714511"/>
          </a:xfrm>
        </p:spPr>
        <p:txBody>
          <a:bodyPr>
            <a:noAutofit/>
          </a:bodyPr>
          <a:lstStyle/>
          <a:p>
            <a:pPr algn="r"/>
            <a:r>
              <a:rPr lang="ru-RU" sz="2800" dirty="0" err="1" smtClean="0">
                <a:solidFill>
                  <a:srgbClr val="0070C0"/>
                </a:solidFill>
              </a:rPr>
              <a:t>Рамазанова</a:t>
            </a:r>
            <a:r>
              <a:rPr lang="ru-RU" sz="2800" dirty="0" smtClean="0">
                <a:solidFill>
                  <a:srgbClr val="0070C0"/>
                </a:solidFill>
              </a:rPr>
              <a:t> Н.М.</a:t>
            </a:r>
            <a:br>
              <a:rPr lang="ru-RU" sz="2800" dirty="0" smtClean="0">
                <a:solidFill>
                  <a:srgbClr val="0070C0"/>
                </a:solidFill>
              </a:rPr>
            </a:br>
            <a:r>
              <a:rPr lang="ru-RU" sz="2800" dirty="0" smtClean="0">
                <a:solidFill>
                  <a:srgbClr val="0070C0"/>
                </a:solidFill>
              </a:rPr>
              <a:t>учитель начальных классов</a:t>
            </a:r>
            <a:br>
              <a:rPr lang="ru-RU" sz="2800" dirty="0" smtClean="0">
                <a:solidFill>
                  <a:srgbClr val="0070C0"/>
                </a:solidFill>
              </a:rPr>
            </a:br>
            <a:r>
              <a:rPr lang="ru-RU" sz="2800" dirty="0" smtClean="0">
                <a:solidFill>
                  <a:srgbClr val="0070C0"/>
                </a:solidFill>
              </a:rPr>
              <a:t>МБУ лицей №67</a:t>
            </a:r>
            <a:br>
              <a:rPr lang="ru-RU" sz="2800" dirty="0" smtClean="0">
                <a:solidFill>
                  <a:srgbClr val="0070C0"/>
                </a:solidFill>
              </a:rPr>
            </a:br>
            <a:r>
              <a:rPr lang="ru-RU" sz="2800" dirty="0" smtClean="0">
                <a:solidFill>
                  <a:srgbClr val="0070C0"/>
                </a:solidFill>
              </a:rPr>
              <a:t>г.о. Тольятти</a:t>
            </a:r>
            <a:endParaRPr lang="ru-RU" sz="2800" dirty="0">
              <a:solidFill>
                <a:srgbClr val="0070C0"/>
              </a:solidFill>
            </a:endParaRPr>
          </a:p>
        </p:txBody>
      </p:sp>
      <p:sp>
        <p:nvSpPr>
          <p:cNvPr id="3" name="Подзаголовок 2"/>
          <p:cNvSpPr>
            <a:spLocks noGrp="1"/>
          </p:cNvSpPr>
          <p:nvPr>
            <p:ph type="subTitle" idx="1"/>
          </p:nvPr>
        </p:nvSpPr>
        <p:spPr>
          <a:xfrm>
            <a:off x="357158" y="1643050"/>
            <a:ext cx="8458200" cy="2786082"/>
          </a:xfrm>
        </p:spPr>
        <p:txBody>
          <a:bodyPr>
            <a:noAutofit/>
          </a:bodyPr>
          <a:lstStyle/>
          <a:p>
            <a:r>
              <a:rPr lang="ru-RU" sz="6600" b="1" dirty="0" smtClean="0">
                <a:solidFill>
                  <a:srgbClr val="FF0000"/>
                </a:solidFill>
              </a:rPr>
              <a:t>Зимние</a:t>
            </a:r>
            <a:br>
              <a:rPr lang="ru-RU" sz="6600" b="1" dirty="0" smtClean="0">
                <a:solidFill>
                  <a:srgbClr val="FF0000"/>
                </a:solidFill>
              </a:rPr>
            </a:br>
            <a:r>
              <a:rPr lang="ru-RU" sz="6600" b="1" dirty="0" smtClean="0">
                <a:solidFill>
                  <a:srgbClr val="FF0000"/>
                </a:solidFill>
              </a:rPr>
              <a:t> Олимпийские игры   2014</a:t>
            </a:r>
            <a:endParaRPr lang="ru-RU" sz="6600" dirty="0"/>
          </a:p>
        </p:txBody>
      </p:sp>
      <p:pic>
        <p:nvPicPr>
          <p:cNvPr id="4" name="Рисунок 3" descr="default.jpeg"/>
          <p:cNvPicPr>
            <a:picLocks noChangeAspect="1"/>
          </p:cNvPicPr>
          <p:nvPr/>
        </p:nvPicPr>
        <p:blipFill>
          <a:blip r:embed="rId2"/>
          <a:stretch>
            <a:fillRect/>
          </a:stretch>
        </p:blipFill>
        <p:spPr>
          <a:xfrm>
            <a:off x="5572132" y="214290"/>
            <a:ext cx="3111284" cy="1785950"/>
          </a:xfrm>
          <a:prstGeom prst="rect">
            <a:avLst/>
          </a:prstGeom>
        </p:spPr>
      </p:pic>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normAutofit/>
          </a:bodyPr>
          <a:lstStyle/>
          <a:p>
            <a:r>
              <a:rPr lang="ru-RU" sz="6600" dirty="0" err="1" smtClean="0">
                <a:solidFill>
                  <a:srgbClr val="FF0000"/>
                </a:solidFill>
              </a:rPr>
              <a:t>Слоган</a:t>
            </a:r>
            <a:endParaRPr lang="ru-RU" sz="6600" dirty="0">
              <a:solidFill>
                <a:srgbClr val="FF0000"/>
              </a:solidFill>
            </a:endParaRPr>
          </a:p>
        </p:txBody>
      </p:sp>
      <p:sp>
        <p:nvSpPr>
          <p:cNvPr id="3" name="Содержимое 2"/>
          <p:cNvSpPr>
            <a:spLocks noGrp="1"/>
          </p:cNvSpPr>
          <p:nvPr>
            <p:ph idx="1"/>
          </p:nvPr>
        </p:nvSpPr>
        <p:spPr>
          <a:xfrm>
            <a:off x="457200" y="1142984"/>
            <a:ext cx="8229600" cy="4983179"/>
          </a:xfrm>
        </p:spPr>
        <p:txBody>
          <a:bodyPr>
            <a:normAutofit/>
          </a:bodyPr>
          <a:lstStyle/>
          <a:p>
            <a:pPr>
              <a:buNone/>
            </a:pPr>
            <a:endParaRPr lang="ru-RU" sz="5400" dirty="0" smtClean="0">
              <a:solidFill>
                <a:srgbClr val="0070C0"/>
              </a:solidFill>
            </a:endParaRPr>
          </a:p>
          <a:p>
            <a:pPr algn="ctr">
              <a:buNone/>
            </a:pPr>
            <a:r>
              <a:rPr lang="ru-RU" sz="5400" dirty="0" smtClean="0">
                <a:solidFill>
                  <a:srgbClr val="0070C0"/>
                </a:solidFill>
              </a:rPr>
              <a:t>«Жаркие. </a:t>
            </a:r>
            <a:r>
              <a:rPr lang="ru-RU" sz="5400" dirty="0" err="1" smtClean="0">
                <a:solidFill>
                  <a:srgbClr val="0070C0"/>
                </a:solidFill>
              </a:rPr>
              <a:t>Зимние.Твои</a:t>
            </a:r>
            <a:r>
              <a:rPr lang="ru-RU" sz="5400" dirty="0" smtClean="0">
                <a:solidFill>
                  <a:srgbClr val="0070C0"/>
                </a:solidFill>
              </a:rPr>
              <a:t>».</a:t>
            </a:r>
          </a:p>
          <a:p>
            <a:pPr algn="ctr">
              <a:buNone/>
            </a:pPr>
            <a:r>
              <a:rPr lang="ru-RU" sz="5400" dirty="0" smtClean="0">
                <a:solidFill>
                  <a:srgbClr val="0070C0"/>
                </a:solidFill>
              </a:rPr>
              <a:t>«</a:t>
            </a:r>
            <a:r>
              <a:rPr lang="ru-RU" sz="5400" dirty="0" err="1" smtClean="0">
                <a:solidFill>
                  <a:srgbClr val="0070C0"/>
                </a:solidFill>
              </a:rPr>
              <a:t>Hot</a:t>
            </a:r>
            <a:r>
              <a:rPr lang="ru-RU" sz="5400" dirty="0" smtClean="0">
                <a:solidFill>
                  <a:srgbClr val="0070C0"/>
                </a:solidFill>
              </a:rPr>
              <a:t>. </a:t>
            </a:r>
            <a:r>
              <a:rPr lang="ru-RU" sz="5400" dirty="0" err="1" smtClean="0">
                <a:solidFill>
                  <a:srgbClr val="0070C0"/>
                </a:solidFill>
              </a:rPr>
              <a:t>Cool</a:t>
            </a:r>
            <a:r>
              <a:rPr lang="ru-RU" sz="5400" dirty="0" smtClean="0">
                <a:solidFill>
                  <a:srgbClr val="0070C0"/>
                </a:solidFill>
              </a:rPr>
              <a:t>. </a:t>
            </a:r>
            <a:r>
              <a:rPr lang="ru-RU" sz="5400" dirty="0" err="1" smtClean="0">
                <a:solidFill>
                  <a:srgbClr val="0070C0"/>
                </a:solidFill>
              </a:rPr>
              <a:t>Yours</a:t>
            </a:r>
            <a:r>
              <a:rPr lang="ru-RU" sz="5400" dirty="0" smtClean="0">
                <a:solidFill>
                  <a:srgbClr val="0070C0"/>
                </a:solidFill>
              </a:rPr>
              <a:t>».</a:t>
            </a:r>
            <a:endParaRPr lang="ru-RU" sz="5400" dirty="0">
              <a:solidFill>
                <a:srgbClr val="0070C0"/>
              </a:solidFill>
            </a:endParaRPr>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6000" dirty="0" smtClean="0">
                <a:solidFill>
                  <a:srgbClr val="FF0000"/>
                </a:solidFill>
              </a:rPr>
              <a:t>Монеты и банкноты</a:t>
            </a:r>
            <a:endParaRPr lang="ru-RU" sz="6000" dirty="0">
              <a:solidFill>
                <a:srgbClr val="FF0000"/>
              </a:solidFill>
            </a:endParaRPr>
          </a:p>
        </p:txBody>
      </p:sp>
      <p:pic>
        <p:nvPicPr>
          <p:cNvPr id="6" name="Содержимое 5" descr="100_Olympic_rubles.jpg"/>
          <p:cNvPicPr>
            <a:picLocks noGrp="1" noChangeAspect="1"/>
          </p:cNvPicPr>
          <p:nvPr>
            <p:ph idx="1"/>
          </p:nvPr>
        </p:nvPicPr>
        <p:blipFill>
          <a:blip r:embed="rId2"/>
          <a:stretch>
            <a:fillRect/>
          </a:stretch>
        </p:blipFill>
        <p:spPr>
          <a:xfrm rot="16200000">
            <a:off x="2978183" y="-335033"/>
            <a:ext cx="3357586" cy="7742380"/>
          </a:xfrm>
        </p:spPr>
      </p:pic>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sz="4800" dirty="0" smtClean="0">
                <a:solidFill>
                  <a:srgbClr val="FF0000"/>
                </a:solidFill>
              </a:rPr>
              <a:t>Соревнования</a:t>
            </a:r>
            <a:endParaRPr lang="ru-RU" sz="4800" dirty="0">
              <a:solidFill>
                <a:srgbClr val="FF0000"/>
              </a:solidFill>
            </a:endParaRPr>
          </a:p>
        </p:txBody>
      </p:sp>
      <p:sp>
        <p:nvSpPr>
          <p:cNvPr id="3" name="Содержимое 2"/>
          <p:cNvSpPr>
            <a:spLocks noGrp="1"/>
          </p:cNvSpPr>
          <p:nvPr>
            <p:ph idx="1"/>
          </p:nvPr>
        </p:nvSpPr>
        <p:spPr>
          <a:xfrm>
            <a:off x="457200" y="1071546"/>
            <a:ext cx="8229600" cy="5143535"/>
          </a:xfrm>
        </p:spPr>
        <p:txBody>
          <a:bodyPr>
            <a:normAutofit fontScale="47500" lnSpcReduction="20000"/>
          </a:bodyPr>
          <a:lstStyle/>
          <a:p>
            <a:pPr>
              <a:buNone/>
            </a:pPr>
            <a:r>
              <a:rPr lang="ru-RU" dirty="0" smtClean="0"/>
              <a:t>  </a:t>
            </a:r>
            <a:r>
              <a:rPr lang="ru-RU" sz="3600" dirty="0" smtClean="0">
                <a:solidFill>
                  <a:srgbClr val="0070C0"/>
                </a:solidFill>
              </a:rPr>
              <a:t>1.   Биатлон                                                                       </a:t>
            </a:r>
          </a:p>
          <a:p>
            <a:pPr>
              <a:buNone/>
            </a:pPr>
            <a:r>
              <a:rPr lang="ru-RU" sz="3600" dirty="0" smtClean="0">
                <a:solidFill>
                  <a:srgbClr val="0070C0"/>
                </a:solidFill>
              </a:rPr>
              <a:t>  2.  Бобслей </a:t>
            </a:r>
          </a:p>
          <a:p>
            <a:pPr>
              <a:buNone/>
            </a:pPr>
            <a:r>
              <a:rPr lang="ru-RU" sz="3600" dirty="0" smtClean="0">
                <a:solidFill>
                  <a:srgbClr val="0070C0"/>
                </a:solidFill>
              </a:rPr>
              <a:t>  3.  Скелетон</a:t>
            </a:r>
          </a:p>
          <a:p>
            <a:pPr>
              <a:buNone/>
            </a:pPr>
            <a:r>
              <a:rPr lang="ru-RU" sz="3600" dirty="0">
                <a:solidFill>
                  <a:srgbClr val="0070C0"/>
                </a:solidFill>
              </a:rPr>
              <a:t> </a:t>
            </a:r>
            <a:r>
              <a:rPr lang="ru-RU" sz="3600" dirty="0" smtClean="0">
                <a:solidFill>
                  <a:srgbClr val="0070C0"/>
                </a:solidFill>
              </a:rPr>
              <a:t> 4.  Кёрлинг</a:t>
            </a:r>
          </a:p>
          <a:p>
            <a:pPr>
              <a:buNone/>
            </a:pPr>
            <a:r>
              <a:rPr lang="ru-RU" sz="3600" dirty="0" smtClean="0">
                <a:solidFill>
                  <a:srgbClr val="0070C0"/>
                </a:solidFill>
              </a:rPr>
              <a:t>  5. Коньковые виды спорта:</a:t>
            </a:r>
          </a:p>
          <a:p>
            <a:pPr>
              <a:buNone/>
            </a:pPr>
            <a:r>
              <a:rPr lang="ru-RU" sz="3600" dirty="0" smtClean="0">
                <a:solidFill>
                  <a:srgbClr val="0070C0"/>
                </a:solidFill>
              </a:rPr>
              <a:t>       Конькобежный спорт</a:t>
            </a:r>
          </a:p>
          <a:p>
            <a:pPr>
              <a:buNone/>
            </a:pPr>
            <a:r>
              <a:rPr lang="ru-RU" sz="3600" dirty="0" smtClean="0">
                <a:solidFill>
                  <a:srgbClr val="0070C0"/>
                </a:solidFill>
              </a:rPr>
              <a:t>       Фигурное катание</a:t>
            </a:r>
          </a:p>
          <a:p>
            <a:pPr>
              <a:buNone/>
            </a:pPr>
            <a:r>
              <a:rPr lang="ru-RU" sz="3600" dirty="0" smtClean="0">
                <a:solidFill>
                  <a:srgbClr val="0070C0"/>
                </a:solidFill>
              </a:rPr>
              <a:t>       Шорт-трек 	</a:t>
            </a:r>
          </a:p>
          <a:p>
            <a:pPr>
              <a:buNone/>
            </a:pPr>
            <a:r>
              <a:rPr lang="ru-RU" sz="3600" dirty="0">
                <a:solidFill>
                  <a:srgbClr val="0070C0"/>
                </a:solidFill>
              </a:rPr>
              <a:t> </a:t>
            </a:r>
            <a:r>
              <a:rPr lang="ru-RU" sz="3600" dirty="0" smtClean="0">
                <a:solidFill>
                  <a:srgbClr val="0070C0"/>
                </a:solidFill>
              </a:rPr>
              <a:t>  6 . Лыжные виды спорта:</a:t>
            </a:r>
          </a:p>
          <a:p>
            <a:pPr>
              <a:buNone/>
            </a:pPr>
            <a:r>
              <a:rPr lang="ru-RU" sz="3600" dirty="0" smtClean="0">
                <a:solidFill>
                  <a:srgbClr val="0070C0"/>
                </a:solidFill>
              </a:rPr>
              <a:t>        Горнолыжный спорт</a:t>
            </a:r>
          </a:p>
          <a:p>
            <a:pPr>
              <a:buNone/>
            </a:pPr>
            <a:r>
              <a:rPr lang="ru-RU" sz="3600" dirty="0" smtClean="0">
                <a:solidFill>
                  <a:srgbClr val="0070C0"/>
                </a:solidFill>
              </a:rPr>
              <a:t>        Лыжное двоеборье</a:t>
            </a:r>
          </a:p>
          <a:p>
            <a:pPr>
              <a:buNone/>
            </a:pPr>
            <a:r>
              <a:rPr lang="ru-RU" sz="3600" dirty="0" smtClean="0">
                <a:solidFill>
                  <a:srgbClr val="0070C0"/>
                </a:solidFill>
              </a:rPr>
              <a:t>        Лыжные гонки</a:t>
            </a:r>
          </a:p>
          <a:p>
            <a:pPr>
              <a:buNone/>
            </a:pPr>
            <a:r>
              <a:rPr lang="ru-RU" sz="3600" dirty="0" smtClean="0">
                <a:solidFill>
                  <a:srgbClr val="0070C0"/>
                </a:solidFill>
              </a:rPr>
              <a:t>        Прыжки на лыжах с трамплина</a:t>
            </a:r>
          </a:p>
          <a:p>
            <a:pPr>
              <a:buNone/>
            </a:pPr>
            <a:r>
              <a:rPr lang="ru-RU" sz="3600" dirty="0" smtClean="0">
                <a:solidFill>
                  <a:srgbClr val="0070C0"/>
                </a:solidFill>
              </a:rPr>
              <a:t>        Фристайл</a:t>
            </a:r>
          </a:p>
          <a:p>
            <a:pPr>
              <a:buNone/>
            </a:pPr>
            <a:r>
              <a:rPr lang="ru-RU" sz="3600" dirty="0" smtClean="0">
                <a:solidFill>
                  <a:srgbClr val="0070C0"/>
                </a:solidFill>
              </a:rPr>
              <a:t>         Сноуборд</a:t>
            </a:r>
          </a:p>
          <a:p>
            <a:pPr>
              <a:buNone/>
            </a:pPr>
            <a:r>
              <a:rPr lang="ru-RU" sz="3600" dirty="0" smtClean="0">
                <a:solidFill>
                  <a:srgbClr val="0070C0"/>
                </a:solidFill>
              </a:rPr>
              <a:t>    7.  Санный спорт</a:t>
            </a:r>
          </a:p>
          <a:p>
            <a:pPr>
              <a:buNone/>
            </a:pPr>
            <a:r>
              <a:rPr lang="ru-RU" sz="3600" dirty="0" smtClean="0">
                <a:solidFill>
                  <a:srgbClr val="0070C0"/>
                </a:solidFill>
              </a:rPr>
              <a:t>     8. Хоккей с шайбой</a:t>
            </a:r>
            <a:endParaRPr lang="ru-RU" sz="3600" dirty="0">
              <a:solidFill>
                <a:srgbClr val="0070C0"/>
              </a:solidFill>
            </a:endParaRPr>
          </a:p>
        </p:txBody>
      </p:sp>
      <p:pic>
        <p:nvPicPr>
          <p:cNvPr id="1027" name="Picture 3"/>
          <p:cNvPicPr>
            <a:picLocks noChangeAspect="1" noChangeArrowheads="1"/>
          </p:cNvPicPr>
          <p:nvPr/>
        </p:nvPicPr>
        <p:blipFill>
          <a:blip r:embed="rId2"/>
          <a:srcRect/>
          <a:stretch>
            <a:fillRect/>
          </a:stretch>
        </p:blipFill>
        <p:spPr bwMode="auto">
          <a:xfrm>
            <a:off x="4643438" y="1071546"/>
            <a:ext cx="3702632" cy="5072098"/>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ru-RU" dirty="0" smtClean="0">
                <a:solidFill>
                  <a:srgbClr val="FF0000"/>
                </a:solidFill>
              </a:rPr>
              <a:t>Скоро огонь прибудет в Тольятти</a:t>
            </a:r>
            <a:endParaRPr lang="ru-RU" dirty="0">
              <a:solidFill>
                <a:srgbClr val="FF0000"/>
              </a:solidFill>
            </a:endParaRPr>
          </a:p>
        </p:txBody>
      </p:sp>
      <p:sp>
        <p:nvSpPr>
          <p:cNvPr id="3" name="Содержимое 2"/>
          <p:cNvSpPr>
            <a:spLocks noGrp="1"/>
          </p:cNvSpPr>
          <p:nvPr>
            <p:ph idx="1"/>
          </p:nvPr>
        </p:nvSpPr>
        <p:spPr>
          <a:xfrm>
            <a:off x="457200" y="1142984"/>
            <a:ext cx="8229600" cy="4983179"/>
          </a:xfrm>
        </p:spPr>
        <p:txBody>
          <a:bodyPr>
            <a:normAutofit fontScale="55000" lnSpcReduction="20000"/>
          </a:bodyPr>
          <a:lstStyle/>
          <a:p>
            <a:r>
              <a:rPr lang="ru-RU" dirty="0">
                <a:solidFill>
                  <a:srgbClr val="0070C0"/>
                </a:solidFill>
              </a:rPr>
              <a:t>Сегодня стало известно, что 24 декабря 2013 года в Тольятти будет доставлен Олимпийский огонь. Символ Олимпийских игр прибудет в Самарскую область в рамках национальной эстафеты. Всего в Самарской области Олимпийский огонь пробудет 2 дня.</a:t>
            </a:r>
          </a:p>
          <a:p>
            <a:r>
              <a:rPr lang="ru-RU" dirty="0">
                <a:solidFill>
                  <a:srgbClr val="0070C0"/>
                </a:solidFill>
              </a:rPr>
              <a:t>В первый день прохождения эстафеты по самарской земле олимпийский огонь побывает в Сызрани и Тольятти, на следующий день, предположительно 25 декабря, - в Самаре.</a:t>
            </a:r>
          </a:p>
          <a:p>
            <a:r>
              <a:rPr lang="ru-RU" dirty="0">
                <a:solidFill>
                  <a:srgbClr val="0070C0"/>
                </a:solidFill>
              </a:rPr>
              <a:t> Факел будут передавать из рук в руки будут знаменитости нашей губернии: известные спортсмены - гимнасты Алексей </a:t>
            </a:r>
            <a:r>
              <a:rPr lang="ru-RU" dirty="0" err="1">
                <a:solidFill>
                  <a:srgbClr val="0070C0"/>
                </a:solidFill>
              </a:rPr>
              <a:t>Немов</a:t>
            </a:r>
            <a:r>
              <a:rPr lang="ru-RU" dirty="0">
                <a:solidFill>
                  <a:srgbClr val="0070C0"/>
                </a:solidFill>
              </a:rPr>
              <a:t> и Максим Алешин, дзюдоист </a:t>
            </a:r>
            <a:r>
              <a:rPr lang="ru-RU" dirty="0" err="1">
                <a:solidFill>
                  <a:srgbClr val="0070C0"/>
                </a:solidFill>
              </a:rPr>
              <a:t>Тагир</a:t>
            </a:r>
            <a:r>
              <a:rPr lang="ru-RU" dirty="0">
                <a:solidFill>
                  <a:srgbClr val="0070C0"/>
                </a:solidFill>
              </a:rPr>
              <a:t> </a:t>
            </a:r>
            <a:r>
              <a:rPr lang="ru-RU" dirty="0" err="1">
                <a:solidFill>
                  <a:srgbClr val="0070C0"/>
                </a:solidFill>
              </a:rPr>
              <a:t>Хайбулаев</a:t>
            </a:r>
            <a:r>
              <a:rPr lang="ru-RU" dirty="0">
                <a:solidFill>
                  <a:srgbClr val="0070C0"/>
                </a:solidFill>
              </a:rPr>
              <a:t>, лыжник Игорь Усачев, бронзовый призер </a:t>
            </a:r>
            <a:r>
              <a:rPr lang="ru-RU" dirty="0" err="1">
                <a:solidFill>
                  <a:srgbClr val="0070C0"/>
                </a:solidFill>
              </a:rPr>
              <a:t>Паралимпиады</a:t>
            </a:r>
            <a:r>
              <a:rPr lang="ru-RU" dirty="0">
                <a:solidFill>
                  <a:srgbClr val="0070C0"/>
                </a:solidFill>
              </a:rPr>
              <a:t> - 2008 Наталья </a:t>
            </a:r>
            <a:r>
              <a:rPr lang="ru-RU" dirty="0" err="1">
                <a:solidFill>
                  <a:srgbClr val="0070C0"/>
                </a:solidFill>
              </a:rPr>
              <a:t>Далекова</a:t>
            </a:r>
            <a:r>
              <a:rPr lang="ru-RU" dirty="0">
                <a:solidFill>
                  <a:srgbClr val="0070C0"/>
                </a:solidFill>
              </a:rPr>
              <a:t>, победительница </a:t>
            </a:r>
            <a:r>
              <a:rPr lang="ru-RU" dirty="0" err="1">
                <a:solidFill>
                  <a:srgbClr val="0070C0"/>
                </a:solidFill>
              </a:rPr>
              <a:t>Паралимпиады</a:t>
            </a:r>
            <a:r>
              <a:rPr lang="ru-RU" dirty="0">
                <a:solidFill>
                  <a:srgbClr val="0070C0"/>
                </a:solidFill>
              </a:rPr>
              <a:t> – 2012 Николь </a:t>
            </a:r>
            <a:r>
              <a:rPr lang="ru-RU" dirty="0" err="1">
                <a:solidFill>
                  <a:srgbClr val="0070C0"/>
                </a:solidFill>
              </a:rPr>
              <a:t>Родомакина</a:t>
            </a:r>
            <a:r>
              <a:rPr lang="ru-RU" dirty="0">
                <a:solidFill>
                  <a:srgbClr val="0070C0"/>
                </a:solidFill>
              </a:rPr>
              <a:t>, боксер Василий Веткин, а также тренеры, общественные и творческие деятели - актер Юрий Долгих, директор команды КВН «СОК» Сергей Ларионов, мать-героиня Валентина </a:t>
            </a:r>
            <a:r>
              <a:rPr lang="ru-RU" dirty="0" err="1">
                <a:solidFill>
                  <a:srgbClr val="0070C0"/>
                </a:solidFill>
              </a:rPr>
              <a:t>Чекмарева</a:t>
            </a:r>
            <a:r>
              <a:rPr lang="ru-RU" dirty="0">
                <a:solidFill>
                  <a:srgbClr val="0070C0"/>
                </a:solidFill>
              </a:rPr>
              <a:t>, летчик-космонавт Михаил </a:t>
            </a:r>
            <a:r>
              <a:rPr lang="ru-RU" dirty="0" err="1">
                <a:solidFill>
                  <a:srgbClr val="0070C0"/>
                </a:solidFill>
              </a:rPr>
              <a:t>Корниенко</a:t>
            </a:r>
            <a:r>
              <a:rPr lang="ru-RU" dirty="0">
                <a:solidFill>
                  <a:srgbClr val="0070C0"/>
                </a:solidFill>
              </a:rPr>
              <a:t>, тренер по конькобежному спорту Анатолий Егоров.</a:t>
            </a:r>
          </a:p>
          <a:p>
            <a:r>
              <a:rPr lang="ru-RU" dirty="0">
                <a:solidFill>
                  <a:srgbClr val="0070C0"/>
                </a:solidFill>
              </a:rPr>
              <a:t> Олимпийский огонь по Тольятти пронесут 24  декабря  19.00 по проспекту Степана Разина. Просим принять участие в этом знаменательном событии для нашей страны.</a:t>
            </a:r>
          </a:p>
          <a:p>
            <a:endParaRPr lang="ru-RU" dirty="0"/>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214282" y="142852"/>
            <a:ext cx="3810027" cy="250033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214414" y="3286124"/>
            <a:ext cx="6276975" cy="31146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500562" y="500042"/>
            <a:ext cx="3810000" cy="2381250"/>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900" dirty="0" smtClean="0">
                <a:solidFill>
                  <a:srgbClr val="FF0000"/>
                </a:solidFill>
              </a:rPr>
              <a:t>Источники информации:</a:t>
            </a:r>
            <a:r>
              <a:rPr lang="ru-RU" dirty="0" smtClean="0">
                <a:solidFill>
                  <a:srgbClr val="FFC000"/>
                </a:solidFill>
              </a:rPr>
              <a:t/>
            </a:r>
            <a:br>
              <a:rPr lang="ru-RU" dirty="0" smtClean="0">
                <a:solidFill>
                  <a:srgbClr val="FFC000"/>
                </a:solidFill>
              </a:rPr>
            </a:br>
            <a:endParaRPr lang="ru-RU" dirty="0">
              <a:solidFill>
                <a:srgbClr val="FFC000"/>
              </a:solidFill>
            </a:endParaRPr>
          </a:p>
        </p:txBody>
      </p:sp>
      <p:sp>
        <p:nvSpPr>
          <p:cNvPr id="3" name="Содержимое 2"/>
          <p:cNvSpPr>
            <a:spLocks noGrp="1"/>
          </p:cNvSpPr>
          <p:nvPr>
            <p:ph idx="1"/>
          </p:nvPr>
        </p:nvSpPr>
        <p:spPr/>
        <p:txBody>
          <a:bodyPr/>
          <a:lstStyle/>
          <a:p>
            <a:r>
              <a:rPr lang="en-US" sz="2800" dirty="0" smtClean="0">
                <a:solidFill>
                  <a:srgbClr val="0070C0"/>
                </a:solidFill>
                <a:hlinkClick r:id="rId2"/>
              </a:rPr>
              <a:t>http://www.sochi2014.com/games/sport/olympic-games</a:t>
            </a:r>
            <a:r>
              <a:rPr lang="en-US" sz="2800" dirty="0" smtClean="0">
                <a:solidFill>
                  <a:srgbClr val="0070C0"/>
                </a:solidFill>
                <a:hlinkClick r:id="rId2"/>
              </a:rPr>
              <a:t>/</a:t>
            </a:r>
            <a:endParaRPr lang="ru-RU" sz="2800" dirty="0" smtClean="0">
              <a:solidFill>
                <a:srgbClr val="0070C0"/>
              </a:solidFill>
            </a:endParaRPr>
          </a:p>
          <a:p>
            <a:r>
              <a:rPr lang="en-US" sz="2800" dirty="0" smtClean="0">
                <a:solidFill>
                  <a:srgbClr val="0070C0"/>
                </a:solidFill>
                <a:hlinkClick r:id="rId3"/>
              </a:rPr>
              <a:t>http://ru.wikipedia.org/wiki/</a:t>
            </a:r>
            <a:r>
              <a:rPr lang="ru-RU" sz="2800" dirty="0" smtClean="0">
                <a:solidFill>
                  <a:srgbClr val="0070C0"/>
                </a:solidFill>
                <a:hlinkClick r:id="rId3"/>
              </a:rPr>
              <a:t>Зимние_Олимпийские_игры_2014</a:t>
            </a:r>
            <a:endParaRPr lang="ru-RU" sz="2800" dirty="0" smtClean="0">
              <a:solidFill>
                <a:srgbClr val="0070C0"/>
              </a:solidFill>
            </a:endParaRPr>
          </a:p>
          <a:p>
            <a:r>
              <a:rPr lang="en-US" sz="2800" dirty="0" smtClean="0">
                <a:solidFill>
                  <a:srgbClr val="0070C0"/>
                </a:solidFill>
                <a:hlinkClick r:id="rId4"/>
              </a:rPr>
              <a:t>http://tonkosti.ru/</a:t>
            </a:r>
            <a:r>
              <a:rPr lang="ru-RU" sz="2800" dirty="0" smtClean="0">
                <a:solidFill>
                  <a:srgbClr val="0070C0"/>
                </a:solidFill>
                <a:hlinkClick r:id="rId4"/>
              </a:rPr>
              <a:t>Олимпиада_в_Сочи-2014</a:t>
            </a:r>
            <a:endParaRPr lang="ru-RU" sz="2800" dirty="0" smtClean="0">
              <a:solidFill>
                <a:srgbClr val="0070C0"/>
              </a:solidFill>
            </a:endParaRPr>
          </a:p>
          <a:p>
            <a:r>
              <a:rPr lang="en-US" sz="2800" dirty="0" smtClean="0">
                <a:solidFill>
                  <a:srgbClr val="0070C0"/>
                </a:solidFill>
                <a:hlinkClick r:id="rId5"/>
              </a:rPr>
              <a:t>http://www.rg.ru/sujet/2655</a:t>
            </a:r>
            <a:r>
              <a:rPr lang="en-US" sz="2800" dirty="0" smtClean="0">
                <a:solidFill>
                  <a:srgbClr val="0070C0"/>
                </a:solidFill>
                <a:hlinkClick r:id="rId5"/>
              </a:rPr>
              <a:t>/</a:t>
            </a:r>
            <a:endParaRPr lang="ru-RU" sz="2800" dirty="0" smtClean="0">
              <a:solidFill>
                <a:srgbClr val="0070C0"/>
              </a:solidFill>
            </a:endParaRPr>
          </a:p>
          <a:p>
            <a:r>
              <a:rPr lang="en-US" sz="2800" dirty="0" smtClean="0">
                <a:solidFill>
                  <a:srgbClr val="0070C0"/>
                </a:solidFill>
                <a:hlinkClick r:id="rId6"/>
              </a:rPr>
              <a:t>http://malichi-karandachi.blogspot.ru</a:t>
            </a:r>
            <a:r>
              <a:rPr lang="en-US" sz="2800" dirty="0" smtClean="0">
                <a:solidFill>
                  <a:srgbClr val="0070C0"/>
                </a:solidFill>
                <a:hlinkClick r:id="rId6"/>
              </a:rPr>
              <a:t>/</a:t>
            </a:r>
            <a:endParaRPr lang="ru-RU" sz="2800" dirty="0" smtClean="0">
              <a:solidFill>
                <a:srgbClr val="0070C0"/>
              </a:solidFill>
            </a:endParaRP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6600" dirty="0" smtClean="0"/>
              <a:t/>
            </a:r>
            <a:br>
              <a:rPr lang="ru-RU" sz="6600" dirty="0" smtClean="0"/>
            </a:br>
            <a:r>
              <a:rPr lang="ru-RU" sz="6600" dirty="0" smtClean="0"/>
              <a:t/>
            </a:r>
            <a:br>
              <a:rPr lang="ru-RU" sz="6600" dirty="0" smtClean="0"/>
            </a:br>
            <a:r>
              <a:rPr lang="ru-RU" sz="6600" dirty="0" smtClean="0"/>
              <a:t/>
            </a:r>
            <a:br>
              <a:rPr lang="ru-RU" sz="6600" dirty="0" smtClean="0"/>
            </a:br>
            <a:r>
              <a:rPr lang="ru-RU" sz="6600" dirty="0" smtClean="0"/>
              <a:t/>
            </a:r>
            <a:br>
              <a:rPr lang="ru-RU" sz="6600" dirty="0" smtClean="0"/>
            </a:br>
            <a:r>
              <a:rPr lang="ru-RU" sz="6600" dirty="0" smtClean="0">
                <a:solidFill>
                  <a:srgbClr val="0070C0"/>
                </a:solidFill>
              </a:rPr>
              <a:t>Спасибо за         внимание!</a:t>
            </a:r>
            <a:endParaRPr lang="ru-RU" sz="6600"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328726"/>
          </a:xfrm>
        </p:spPr>
        <p:txBody>
          <a:bodyPr>
            <a:normAutofit/>
          </a:bodyPr>
          <a:lstStyle/>
          <a:p>
            <a:r>
              <a:rPr lang="ru-RU" sz="2800" dirty="0" smtClean="0">
                <a:solidFill>
                  <a:srgbClr val="FF0000"/>
                </a:solidFill>
              </a:rPr>
              <a:t>Российское представление Сочи-2014 </a:t>
            </a:r>
            <a:br>
              <a:rPr lang="ru-RU" sz="2800" dirty="0" smtClean="0">
                <a:solidFill>
                  <a:srgbClr val="FF0000"/>
                </a:solidFill>
              </a:rPr>
            </a:br>
            <a:r>
              <a:rPr lang="ru-RU" sz="2800" dirty="0" smtClean="0">
                <a:solidFill>
                  <a:srgbClr val="FF0000"/>
                </a:solidFill>
              </a:rPr>
              <a:t>на церемонии закрытия Олимпиады-2010</a:t>
            </a:r>
            <a:endParaRPr lang="ru-RU" sz="2800" dirty="0">
              <a:solidFill>
                <a:srgbClr val="FF0000"/>
              </a:solidFill>
            </a:endParaRPr>
          </a:p>
        </p:txBody>
      </p:sp>
      <p:pic>
        <p:nvPicPr>
          <p:cNvPr id="4" name="Содержимое 3" descr="800px-Van2010Closing.JPG"/>
          <p:cNvPicPr>
            <a:picLocks noGrp="1" noChangeAspect="1"/>
          </p:cNvPicPr>
          <p:nvPr>
            <p:ph idx="1"/>
          </p:nvPr>
        </p:nvPicPr>
        <p:blipFill>
          <a:blip r:embed="rId2"/>
          <a:stretch>
            <a:fillRect/>
          </a:stretch>
        </p:blipFill>
        <p:spPr>
          <a:xfrm>
            <a:off x="1357290" y="1928802"/>
            <a:ext cx="6025092" cy="4429156"/>
          </a:xfrm>
        </p:spPr>
      </p:pic>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001-001-Olimpijskij-urok.jpg"/>
          <p:cNvPicPr>
            <a:picLocks noGrp="1" noChangeAspect="1"/>
          </p:cNvPicPr>
          <p:nvPr>
            <p:ph idx="1"/>
          </p:nvPr>
        </p:nvPicPr>
        <p:blipFill>
          <a:blip r:embed="rId2"/>
          <a:stretch>
            <a:fillRect/>
          </a:stretch>
        </p:blipFill>
        <p:spPr>
          <a:xfrm>
            <a:off x="500034" y="428604"/>
            <a:ext cx="8215369" cy="5697559"/>
          </a:xfr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85000" lnSpcReduction="20000"/>
          </a:bodyPr>
          <a:lstStyle/>
          <a:p>
            <a:r>
              <a:rPr lang="ru-RU" b="1" dirty="0" smtClean="0">
                <a:solidFill>
                  <a:srgbClr val="0070C0"/>
                </a:solidFill>
              </a:rPr>
              <a:t>Зимние Олимпийские игры 2014  — международное спортивное мероприятие, которое пройдёт в российском городе Сочи с 7 по 23 февраля 2014 года. Столица Олимпийских игр Сочи 2014 была выбрана во время 119-й сессии МОК в городе Гватемала, столице Гватемалы 4 июля 2007 года. На территории России Олимпийские игры пройдут во второй раз (до этого в Москве в 1980 году прошли XXII летние Олимпийские игры), и впервые — зимние Игры. По окончании Олимпийских игр на тех же объектах будут проведены зимние </a:t>
            </a:r>
            <a:r>
              <a:rPr lang="ru-RU" b="1" dirty="0" err="1" smtClean="0">
                <a:solidFill>
                  <a:srgbClr val="0070C0"/>
                </a:solidFill>
              </a:rPr>
              <a:t>Паралимпийские</a:t>
            </a:r>
            <a:r>
              <a:rPr lang="ru-RU" b="1" dirty="0" smtClean="0">
                <a:solidFill>
                  <a:srgbClr val="0070C0"/>
                </a:solidFill>
              </a:rPr>
              <a:t> игры 2014. Организацией зимних Олимпийских и </a:t>
            </a:r>
            <a:r>
              <a:rPr lang="ru-RU" b="1" dirty="0" err="1" smtClean="0">
                <a:solidFill>
                  <a:srgbClr val="0070C0"/>
                </a:solidFill>
              </a:rPr>
              <a:t>Паралимпийских</a:t>
            </a:r>
            <a:r>
              <a:rPr lang="ru-RU" b="1" dirty="0" smtClean="0">
                <a:solidFill>
                  <a:srgbClr val="0070C0"/>
                </a:solidFill>
              </a:rPr>
              <a:t> игр 2014 занимается Оргкомитет «Сочи 2014».</a:t>
            </a:r>
            <a:endParaRPr lang="ru-RU" b="1" dirty="0">
              <a:solidFill>
                <a:srgbClr val="0070C0"/>
              </a:solidFill>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bodyPr>
          <a:lstStyle/>
          <a:p>
            <a:r>
              <a:rPr lang="ru-RU" dirty="0" smtClean="0">
                <a:solidFill>
                  <a:srgbClr val="FF0000"/>
                </a:solidFill>
              </a:rPr>
              <a:t>Зимние Олимпийские игры.</a:t>
            </a:r>
            <a:endParaRPr lang="ru-RU" dirty="0">
              <a:solidFill>
                <a:srgbClr val="FF0000"/>
              </a:solidFill>
            </a:endParaRPr>
          </a:p>
        </p:txBody>
      </p:sp>
      <p:sp>
        <p:nvSpPr>
          <p:cNvPr id="3" name="Содержимое 2"/>
          <p:cNvSpPr>
            <a:spLocks noGrp="1"/>
          </p:cNvSpPr>
          <p:nvPr>
            <p:ph idx="1"/>
          </p:nvPr>
        </p:nvSpPr>
        <p:spPr>
          <a:xfrm>
            <a:off x="457200" y="857232"/>
            <a:ext cx="8229600" cy="5268931"/>
          </a:xfrm>
        </p:spPr>
        <p:txBody>
          <a:bodyPr>
            <a:noAutofit/>
          </a:bodyPr>
          <a:lstStyle/>
          <a:p>
            <a:endParaRPr lang="ru-RU" sz="800" dirty="0" smtClean="0"/>
          </a:p>
          <a:p>
            <a:endParaRPr lang="ru-RU" sz="800" dirty="0"/>
          </a:p>
        </p:txBody>
      </p:sp>
      <p:graphicFrame>
        <p:nvGraphicFramePr>
          <p:cNvPr id="7" name="Таблица 6"/>
          <p:cNvGraphicFramePr>
            <a:graphicFrameLocks noGrp="1"/>
          </p:cNvGraphicFramePr>
          <p:nvPr/>
        </p:nvGraphicFramePr>
        <p:xfrm>
          <a:off x="642910" y="1071546"/>
          <a:ext cx="7643866" cy="5577840"/>
        </p:xfrm>
        <a:graphic>
          <a:graphicData uri="http://schemas.openxmlformats.org/drawingml/2006/table">
            <a:tbl>
              <a:tblPr firstRow="1" bandRow="1">
                <a:tableStyleId>{5C22544A-7EE6-4342-B048-85BDC9FD1C3A}</a:tableStyleId>
              </a:tblPr>
              <a:tblGrid>
                <a:gridCol w="3821933"/>
                <a:gridCol w="3821933"/>
              </a:tblGrid>
              <a:tr h="5072098">
                <a:tc>
                  <a:txBody>
                    <a:bodyPr/>
                    <a:lstStyle/>
                    <a:p>
                      <a:pPr lvl="0"/>
                      <a:r>
                        <a:rPr lang="ru-RU" sz="2000" b="1" kern="1200" dirty="0" smtClean="0">
                          <a:solidFill>
                            <a:schemeClr val="lt1"/>
                          </a:solidFill>
                          <a:latin typeface="+mn-lt"/>
                          <a:ea typeface="+mn-ea"/>
                          <a:cs typeface="+mn-cs"/>
                        </a:rPr>
                        <a:t>I. 1924 г. </a:t>
                      </a:r>
                      <a:r>
                        <a:rPr lang="ru-RU" sz="2000" b="1" kern="1200" dirty="0" err="1" smtClean="0">
                          <a:solidFill>
                            <a:schemeClr val="lt1"/>
                          </a:solidFill>
                          <a:latin typeface="+mn-lt"/>
                          <a:ea typeface="+mn-ea"/>
                          <a:cs typeface="+mn-cs"/>
                        </a:rPr>
                        <a:t>Шамони</a:t>
                      </a:r>
                      <a:r>
                        <a:rPr lang="ru-RU" sz="2000" b="1" kern="1200" dirty="0" smtClean="0">
                          <a:solidFill>
                            <a:schemeClr val="lt1"/>
                          </a:solidFill>
                          <a:latin typeface="+mn-lt"/>
                          <a:ea typeface="+mn-ea"/>
                          <a:cs typeface="+mn-cs"/>
                        </a:rPr>
                        <a:t>. Франция. Первые зимние Олимпийские игры. </a:t>
                      </a:r>
                    </a:p>
                    <a:p>
                      <a:pPr lvl="0"/>
                      <a:r>
                        <a:rPr lang="ru-RU" sz="2000" b="1" kern="1200" dirty="0" smtClean="0">
                          <a:solidFill>
                            <a:schemeClr val="lt1"/>
                          </a:solidFill>
                          <a:latin typeface="+mn-lt"/>
                          <a:ea typeface="+mn-ea"/>
                          <a:cs typeface="+mn-cs"/>
                        </a:rPr>
                        <a:t>II. 1928 г. </a:t>
                      </a:r>
                      <a:r>
                        <a:rPr lang="ru-RU" sz="2000" b="1" kern="1200" dirty="0" err="1" smtClean="0">
                          <a:solidFill>
                            <a:schemeClr val="lt1"/>
                          </a:solidFill>
                          <a:latin typeface="+mn-lt"/>
                          <a:ea typeface="+mn-ea"/>
                          <a:cs typeface="+mn-cs"/>
                        </a:rPr>
                        <a:t>Санкт-Мориц</a:t>
                      </a:r>
                      <a:r>
                        <a:rPr lang="ru-RU" sz="2000" b="1" kern="1200" dirty="0" smtClean="0">
                          <a:solidFill>
                            <a:schemeClr val="lt1"/>
                          </a:solidFill>
                          <a:latin typeface="+mn-lt"/>
                          <a:ea typeface="+mn-ea"/>
                          <a:cs typeface="+mn-cs"/>
                        </a:rPr>
                        <a:t>. Швейцария. </a:t>
                      </a:r>
                    </a:p>
                    <a:p>
                      <a:pPr lvl="0"/>
                      <a:r>
                        <a:rPr lang="ru-RU" sz="2000" b="1" kern="1200" dirty="0" smtClean="0">
                          <a:solidFill>
                            <a:schemeClr val="lt1"/>
                          </a:solidFill>
                          <a:latin typeface="+mn-lt"/>
                          <a:ea typeface="+mn-ea"/>
                          <a:cs typeface="+mn-cs"/>
                        </a:rPr>
                        <a:t>III. 1932 г. Лейк-Плэсид. США. </a:t>
                      </a:r>
                    </a:p>
                    <a:p>
                      <a:pPr lvl="0"/>
                      <a:r>
                        <a:rPr lang="ru-RU" sz="2000" b="1" kern="1200" dirty="0" smtClean="0">
                          <a:solidFill>
                            <a:schemeClr val="lt1"/>
                          </a:solidFill>
                          <a:latin typeface="+mn-lt"/>
                          <a:ea typeface="+mn-ea"/>
                          <a:cs typeface="+mn-cs"/>
                        </a:rPr>
                        <a:t>IV. 1936 г. </a:t>
                      </a:r>
                      <a:r>
                        <a:rPr lang="ru-RU" sz="2000" b="1" kern="1200" dirty="0" err="1" smtClean="0">
                          <a:solidFill>
                            <a:schemeClr val="lt1"/>
                          </a:solidFill>
                          <a:latin typeface="+mn-lt"/>
                          <a:ea typeface="+mn-ea"/>
                          <a:cs typeface="+mn-cs"/>
                        </a:rPr>
                        <a:t>Гармиш-Партенкирхен</a:t>
                      </a:r>
                      <a:r>
                        <a:rPr lang="ru-RU" sz="2000" b="1" kern="1200" dirty="0" smtClean="0">
                          <a:solidFill>
                            <a:schemeClr val="lt1"/>
                          </a:solidFill>
                          <a:latin typeface="+mn-lt"/>
                          <a:ea typeface="+mn-ea"/>
                          <a:cs typeface="+mn-cs"/>
                        </a:rPr>
                        <a:t>. Германия. </a:t>
                      </a:r>
                    </a:p>
                    <a:p>
                      <a:r>
                        <a:rPr lang="ru-RU" sz="2000" b="1" kern="1200" dirty="0" smtClean="0">
                          <a:solidFill>
                            <a:schemeClr val="lt1"/>
                          </a:solidFill>
                          <a:latin typeface="+mn-lt"/>
                          <a:ea typeface="+mn-ea"/>
                          <a:cs typeface="+mn-cs"/>
                        </a:rPr>
                        <a:t> V. 1948 г. </a:t>
                      </a:r>
                      <a:r>
                        <a:rPr lang="ru-RU" sz="2000" b="1" kern="1200" dirty="0" err="1" smtClean="0">
                          <a:solidFill>
                            <a:schemeClr val="lt1"/>
                          </a:solidFill>
                          <a:latin typeface="+mn-lt"/>
                          <a:ea typeface="+mn-ea"/>
                          <a:cs typeface="+mn-cs"/>
                        </a:rPr>
                        <a:t>Санкт-Мориц</a:t>
                      </a:r>
                      <a:r>
                        <a:rPr lang="ru-RU" sz="2000" b="1" kern="1200" dirty="0" smtClean="0">
                          <a:solidFill>
                            <a:schemeClr val="lt1"/>
                          </a:solidFill>
                          <a:latin typeface="+mn-lt"/>
                          <a:ea typeface="+mn-ea"/>
                          <a:cs typeface="+mn-cs"/>
                        </a:rPr>
                        <a:t>. Швейцария. </a:t>
                      </a:r>
                    </a:p>
                    <a:p>
                      <a:pPr lvl="0"/>
                      <a:r>
                        <a:rPr lang="ru-RU" sz="2000" b="1" kern="1200" dirty="0" smtClean="0">
                          <a:solidFill>
                            <a:schemeClr val="lt1"/>
                          </a:solidFill>
                          <a:latin typeface="+mn-lt"/>
                          <a:ea typeface="+mn-ea"/>
                          <a:cs typeface="+mn-cs"/>
                        </a:rPr>
                        <a:t>VI. 1952 г. Осло. Норвегия. </a:t>
                      </a:r>
                    </a:p>
                    <a:p>
                      <a:pPr lvl="0"/>
                      <a:r>
                        <a:rPr lang="ru-RU" sz="2000" b="1" kern="1200" dirty="0" smtClean="0">
                          <a:solidFill>
                            <a:schemeClr val="lt1"/>
                          </a:solidFill>
                          <a:latin typeface="+mn-lt"/>
                          <a:ea typeface="+mn-ea"/>
                          <a:cs typeface="+mn-cs"/>
                        </a:rPr>
                        <a:t>VII. 1956 г. </a:t>
                      </a:r>
                      <a:r>
                        <a:rPr lang="ru-RU" sz="2000" b="1" kern="1200" dirty="0" err="1" smtClean="0">
                          <a:solidFill>
                            <a:schemeClr val="lt1"/>
                          </a:solidFill>
                          <a:latin typeface="+mn-lt"/>
                          <a:ea typeface="+mn-ea"/>
                          <a:cs typeface="+mn-cs"/>
                        </a:rPr>
                        <a:t>Кортина</a:t>
                      </a:r>
                      <a:r>
                        <a:rPr lang="ru-RU" sz="2000" b="1" kern="1200" dirty="0" smtClean="0">
                          <a:solidFill>
                            <a:schemeClr val="lt1"/>
                          </a:solidFill>
                          <a:latin typeface="+mn-lt"/>
                          <a:ea typeface="+mn-ea"/>
                          <a:cs typeface="+mn-cs"/>
                        </a:rPr>
                        <a:t> </a:t>
                      </a:r>
                      <a:r>
                        <a:rPr lang="ru-RU" sz="2000" b="1" kern="1200" dirty="0" err="1" smtClean="0">
                          <a:solidFill>
                            <a:schemeClr val="lt1"/>
                          </a:solidFill>
                          <a:latin typeface="+mn-lt"/>
                          <a:ea typeface="+mn-ea"/>
                          <a:cs typeface="+mn-cs"/>
                        </a:rPr>
                        <a:t>д'Ампеццо</a:t>
                      </a:r>
                      <a:r>
                        <a:rPr lang="ru-RU" sz="2000" b="1" kern="1200" dirty="0" smtClean="0">
                          <a:solidFill>
                            <a:schemeClr val="lt1"/>
                          </a:solidFill>
                          <a:latin typeface="+mn-lt"/>
                          <a:ea typeface="+mn-ea"/>
                          <a:cs typeface="+mn-cs"/>
                        </a:rPr>
                        <a:t>. Италия.</a:t>
                      </a:r>
                    </a:p>
                    <a:p>
                      <a:pPr lvl="0"/>
                      <a:r>
                        <a:rPr lang="ru-RU" sz="2000" b="1" kern="1200" dirty="0" smtClean="0">
                          <a:solidFill>
                            <a:schemeClr val="lt1"/>
                          </a:solidFill>
                          <a:latin typeface="+mn-lt"/>
                          <a:ea typeface="+mn-ea"/>
                          <a:cs typeface="+mn-cs"/>
                        </a:rPr>
                        <a:t>VIII. 1960 г. </a:t>
                      </a:r>
                      <a:r>
                        <a:rPr lang="ru-RU" sz="2000" b="1" kern="1200" dirty="0" err="1" smtClean="0">
                          <a:solidFill>
                            <a:schemeClr val="lt1"/>
                          </a:solidFill>
                          <a:latin typeface="+mn-lt"/>
                          <a:ea typeface="+mn-ea"/>
                          <a:cs typeface="+mn-cs"/>
                        </a:rPr>
                        <a:t>Скво-Вэлли</a:t>
                      </a:r>
                      <a:r>
                        <a:rPr lang="ru-RU" sz="2000" b="1" kern="1200" dirty="0" smtClean="0">
                          <a:solidFill>
                            <a:schemeClr val="lt1"/>
                          </a:solidFill>
                          <a:latin typeface="+mn-lt"/>
                          <a:ea typeface="+mn-ea"/>
                          <a:cs typeface="+mn-cs"/>
                        </a:rPr>
                        <a:t>. США.</a:t>
                      </a:r>
                    </a:p>
                    <a:p>
                      <a:pPr lvl="0"/>
                      <a:r>
                        <a:rPr lang="ru-RU" sz="2000" b="1" kern="1200" dirty="0" smtClean="0">
                          <a:solidFill>
                            <a:schemeClr val="lt1"/>
                          </a:solidFill>
                          <a:latin typeface="+mn-lt"/>
                          <a:ea typeface="+mn-ea"/>
                          <a:cs typeface="+mn-cs"/>
                        </a:rPr>
                        <a:t>IX. 1964 г. Инсбрук. Австрия. </a:t>
                      </a:r>
                    </a:p>
                    <a:p>
                      <a:pPr lvl="0"/>
                      <a:r>
                        <a:rPr lang="ru-RU" sz="2000" b="1" kern="1200" dirty="0" smtClean="0">
                          <a:solidFill>
                            <a:schemeClr val="lt1"/>
                          </a:solidFill>
                          <a:latin typeface="+mn-lt"/>
                          <a:ea typeface="+mn-ea"/>
                          <a:cs typeface="+mn-cs"/>
                        </a:rPr>
                        <a:t>X. 1968 г. Гренобль. Франция. </a:t>
                      </a:r>
                    </a:p>
                    <a:p>
                      <a:pPr lvl="0"/>
                      <a:r>
                        <a:rPr lang="ru-RU" sz="2000" b="1" kern="1200" dirty="0" smtClean="0">
                          <a:solidFill>
                            <a:schemeClr val="lt1"/>
                          </a:solidFill>
                          <a:latin typeface="+mn-lt"/>
                          <a:ea typeface="+mn-ea"/>
                          <a:cs typeface="+mn-cs"/>
                        </a:rPr>
                        <a:t>XI. 1972 г. Саппоро. Япония. </a:t>
                      </a:r>
                    </a:p>
                    <a:p>
                      <a:endParaRPr lang="ru-RU" sz="2000" dirty="0"/>
                    </a:p>
                  </a:txBody>
                  <a:tcPr/>
                </a:tc>
                <a:tc>
                  <a:txBody>
                    <a:bodyPr/>
                    <a:lstStyle/>
                    <a:p>
                      <a:pPr lvl="0"/>
                      <a:r>
                        <a:rPr lang="ru-RU" sz="2000" b="1" kern="1200" dirty="0" smtClean="0">
                          <a:solidFill>
                            <a:schemeClr val="lt1"/>
                          </a:solidFill>
                          <a:latin typeface="+mn-lt"/>
                          <a:ea typeface="+mn-ea"/>
                          <a:cs typeface="+mn-cs"/>
                        </a:rPr>
                        <a:t>XII. 1976 г. Инсбрук. Австрия. </a:t>
                      </a:r>
                    </a:p>
                    <a:p>
                      <a:pPr lvl="0"/>
                      <a:r>
                        <a:rPr lang="ru-RU" sz="2000" b="1" kern="1200" dirty="0" smtClean="0">
                          <a:solidFill>
                            <a:schemeClr val="lt1"/>
                          </a:solidFill>
                          <a:latin typeface="+mn-lt"/>
                          <a:ea typeface="+mn-ea"/>
                          <a:cs typeface="+mn-cs"/>
                        </a:rPr>
                        <a:t>XIII. 1980 г. Лейк-Плэсид. США. </a:t>
                      </a:r>
                    </a:p>
                    <a:p>
                      <a:pPr lvl="0"/>
                      <a:r>
                        <a:rPr lang="ru-RU" sz="2000" b="1" kern="1200" dirty="0" smtClean="0">
                          <a:solidFill>
                            <a:schemeClr val="lt1"/>
                          </a:solidFill>
                          <a:latin typeface="+mn-lt"/>
                          <a:ea typeface="+mn-ea"/>
                          <a:cs typeface="+mn-cs"/>
                        </a:rPr>
                        <a:t>XIV. 1984 г. Сараево. Югославия. </a:t>
                      </a:r>
                    </a:p>
                    <a:p>
                      <a:pPr lvl="0"/>
                      <a:r>
                        <a:rPr lang="ru-RU" sz="2000" b="1" kern="1200" dirty="0" smtClean="0">
                          <a:solidFill>
                            <a:schemeClr val="lt1"/>
                          </a:solidFill>
                          <a:latin typeface="+mn-lt"/>
                          <a:ea typeface="+mn-ea"/>
                          <a:cs typeface="+mn-cs"/>
                        </a:rPr>
                        <a:t>XV. 1988 г. Калгари. Канада. </a:t>
                      </a:r>
                    </a:p>
                    <a:p>
                      <a:pPr lvl="0"/>
                      <a:r>
                        <a:rPr lang="ru-RU" sz="2000" b="1" kern="1200" dirty="0" smtClean="0">
                          <a:solidFill>
                            <a:schemeClr val="lt1"/>
                          </a:solidFill>
                          <a:latin typeface="+mn-lt"/>
                          <a:ea typeface="+mn-ea"/>
                          <a:cs typeface="+mn-cs"/>
                        </a:rPr>
                        <a:t>XVI. 1992 г. </a:t>
                      </a:r>
                      <a:r>
                        <a:rPr lang="ru-RU" sz="2000" b="1" kern="1200" dirty="0" err="1" smtClean="0">
                          <a:solidFill>
                            <a:schemeClr val="lt1"/>
                          </a:solidFill>
                          <a:latin typeface="+mn-lt"/>
                          <a:ea typeface="+mn-ea"/>
                          <a:cs typeface="+mn-cs"/>
                        </a:rPr>
                        <a:t>Альбервиль</a:t>
                      </a:r>
                      <a:r>
                        <a:rPr lang="ru-RU" sz="2000" b="1" kern="1200" dirty="0" smtClean="0">
                          <a:solidFill>
                            <a:schemeClr val="lt1"/>
                          </a:solidFill>
                          <a:latin typeface="+mn-lt"/>
                          <a:ea typeface="+mn-ea"/>
                          <a:cs typeface="+mn-cs"/>
                        </a:rPr>
                        <a:t>. Франция</a:t>
                      </a:r>
                    </a:p>
                    <a:p>
                      <a:pPr lvl="0"/>
                      <a:r>
                        <a:rPr lang="ru-RU" sz="2000" b="1" kern="1200" dirty="0" smtClean="0">
                          <a:solidFill>
                            <a:schemeClr val="lt1"/>
                          </a:solidFill>
                          <a:latin typeface="+mn-lt"/>
                          <a:ea typeface="+mn-ea"/>
                          <a:cs typeface="+mn-cs"/>
                        </a:rPr>
                        <a:t>XVIII. 1998 г. Нагано. Япония. </a:t>
                      </a:r>
                    </a:p>
                    <a:p>
                      <a:pPr lvl="0"/>
                      <a:r>
                        <a:rPr lang="ru-RU" sz="2000" b="1" kern="1200" dirty="0" smtClean="0">
                          <a:solidFill>
                            <a:schemeClr val="lt1"/>
                          </a:solidFill>
                          <a:latin typeface="+mn-lt"/>
                          <a:ea typeface="+mn-ea"/>
                          <a:cs typeface="+mn-cs"/>
                        </a:rPr>
                        <a:t>XIX. 2002 г. </a:t>
                      </a:r>
                      <a:r>
                        <a:rPr lang="ru-RU" sz="2000" b="1" kern="1200" dirty="0" err="1" smtClean="0">
                          <a:solidFill>
                            <a:schemeClr val="lt1"/>
                          </a:solidFill>
                          <a:latin typeface="+mn-lt"/>
                          <a:ea typeface="+mn-ea"/>
                          <a:cs typeface="+mn-cs"/>
                        </a:rPr>
                        <a:t>Солт-Лейк-Сити</a:t>
                      </a:r>
                      <a:r>
                        <a:rPr lang="ru-RU" sz="2000" b="1" kern="1200" dirty="0" smtClean="0">
                          <a:solidFill>
                            <a:schemeClr val="lt1"/>
                          </a:solidFill>
                          <a:latin typeface="+mn-lt"/>
                          <a:ea typeface="+mn-ea"/>
                          <a:cs typeface="+mn-cs"/>
                        </a:rPr>
                        <a:t>. США. </a:t>
                      </a:r>
                    </a:p>
                    <a:p>
                      <a:pPr lvl="0"/>
                      <a:r>
                        <a:rPr lang="ru-RU" sz="2000" b="1" kern="1200" dirty="0" smtClean="0">
                          <a:solidFill>
                            <a:schemeClr val="lt1"/>
                          </a:solidFill>
                          <a:latin typeface="+mn-lt"/>
                          <a:ea typeface="+mn-ea"/>
                          <a:cs typeface="+mn-cs"/>
                        </a:rPr>
                        <a:t>XX. 2006 г. Турин. Италия. </a:t>
                      </a:r>
                    </a:p>
                    <a:p>
                      <a:pPr lvl="0"/>
                      <a:r>
                        <a:rPr lang="ru-RU" sz="2000" b="1" kern="1200" dirty="0" smtClean="0">
                          <a:solidFill>
                            <a:schemeClr val="lt1"/>
                          </a:solidFill>
                          <a:latin typeface="+mn-lt"/>
                          <a:ea typeface="+mn-ea"/>
                          <a:cs typeface="+mn-cs"/>
                        </a:rPr>
                        <a:t>XXI. 2010 г. Ванкувер. Канада. </a:t>
                      </a:r>
                    </a:p>
                    <a:p>
                      <a:pPr lvl="0"/>
                      <a:r>
                        <a:rPr lang="ru-RU" sz="2000" b="1" kern="1200" dirty="0" smtClean="0">
                          <a:solidFill>
                            <a:schemeClr val="lt1"/>
                          </a:solidFill>
                          <a:latin typeface="+mn-lt"/>
                          <a:ea typeface="+mn-ea"/>
                          <a:cs typeface="+mn-cs"/>
                        </a:rPr>
                        <a:t>XXII. 2014 г. Сочи. Российская Федерация</a:t>
                      </a:r>
                    </a:p>
                    <a:p>
                      <a:endParaRPr lang="ru-RU" sz="2000" dirty="0"/>
                    </a:p>
                  </a:txBody>
                  <a:tcPr/>
                </a:tc>
              </a:tr>
            </a:tbl>
          </a:graphicData>
        </a:graphic>
      </p:graphicFrame>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smtClean="0">
                <a:solidFill>
                  <a:srgbClr val="FF0000"/>
                </a:solidFill>
              </a:rPr>
              <a:t>Олимпийский огонь</a:t>
            </a:r>
            <a:endParaRPr lang="ru-RU" sz="4800" dirty="0">
              <a:solidFill>
                <a:srgbClr val="FF0000"/>
              </a:solidFill>
            </a:endParaRPr>
          </a:p>
        </p:txBody>
      </p:sp>
      <p:sp>
        <p:nvSpPr>
          <p:cNvPr id="3" name="Содержимое 2"/>
          <p:cNvSpPr>
            <a:spLocks noGrp="1"/>
          </p:cNvSpPr>
          <p:nvPr>
            <p:ph idx="1"/>
          </p:nvPr>
        </p:nvSpPr>
        <p:spPr>
          <a:xfrm>
            <a:off x="457200" y="1214422"/>
            <a:ext cx="8229600" cy="5143536"/>
          </a:xfrm>
        </p:spPr>
        <p:txBody>
          <a:bodyPr>
            <a:normAutofit fontScale="40000" lnSpcReduction="20000"/>
          </a:bodyPr>
          <a:lstStyle/>
          <a:p>
            <a:pPr>
              <a:buNone/>
            </a:pPr>
            <a:r>
              <a:rPr lang="ru-RU" dirty="0" smtClean="0"/>
              <a:t>          </a:t>
            </a:r>
            <a:r>
              <a:rPr lang="ru-RU" sz="4200" b="1" dirty="0" smtClean="0">
                <a:solidFill>
                  <a:srgbClr val="0070C0"/>
                </a:solidFill>
              </a:rPr>
              <a:t>Эстафета Олимпийского огня началась в Москве 7 октября 2013 года и закончится в Сочи 7 февраля 2014 года. Эстафета станет самой продолжительной за всю историю — 123 дня и самой протяжённой — более 40 тысяч километров. Олимпийский огонь будет пронесён через столицы всех 83-х субъектов Российской Федерации.</a:t>
            </a:r>
          </a:p>
          <a:p>
            <a:pPr>
              <a:buNone/>
            </a:pPr>
            <a:r>
              <a:rPr lang="ru-RU" sz="4200" b="1" dirty="0">
                <a:solidFill>
                  <a:srgbClr val="0070C0"/>
                </a:solidFill>
              </a:rPr>
              <a:t> </a:t>
            </a:r>
            <a:r>
              <a:rPr lang="ru-RU" sz="4200" b="1" dirty="0" smtClean="0">
                <a:solidFill>
                  <a:srgbClr val="0070C0"/>
                </a:solidFill>
              </a:rPr>
              <a:t>           </a:t>
            </a:r>
          </a:p>
          <a:p>
            <a:pPr>
              <a:buNone/>
            </a:pPr>
            <a:r>
              <a:rPr lang="ru-RU" sz="4200" b="1" dirty="0">
                <a:solidFill>
                  <a:srgbClr val="0070C0"/>
                </a:solidFill>
              </a:rPr>
              <a:t> </a:t>
            </a:r>
            <a:r>
              <a:rPr lang="ru-RU" sz="4200" b="1" dirty="0" smtClean="0">
                <a:solidFill>
                  <a:srgbClr val="0070C0"/>
                </a:solidFill>
              </a:rPr>
              <a:t>       Эстафета будет состоять из четырёх этапов. Первый начался 7 октября 2013 года в Москве, куда огонь был доставлен из Афин. Далее в ходе автопробега он доберётся до Санкт-Петербурга. За 23 дня огонь посетит 15 основных городов Центрального и Северо-Западного федеральных округов. На втором этапе факел будет доставлен самолётом из Санкт-Петербурга во Владивосток, откуда в течение 30 дней он будет путешествовать по Северу и Дальнему Востоку страны. Вернувшись во Владивосток, огонь отправится в третье путешествие — поездом до Элисты. За 58 дней, которые организаторы отводят на этот этап, олимпийский огонь увидят жители 45 городов. На заключительном, четвёртом этапе, факел олимпийского огня автопробегом из Элисты через 10 городов юга страны прибудет в Сочи 7 февраля 2014 года. Олимпийский огонь побывал на самом глубоком озере мира — Байкале, на высочайшей европейской горной </a:t>
            </a:r>
          </a:p>
          <a:p>
            <a:pPr>
              <a:buNone/>
            </a:pPr>
            <a:r>
              <a:rPr lang="ru-RU" sz="4200" b="1" dirty="0">
                <a:solidFill>
                  <a:srgbClr val="0070C0"/>
                </a:solidFill>
              </a:rPr>
              <a:t> </a:t>
            </a:r>
            <a:r>
              <a:rPr lang="ru-RU" sz="4200" b="1" dirty="0" smtClean="0">
                <a:solidFill>
                  <a:srgbClr val="0070C0"/>
                </a:solidFill>
              </a:rPr>
              <a:t>      вершине — Эльбрусе, на Северном полюсе. Кроме того, он  побывал в космосе.</a:t>
            </a:r>
          </a:p>
          <a:p>
            <a:pPr>
              <a:buNone/>
            </a:pPr>
            <a:r>
              <a:rPr lang="ru-RU" sz="4200" b="1" dirty="0">
                <a:solidFill>
                  <a:srgbClr val="0070C0"/>
                </a:solidFill>
              </a:rPr>
              <a:t> </a:t>
            </a:r>
            <a:r>
              <a:rPr lang="ru-RU" sz="4200" b="1" dirty="0" smtClean="0">
                <a:solidFill>
                  <a:srgbClr val="0070C0"/>
                </a:solidFill>
              </a:rPr>
              <a:t>             </a:t>
            </a:r>
          </a:p>
          <a:p>
            <a:pPr>
              <a:buNone/>
            </a:pPr>
            <a:r>
              <a:rPr lang="ru-RU" sz="4200" b="1" dirty="0">
                <a:solidFill>
                  <a:srgbClr val="0070C0"/>
                </a:solidFill>
              </a:rPr>
              <a:t> </a:t>
            </a:r>
            <a:r>
              <a:rPr lang="ru-RU" sz="4200" b="1" dirty="0" smtClean="0">
                <a:solidFill>
                  <a:srgbClr val="0070C0"/>
                </a:solidFill>
              </a:rPr>
              <a:t>       В эстафете олимпийского огня примут участие 14 тыс. </a:t>
            </a:r>
            <a:r>
              <a:rPr lang="ru-RU" sz="4200" b="1" dirty="0" err="1" smtClean="0">
                <a:solidFill>
                  <a:srgbClr val="0070C0"/>
                </a:solidFill>
              </a:rPr>
              <a:t>факелоносцев</a:t>
            </a:r>
            <a:r>
              <a:rPr lang="ru-RU" b="1" dirty="0" smtClean="0">
                <a:solidFill>
                  <a:srgbClr val="0070C0"/>
                </a:solidFill>
              </a:rPr>
              <a:t>.</a:t>
            </a:r>
            <a:endParaRPr lang="ru-RU" b="1" dirty="0">
              <a:solidFill>
                <a:srgbClr val="0070C0"/>
              </a:solidFill>
            </a:endParaRPr>
          </a:p>
        </p:txBody>
      </p:sp>
    </p:spTree>
  </p:cSld>
  <p:clrMapOvr>
    <a:masterClrMapping/>
  </p:clrMapOvr>
  <p:transition>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ru-RU" sz="4800" dirty="0" smtClean="0">
                <a:solidFill>
                  <a:srgbClr val="FF0000"/>
                </a:solidFill>
              </a:rPr>
              <a:t>Эмблема-логотип</a:t>
            </a:r>
            <a:endParaRPr lang="ru-RU" sz="4800" dirty="0">
              <a:solidFill>
                <a:srgbClr val="FF0000"/>
              </a:solidFill>
            </a:endParaRPr>
          </a:p>
        </p:txBody>
      </p:sp>
      <p:pic>
        <p:nvPicPr>
          <p:cNvPr id="4" name="Содержимое 3" descr="600px-RR5015-0001R.png"/>
          <p:cNvPicPr>
            <a:picLocks noGrp="1" noChangeAspect="1"/>
          </p:cNvPicPr>
          <p:nvPr>
            <p:ph idx="1"/>
          </p:nvPr>
        </p:nvPicPr>
        <p:blipFill>
          <a:blip r:embed="rId2"/>
          <a:stretch>
            <a:fillRect/>
          </a:stretch>
        </p:blipFill>
        <p:spPr>
          <a:xfrm>
            <a:off x="2285801" y="1423631"/>
            <a:ext cx="4572397" cy="4564776"/>
          </a:xfrm>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fontScale="90000"/>
          </a:bodyPr>
          <a:lstStyle/>
          <a:p>
            <a:r>
              <a:rPr lang="ru-RU" sz="6000" dirty="0" smtClean="0">
                <a:solidFill>
                  <a:srgbClr val="FF0000"/>
                </a:solidFill>
              </a:rPr>
              <a:t>Талисманы</a:t>
            </a:r>
            <a:endParaRPr lang="ru-RU" sz="6000" dirty="0">
              <a:solidFill>
                <a:srgbClr val="FF0000"/>
              </a:solidFill>
            </a:endParaRPr>
          </a:p>
        </p:txBody>
      </p:sp>
      <p:pic>
        <p:nvPicPr>
          <p:cNvPr id="6" name="Содержимое 5" descr="800px-Stamps_of_Russia_2012_No_1559-61_Mascots_2014_Winter_Olympics.jpg"/>
          <p:cNvPicPr>
            <a:picLocks noGrp="1" noChangeAspect="1"/>
          </p:cNvPicPr>
          <p:nvPr>
            <p:ph idx="1"/>
          </p:nvPr>
        </p:nvPicPr>
        <p:blipFill>
          <a:blip r:embed="rId2"/>
          <a:stretch>
            <a:fillRect/>
          </a:stretch>
        </p:blipFill>
        <p:spPr>
          <a:xfrm>
            <a:off x="500034" y="1071546"/>
            <a:ext cx="7929618" cy="5114604"/>
          </a:xfrm>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5400" dirty="0" smtClean="0">
                <a:solidFill>
                  <a:srgbClr val="FF0000"/>
                </a:solidFill>
              </a:rPr>
              <a:t>Олимпийские часы</a:t>
            </a:r>
            <a:endParaRPr lang="ru-RU" sz="5400" dirty="0">
              <a:solidFill>
                <a:srgbClr val="FF0000"/>
              </a:solidFill>
            </a:endParaRPr>
          </a:p>
        </p:txBody>
      </p:sp>
      <p:pic>
        <p:nvPicPr>
          <p:cNvPr id="4" name="Содержимое 3" descr="800px-Counterdown-2014_Sochi_center.JPG"/>
          <p:cNvPicPr>
            <a:picLocks noGrp="1" noChangeAspect="1"/>
          </p:cNvPicPr>
          <p:nvPr>
            <p:ph idx="1"/>
          </p:nvPr>
        </p:nvPicPr>
        <p:blipFill>
          <a:blip r:embed="rId2"/>
          <a:stretch>
            <a:fillRect/>
          </a:stretch>
        </p:blipFill>
        <p:spPr>
          <a:xfrm>
            <a:off x="1285852" y="1285860"/>
            <a:ext cx="6191293" cy="4643470"/>
          </a:xfrm>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75</TotalTime>
  <Words>797</Words>
  <Application>Microsoft Office PowerPoint</Application>
  <PresentationFormat>Экран (4:3)</PresentationFormat>
  <Paragraphs>71</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Трек</vt:lpstr>
      <vt:lpstr>Рамазанова Н.М. учитель начальных классов МБУ лицей №67 г.о. Тольятти</vt:lpstr>
      <vt:lpstr>Российское представление Сочи-2014  на церемонии закрытия Олимпиады-2010</vt:lpstr>
      <vt:lpstr>Слайд 3</vt:lpstr>
      <vt:lpstr>Слайд 4</vt:lpstr>
      <vt:lpstr>Зимние Олимпийские игры.</vt:lpstr>
      <vt:lpstr>Олимпийский огонь</vt:lpstr>
      <vt:lpstr>Эмблема-логотип</vt:lpstr>
      <vt:lpstr>Талисманы</vt:lpstr>
      <vt:lpstr>Олимпийские часы</vt:lpstr>
      <vt:lpstr>Слоган</vt:lpstr>
      <vt:lpstr>Монеты и банкноты</vt:lpstr>
      <vt:lpstr>Соревнования</vt:lpstr>
      <vt:lpstr>Скоро огонь прибудет в Тольятти</vt:lpstr>
      <vt:lpstr>Слайд 14</vt:lpstr>
      <vt:lpstr>Источники информации: </vt:lpstr>
      <vt:lpstr>    Спасибо за         внимание!</vt:lpstr>
    </vt:vector>
  </TitlesOfParts>
  <Company>WolfishLair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Зимние  Олимпийские игры  2014</dc:title>
  <dc:creator>Grey Wolf</dc:creator>
  <cp:lastModifiedBy>Grey Wolf</cp:lastModifiedBy>
  <cp:revision>8</cp:revision>
  <dcterms:created xsi:type="dcterms:W3CDTF">2013-12-06T18:46:48Z</dcterms:created>
  <dcterms:modified xsi:type="dcterms:W3CDTF">2013-12-06T20:01:53Z</dcterms:modified>
</cp:coreProperties>
</file>