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341" r:id="rId3"/>
    <p:sldId id="353" r:id="rId4"/>
    <p:sldId id="349" r:id="rId5"/>
    <p:sldId id="342" r:id="rId6"/>
    <p:sldId id="335" r:id="rId7"/>
    <p:sldId id="344" r:id="rId8"/>
    <p:sldId id="351" r:id="rId9"/>
    <p:sldId id="337" r:id="rId10"/>
    <p:sldId id="347" r:id="rId11"/>
    <p:sldId id="346" r:id="rId12"/>
    <p:sldId id="34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127"/>
    <a:srgbClr val="4056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DAD0E-F858-46F8-BB5F-B749601B19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0D8B-0F30-4F9F-8D05-1AFFBFF7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91CA-44A2-412F-9569-137F23FE99C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2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500034" y="571480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/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3667125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1484785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Прозвенел звонок </a:t>
            </a:r>
          </a:p>
          <a:p>
            <a:pPr marL="742950" indent="-742950"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Начинается урок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14351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Шыгжал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Аяна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Викторовна 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учитель начальных классов МБОУ СОШ с. Элегест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785794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r>
              <a:rPr lang="ru-RU" sz="4800" dirty="0" smtClean="0">
                <a:solidFill>
                  <a:srgbClr val="002060"/>
                </a:solidFill>
              </a:rPr>
              <a:t>Домашнее задание:</a:t>
            </a:r>
          </a:p>
          <a:p>
            <a:endParaRPr lang="ru-RU" sz="4800" dirty="0" smtClean="0">
              <a:solidFill>
                <a:srgbClr val="002060"/>
              </a:solidFill>
            </a:endParaRPr>
          </a:p>
          <a:p>
            <a:r>
              <a:rPr lang="ru-RU" sz="4400" i="1" dirty="0" smtClean="0">
                <a:solidFill>
                  <a:srgbClr val="002060"/>
                </a:solidFill>
              </a:rPr>
              <a:t>Выучить стихотворение стр. 102</a:t>
            </a:r>
          </a:p>
        </p:txBody>
      </p:sp>
      <p:pic>
        <p:nvPicPr>
          <p:cNvPr id="11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3714752"/>
            <a:ext cx="2571768" cy="26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88" y="0"/>
            <a:ext cx="592935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Оцените свою  работу.</a:t>
            </a:r>
          </a:p>
          <a:p>
            <a:r>
              <a:rPr lang="ru-RU" sz="4000" dirty="0" smtClean="0"/>
              <a:t>Молодец, отлично!</a:t>
            </a:r>
          </a:p>
          <a:p>
            <a:endParaRPr lang="ru-RU" sz="4000" dirty="0" smtClean="0"/>
          </a:p>
          <a:p>
            <a:r>
              <a:rPr lang="ru-RU" sz="4000" dirty="0" smtClean="0"/>
              <a:t>Хорошо, но</a:t>
            </a:r>
          </a:p>
          <a:p>
            <a:r>
              <a:rPr lang="ru-RU" sz="4000" dirty="0" smtClean="0"/>
              <a:t>нужно постараться.</a:t>
            </a:r>
          </a:p>
          <a:p>
            <a:endParaRPr lang="ru-RU" sz="4000" dirty="0" smtClean="0"/>
          </a:p>
          <a:p>
            <a:r>
              <a:rPr lang="ru-RU" sz="4000" dirty="0" smtClean="0"/>
              <a:t>Работа не в полную </a:t>
            </a:r>
          </a:p>
          <a:p>
            <a:r>
              <a:rPr lang="ru-RU" sz="4000" dirty="0" smtClean="0"/>
              <a:t>силу, могу лучше.</a:t>
            </a: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1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826" y="4286256"/>
            <a:ext cx="2070410" cy="210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конечная звезда 11"/>
          <p:cNvSpPr/>
          <p:nvPr/>
        </p:nvSpPr>
        <p:spPr>
          <a:xfrm>
            <a:off x="571472" y="1142984"/>
            <a:ext cx="1500198" cy="11430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28596" y="2643182"/>
            <a:ext cx="1714512" cy="128588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0034" y="4214818"/>
            <a:ext cx="1643074" cy="150019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85918" y="1000108"/>
            <a:ext cx="66437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r>
              <a:rPr lang="ru-RU" sz="6000" dirty="0" smtClean="0">
                <a:solidFill>
                  <a:srgbClr val="FF0000"/>
                </a:solidFill>
              </a:rPr>
              <a:t>Спасибо за урок!</a:t>
            </a:r>
          </a:p>
        </p:txBody>
      </p:sp>
      <p:pic>
        <p:nvPicPr>
          <p:cNvPr id="11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14678" y="3071810"/>
            <a:ext cx="2571768" cy="26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Записать</a:t>
            </a:r>
            <a:r>
              <a:rPr lang="ru-RU" baseline="0" dirty="0" smtClean="0"/>
              <a:t> слова из словаря.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500043"/>
            <a:ext cx="87868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dirty="0" smtClean="0">
              <a:solidFill>
                <a:srgbClr val="002060"/>
              </a:solidFill>
            </a:endParaRPr>
          </a:p>
          <a:p>
            <a:endParaRPr lang="ru-RU" sz="5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Тема урока:</a:t>
            </a:r>
            <a:endParaRPr lang="ru-RU" sz="5400" b="1" dirty="0" smtClean="0">
              <a:solidFill>
                <a:srgbClr val="002060"/>
              </a:solidFill>
            </a:endParaRPr>
          </a:p>
          <a:p>
            <a:endParaRPr lang="ru-RU" sz="5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Слова отвечающие на вопросы кто? с кем?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endParaRPr lang="ru-RU" sz="5400" dirty="0"/>
          </a:p>
        </p:txBody>
      </p:sp>
      <p:pic>
        <p:nvPicPr>
          <p:cNvPr id="11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4000504"/>
            <a:ext cx="2428892" cy="24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Записать</a:t>
            </a:r>
            <a:r>
              <a:rPr lang="ru-RU" baseline="0" dirty="0" smtClean="0"/>
              <a:t> слова из словаря.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500043"/>
            <a:ext cx="8786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dirty="0" smtClean="0">
              <a:solidFill>
                <a:srgbClr val="002060"/>
              </a:solidFill>
            </a:endParaRPr>
          </a:p>
          <a:p>
            <a:endParaRPr lang="ru-RU" sz="5400" b="1" dirty="0" smtClean="0">
              <a:solidFill>
                <a:srgbClr val="002060"/>
              </a:solidFill>
            </a:endParaRPr>
          </a:p>
          <a:p>
            <a:r>
              <a:rPr lang="ru-RU" sz="5400" b="1" dirty="0" smtClean="0">
                <a:solidFill>
                  <a:srgbClr val="002060"/>
                </a:solidFill>
              </a:rPr>
              <a:t>Составить слово с буквами</a:t>
            </a:r>
          </a:p>
          <a:p>
            <a:endParaRPr lang="ru-RU" sz="5400" b="1" dirty="0" smtClean="0">
              <a:solidFill>
                <a:srgbClr val="00206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Р У Д Ж Б А</a:t>
            </a:r>
          </a:p>
          <a:p>
            <a:endParaRPr lang="ru-RU" sz="5400" dirty="0"/>
          </a:p>
        </p:txBody>
      </p:sp>
      <p:pic>
        <p:nvPicPr>
          <p:cNvPr id="11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4000504"/>
            <a:ext cx="2428892" cy="24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Пословицы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о дружбе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Будете друг за дружку держаться - можете ничего не бояться.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Вместе тесно, а врозь скучно.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Всяк дом хозяином хорош.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Где дружба прочна, там хорошо идут дела.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Друг - ценный клад, недругу никто не рад.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Татьяна\Desktop\570a56904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10200"/>
            <a:ext cx="1809750" cy="1447800"/>
          </a:xfrm>
          <a:prstGeom prst="rect">
            <a:avLst/>
          </a:prstGeom>
          <a:noFill/>
        </p:spPr>
      </p:pic>
      <p:pic>
        <p:nvPicPr>
          <p:cNvPr id="18435" name="Picture 3" descr="C:\Users\Татьяна\Desktop\366040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Самопроверка.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85728"/>
            <a:ext cx="8786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Я</a:t>
            </a:r>
            <a:r>
              <a:rPr lang="ru-RU" sz="3600" dirty="0" smtClean="0">
                <a:solidFill>
                  <a:srgbClr val="002060"/>
                </a:solidFill>
              </a:rPr>
              <a:t> друж</a:t>
            </a:r>
            <a:r>
              <a:rPr lang="ru-RU" sz="3600" dirty="0" smtClean="0">
                <a:solidFill>
                  <a:srgbClr val="C00000"/>
                </a:solidFill>
              </a:rPr>
              <a:t>у</a:t>
            </a:r>
            <a:r>
              <a:rPr lang="ru-RU" sz="3600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3600" dirty="0" smtClean="0">
                <a:solidFill>
                  <a:srgbClr val="C00000"/>
                </a:solidFill>
              </a:rPr>
              <a:t>Мы</a:t>
            </a:r>
            <a:r>
              <a:rPr lang="ru-RU" sz="3600" dirty="0" smtClean="0">
                <a:solidFill>
                  <a:srgbClr val="002060"/>
                </a:solidFill>
              </a:rPr>
              <a:t> друж</a:t>
            </a:r>
            <a:r>
              <a:rPr lang="ru-RU" sz="3600" dirty="0" smtClean="0">
                <a:solidFill>
                  <a:srgbClr val="C00000"/>
                </a:solidFill>
              </a:rPr>
              <a:t>им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Ты</a:t>
            </a:r>
            <a:r>
              <a:rPr lang="ru-RU" sz="3600" dirty="0" smtClean="0">
                <a:solidFill>
                  <a:srgbClr val="002060"/>
                </a:solidFill>
              </a:rPr>
              <a:t> друж</a:t>
            </a:r>
            <a:r>
              <a:rPr lang="ru-RU" sz="3600" dirty="0" smtClean="0">
                <a:solidFill>
                  <a:srgbClr val="C00000"/>
                </a:solidFill>
              </a:rPr>
              <a:t>ишь</a:t>
            </a:r>
            <a:r>
              <a:rPr lang="ru-RU" sz="3600" dirty="0" smtClean="0">
                <a:solidFill>
                  <a:srgbClr val="002060"/>
                </a:solidFill>
              </a:rPr>
              <a:t>                    </a:t>
            </a:r>
            <a:r>
              <a:rPr lang="ru-RU" sz="3600" dirty="0" smtClean="0">
                <a:solidFill>
                  <a:srgbClr val="C00000"/>
                </a:solidFill>
              </a:rPr>
              <a:t>Вы</a:t>
            </a:r>
            <a:r>
              <a:rPr lang="ru-RU" sz="3600" dirty="0" smtClean="0">
                <a:solidFill>
                  <a:srgbClr val="002060"/>
                </a:solidFill>
              </a:rPr>
              <a:t> друж</a:t>
            </a:r>
            <a:r>
              <a:rPr lang="ru-RU" sz="3600" dirty="0" smtClean="0">
                <a:solidFill>
                  <a:srgbClr val="C00000"/>
                </a:solidFill>
              </a:rPr>
              <a:t>ите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Он</a:t>
            </a:r>
            <a:r>
              <a:rPr lang="ru-RU" sz="3600" dirty="0" smtClean="0">
                <a:solidFill>
                  <a:srgbClr val="002060"/>
                </a:solidFill>
              </a:rPr>
              <a:t> (она) друж</a:t>
            </a:r>
            <a:r>
              <a:rPr lang="ru-RU" sz="3600" dirty="0" smtClean="0">
                <a:solidFill>
                  <a:srgbClr val="C00000"/>
                </a:solidFill>
              </a:rPr>
              <a:t>ит</a:t>
            </a:r>
            <a:r>
              <a:rPr lang="ru-RU" sz="3600" dirty="0" smtClean="0">
                <a:solidFill>
                  <a:srgbClr val="002060"/>
                </a:solidFill>
              </a:rPr>
              <a:t>             </a:t>
            </a:r>
            <a:r>
              <a:rPr lang="ru-RU" sz="3600" dirty="0" smtClean="0">
                <a:solidFill>
                  <a:srgbClr val="C00000"/>
                </a:solidFill>
              </a:rPr>
              <a:t>Они</a:t>
            </a:r>
            <a:r>
              <a:rPr lang="ru-RU" sz="3600" dirty="0" smtClean="0">
                <a:solidFill>
                  <a:srgbClr val="002060"/>
                </a:solidFill>
              </a:rPr>
              <a:t> друж</a:t>
            </a:r>
            <a:r>
              <a:rPr lang="ru-RU" sz="3600" dirty="0" smtClean="0">
                <a:solidFill>
                  <a:srgbClr val="C00000"/>
                </a:solidFill>
              </a:rPr>
              <a:t>ат   </a:t>
            </a:r>
            <a:r>
              <a:rPr lang="ru-RU" sz="3600" dirty="0" smtClean="0">
                <a:solidFill>
                  <a:srgbClr val="002060"/>
                </a:solidFill>
              </a:rPr>
              <a:t>  </a:t>
            </a:r>
          </a:p>
          <a:p>
            <a:endParaRPr lang="ru-RU" sz="5400" dirty="0"/>
          </a:p>
        </p:txBody>
      </p:sp>
      <p:pic>
        <p:nvPicPr>
          <p:cNvPr id="12" name="Picture 2" descr="C:\Users\Татьяна\Desktop\n4ebe83c4130bd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Чистописание. Продолжить</a:t>
            </a:r>
            <a:r>
              <a:rPr lang="ru-RU" b="1" baseline="0" dirty="0" smtClean="0"/>
              <a:t> ряд, чередуя гласные.  Работа с пословицей и антонимами.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52736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i="1" dirty="0" smtClean="0">
              <a:solidFill>
                <a:srgbClr val="0070C0"/>
              </a:solidFill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КТО?                                     С КЕМ?</a:t>
            </a:r>
            <a:r>
              <a:rPr lang="ru-RU" sz="4000" b="1" i="1" dirty="0" smtClean="0">
                <a:solidFill>
                  <a:srgbClr val="0070C0"/>
                </a:solidFill>
              </a:rPr>
              <a:t>                                                                                                    </a:t>
            </a:r>
          </a:p>
          <a:p>
            <a:r>
              <a:rPr lang="ru-RU" sz="4000" b="1" i="1" dirty="0" err="1" smtClean="0">
                <a:solidFill>
                  <a:srgbClr val="0070C0"/>
                </a:solidFill>
              </a:rPr>
              <a:t>Саяна</a:t>
            </a:r>
            <a:r>
              <a:rPr lang="ru-RU" sz="4000" b="1" i="1" dirty="0" smtClean="0">
                <a:solidFill>
                  <a:srgbClr val="0070C0"/>
                </a:solidFill>
              </a:rPr>
              <a:t>          дружит        с  Таней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Орлан                                 с  Мишей</a:t>
            </a:r>
          </a:p>
          <a:p>
            <a:r>
              <a:rPr lang="ru-RU" sz="4000" b="1" i="1" dirty="0" err="1" smtClean="0">
                <a:solidFill>
                  <a:srgbClr val="0070C0"/>
                </a:solidFill>
              </a:rPr>
              <a:t>Чечек</a:t>
            </a:r>
            <a:r>
              <a:rPr lang="ru-RU" sz="4000" b="1" i="1" dirty="0" smtClean="0">
                <a:solidFill>
                  <a:srgbClr val="0070C0"/>
                </a:solidFill>
              </a:rPr>
              <a:t>                                  с 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Ураной</a:t>
            </a:r>
            <a:endParaRPr lang="ru-RU" sz="4000" b="1" i="1" dirty="0" smtClean="0">
              <a:solidFill>
                <a:srgbClr val="0070C0"/>
              </a:solidFill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Тимур                                 с 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Чинчи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87824" y="4221088"/>
            <a:ext cx="2143140" cy="24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Проверить</a:t>
            </a:r>
            <a:r>
              <a:rPr lang="ru-RU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себя.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357166"/>
            <a:ext cx="8786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Работаем с учебником с.102</a:t>
            </a:r>
          </a:p>
          <a:p>
            <a:r>
              <a:rPr lang="ru-RU" sz="3600" b="1" dirty="0" smtClean="0"/>
              <a:t>Упр.2. </a:t>
            </a:r>
            <a:r>
              <a:rPr lang="ru-RU" sz="3600" dirty="0" smtClean="0"/>
              <a:t>Составить предложения по образцу</a:t>
            </a:r>
          </a:p>
          <a:p>
            <a:endParaRPr lang="ru-RU" sz="4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4000" dirty="0" smtClean="0"/>
          </a:p>
          <a:p>
            <a:endParaRPr lang="ru-RU" sz="4000" dirty="0"/>
          </a:p>
        </p:txBody>
      </p:sp>
      <p:pic>
        <p:nvPicPr>
          <p:cNvPr id="12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4786322"/>
            <a:ext cx="2071670" cy="188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137525" cy="17287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6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Игра «Пожелание другу»</a:t>
            </a: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357188" y="1357313"/>
            <a:ext cx="2014537" cy="1143000"/>
          </a:xfrm>
          <a:prstGeom prst="wedgeRoundRectCallout">
            <a:avLst>
              <a:gd name="adj1" fmla="val 87935"/>
              <a:gd name="adj2" fmla="val 71727"/>
              <a:gd name="adj3" fmla="val 16667"/>
            </a:avLst>
          </a:prstGeom>
          <a:solidFill>
            <a:srgbClr val="FFFF66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Желаю здоровья</a:t>
            </a: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2411413" y="714375"/>
            <a:ext cx="2446337" cy="914400"/>
          </a:xfrm>
          <a:prstGeom prst="wedgeEllipseCallout">
            <a:avLst>
              <a:gd name="adj1" fmla="val 13593"/>
              <a:gd name="adj2" fmla="val 102449"/>
            </a:avLst>
          </a:prstGeom>
          <a:solidFill>
            <a:srgbClr val="FFFF66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Желаю отличной учёбы</a:t>
            </a: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6516688" y="5072063"/>
            <a:ext cx="2627312" cy="1428750"/>
          </a:xfrm>
          <a:prstGeom prst="cloudCallout">
            <a:avLst>
              <a:gd name="adj1" fmla="val -59648"/>
              <a:gd name="adj2" fmla="val -60755"/>
            </a:avLst>
          </a:prstGeom>
          <a:solidFill>
            <a:srgbClr val="FFFF66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Будь </a:t>
            </a:r>
            <a:r>
              <a:rPr lang="ru-RU" sz="2000" b="1" dirty="0" smtClean="0">
                <a:solidFill>
                  <a:srgbClr val="002060"/>
                </a:solidFill>
              </a:rPr>
              <a:t>счастлив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6215074" y="2285992"/>
            <a:ext cx="2303462" cy="1079500"/>
          </a:xfrm>
          <a:prstGeom prst="cloudCallout">
            <a:avLst>
              <a:gd name="adj1" fmla="val -38009"/>
              <a:gd name="adj2" fmla="val 90148"/>
            </a:avLst>
          </a:prstGeom>
          <a:solidFill>
            <a:srgbClr val="FFFF66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  <a:defRPr/>
            </a:pPr>
            <a:r>
              <a:rPr lang="ru-RU" sz="2000" b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Удачи !</a:t>
            </a:r>
            <a:endParaRPr lang="ru-RU" sz="2000" b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0" y="4572000"/>
            <a:ext cx="2630488" cy="1222375"/>
          </a:xfrm>
          <a:prstGeom prst="cloudCallout">
            <a:avLst>
              <a:gd name="adj1" fmla="val 63560"/>
              <a:gd name="adj2" fmla="val -78306"/>
            </a:avLst>
          </a:prstGeom>
          <a:solidFill>
            <a:srgbClr val="FFFF66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Добрых друзей!</a:t>
            </a:r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1403350" y="5786454"/>
            <a:ext cx="2311394" cy="857255"/>
          </a:xfrm>
          <a:prstGeom prst="wedgeEllipseCallout">
            <a:avLst>
              <a:gd name="adj1" fmla="val 52058"/>
              <a:gd name="adj2" fmla="val -173736"/>
            </a:avLst>
          </a:prstGeom>
          <a:solidFill>
            <a:srgbClr val="FFFF66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  <a:defRPr/>
            </a:pPr>
            <a:r>
              <a:rPr lang="ru-RU" sz="1800" b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Будь сильным</a:t>
            </a:r>
          </a:p>
        </p:txBody>
      </p:sp>
      <p:sp>
        <p:nvSpPr>
          <p:cNvPr id="108557" name="AutoShape 13"/>
          <p:cNvSpPr>
            <a:spLocks noChangeArrowheads="1"/>
          </p:cNvSpPr>
          <p:nvPr/>
        </p:nvSpPr>
        <p:spPr bwMode="auto">
          <a:xfrm>
            <a:off x="285750" y="2928938"/>
            <a:ext cx="2376488" cy="1363662"/>
          </a:xfrm>
          <a:prstGeom prst="wedgeEllipseCallout">
            <a:avLst>
              <a:gd name="adj1" fmla="val 72384"/>
              <a:gd name="adj2" fmla="val -17750"/>
            </a:avLst>
          </a:prstGeom>
          <a:solidFill>
            <a:srgbClr val="FFFF66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Будь добрым и ласковым </a:t>
            </a:r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5724525" y="928688"/>
            <a:ext cx="1919288" cy="877887"/>
          </a:xfrm>
          <a:prstGeom prst="wedgeRoundRectCallout">
            <a:avLst>
              <a:gd name="adj1" fmla="val -38153"/>
              <a:gd name="adj2" fmla="val 133856"/>
              <a:gd name="adj3" fmla="val 16667"/>
            </a:avLst>
          </a:prstGeom>
          <a:solidFill>
            <a:srgbClr val="FFFF66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Мира и света!</a:t>
            </a: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4429124" y="5286388"/>
            <a:ext cx="1943101" cy="1285884"/>
          </a:xfrm>
          <a:prstGeom prst="wedgeRoundRectCallout">
            <a:avLst>
              <a:gd name="adj1" fmla="val -17182"/>
              <a:gd name="adj2" fmla="val -109486"/>
              <a:gd name="adj3" fmla="val 16667"/>
            </a:avLst>
          </a:prstGeom>
          <a:solidFill>
            <a:srgbClr val="FFFF66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  <a:defRPr/>
            </a:pPr>
            <a:r>
              <a:rPr lang="ru-RU" sz="1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Улыбок и радости</a:t>
            </a:r>
          </a:p>
        </p:txBody>
      </p:sp>
      <p:sp>
        <p:nvSpPr>
          <p:cNvPr id="108560" name="AutoShape 16"/>
          <p:cNvSpPr>
            <a:spLocks noChangeArrowheads="1"/>
          </p:cNvSpPr>
          <p:nvPr/>
        </p:nvSpPr>
        <p:spPr bwMode="auto">
          <a:xfrm>
            <a:off x="6804025" y="3643313"/>
            <a:ext cx="1982788" cy="1000125"/>
          </a:xfrm>
          <a:prstGeom prst="wedgeRoundRectCallout">
            <a:avLst>
              <a:gd name="adj1" fmla="val -94699"/>
              <a:gd name="adj2" fmla="val 33019"/>
              <a:gd name="adj3" fmla="val 16667"/>
            </a:avLst>
          </a:prstGeom>
          <a:solidFill>
            <a:srgbClr val="FFFF66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Хорошего </a:t>
            </a:r>
            <a:r>
              <a:rPr lang="ru-RU" sz="2000" b="1" dirty="0" smtClean="0">
                <a:solidFill>
                  <a:srgbClr val="002060"/>
                </a:solidFill>
              </a:rPr>
              <a:t>настрое</a:t>
            </a:r>
          </a:p>
          <a:p>
            <a:pPr marL="342900" indent="-342900">
              <a:buFontTx/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Татьяна\Desktop\83a329fdb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895600" cy="206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  <p:bldP spid="108552" grpId="0" animBg="1"/>
      <p:bldP spid="108553" grpId="0" animBg="1"/>
      <p:bldP spid="108555" grpId="0" animBg="1"/>
      <p:bldP spid="108557" grpId="0" animBg="1"/>
      <p:bldP spid="108558" grpId="0" animBg="1"/>
      <p:bldP spid="108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Выбрать верное утверждение.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9" y="1071546"/>
          <a:ext cx="8501122" cy="2936663"/>
        </p:xfrm>
        <a:graphic>
          <a:graphicData uri="http://schemas.openxmlformats.org/drawingml/2006/table">
            <a:tbl>
              <a:tblPr/>
              <a:tblGrid>
                <a:gridCol w="1416137"/>
                <a:gridCol w="1416997"/>
                <a:gridCol w="1524585"/>
                <a:gridCol w="1309409"/>
                <a:gridCol w="1416997"/>
                <a:gridCol w="1416997"/>
              </a:tblGrid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Раздел языка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Что изучается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Звуки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Части слова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Предложения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68" marR="66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03200" y="-15240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857364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</p:txBody>
      </p:sp>
      <p:pic>
        <p:nvPicPr>
          <p:cNvPr id="11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2214554"/>
            <a:ext cx="2262229" cy="20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32728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Работаем в тетрадях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96752"/>
            <a:ext cx="86439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Упражнение 1.</a:t>
            </a:r>
          </a:p>
          <a:p>
            <a:r>
              <a:rPr lang="ru-RU" sz="3600" i="1" dirty="0" smtClean="0">
                <a:solidFill>
                  <a:srgbClr val="002060"/>
                </a:solidFill>
              </a:rPr>
              <a:t>Составляем предложения и записываем в тетрадях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347</Words>
  <Application>Microsoft Office PowerPoint</Application>
  <PresentationFormat>Экран (4:3)</PresentationFormat>
  <Paragraphs>153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Записать слова из словаря.</vt:lpstr>
      <vt:lpstr>Записать слова из словаря.</vt:lpstr>
      <vt:lpstr>Пословицы  о дружбе</vt:lpstr>
      <vt:lpstr>Самопроверка.</vt:lpstr>
      <vt:lpstr>Чистописание. Продолжить ряд, чередуя гласные.  Работа с пословицей и антонимами.</vt:lpstr>
      <vt:lpstr>Проверить себя.</vt:lpstr>
      <vt:lpstr>Слайд 8</vt:lpstr>
      <vt:lpstr>Выбрать верное утверждение.</vt:lpstr>
      <vt:lpstr>Домашнее задание.</vt:lpstr>
      <vt:lpstr>Рефлексия.</vt:lpstr>
      <vt:lpstr>Слайд 12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Динара</dc:creator>
  <cp:lastModifiedBy>Пользователь</cp:lastModifiedBy>
  <cp:revision>112</cp:revision>
  <dcterms:created xsi:type="dcterms:W3CDTF">2009-09-23T13:35:49Z</dcterms:created>
  <dcterms:modified xsi:type="dcterms:W3CDTF">2013-11-05T09:05:09Z</dcterms:modified>
</cp:coreProperties>
</file>