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4"/>
  </p:notesMasterIdLst>
  <p:sldIdLst>
    <p:sldId id="256" r:id="rId2"/>
    <p:sldId id="260" r:id="rId3"/>
    <p:sldId id="392" r:id="rId4"/>
    <p:sldId id="396" r:id="rId5"/>
    <p:sldId id="393" r:id="rId6"/>
    <p:sldId id="394" r:id="rId7"/>
    <p:sldId id="395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9" r:id="rId20"/>
    <p:sldId id="410" r:id="rId21"/>
    <p:sldId id="411" r:id="rId22"/>
    <p:sldId id="412" r:id="rId23"/>
  </p:sldIdLst>
  <p:sldSz cx="9144000" cy="6858000" type="screen4x3"/>
  <p:notesSz cx="67183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00"/>
    <a:srgbClr val="B0E1F7"/>
    <a:srgbClr val="D97A32"/>
    <a:srgbClr val="2C8688"/>
    <a:srgbClr val="558E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1" d="100"/>
          <a:sy n="61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A639332-3CEE-418A-B81F-EDD12CD5A01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D928563-1240-4DFE-8AF7-C6E3985DE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F8A4B0-3000-4BE3-8C20-3DC7A19DC86D}" type="slidenum">
              <a:rPr lang="ru-RU" smtClean="0">
                <a:latin typeface="Arial" charset="0"/>
              </a:rPr>
              <a:pPr/>
              <a:t>21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9056-E046-4E72-9F1C-B7D2B1E7EEE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227C-0B77-4BEC-B9E3-0EAD93BF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C334-897F-496C-9C8C-02C31A3E892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2D8AC-82D8-4782-A7C8-C3AE1F16E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694B-DDA9-469A-B15C-5C4E877B706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D5C3-3C69-4FEF-9C1B-FF5A8097C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2557-46FF-4B45-BD41-2D51F494A3CE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6FD9-AA7E-4308-8F33-C75B6468F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188E5-271F-40F9-89A5-6563AE47A8E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CFF5-CE09-4A77-86EF-973B3A647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D98F-84F9-4940-9A6F-B81307FC7EC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3C74-7B07-4704-8ECA-4EC23BF44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F61A-4327-402F-A1DA-61C24B10FA33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0B89-F685-40DA-8682-CDDF158E6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5AA9-E5A6-4E36-8085-9746425299A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DD5A-16AC-4DC8-8EAC-DF89FEE3A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EB86-5FAD-482B-A1C2-47CF9C777E6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E3E6-7FA7-4707-B506-2F7345A8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C930-619C-4479-BA29-6AEEF421EFB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8A9B-8572-4A09-8908-2681A5FA7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4FD1-52DF-4250-9EE9-60AFC4C792A0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C6802-1CBD-4222-A934-473C5805D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6624-BFA5-4A25-A20F-DE2DF3C18F0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0B68-A76B-4386-85E4-9D9BA1934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E2BD-1F03-4DF5-BB35-1015048492B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595C-D195-4047-9E26-0391EC67F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34857-2907-4226-ACFF-84BEA21F2233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553C-B909-4A2A-884B-FDD1D2B44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E000-5BF3-417E-AAD5-CE6DC8DDE5F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FEA6-69EE-49E0-B20A-DD77515F7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251F-00A4-4591-8F17-BAC9A9E6FC7C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9F19-1F59-4236-BD5D-01419DAE9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58DD-2845-4878-AD34-35FB4CC2F310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09A6-2B41-471F-899D-B343549C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2277-FCB5-4B75-98C9-2B444D385C4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6609-F553-4DCB-92A4-7F766A5D9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C858-4830-427C-9953-2D4F09D563C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F570-D8A8-47C0-B34A-9361ACCB6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5655-5D2A-4D50-A192-D670FD4A75B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B73E-D17D-42BD-B314-A747DD2F1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C357-8B31-4FBE-8CDA-0B3155650B0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0810-64D8-4D5A-8149-1B109DB99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5134-73C3-4C4A-B151-0B8482D2B47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9188-6BC7-4D0A-B5EB-D59EB66E3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9783-9836-49A7-99B8-D8C15E85CED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21D8-7452-4A13-9003-4272E985E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1ED2-5D5A-4E8C-87E1-6917E46776AC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EB7A0-A233-4841-88BB-294824DCA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08AB-0233-4B1E-86A4-E1915D25E2E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6508-904F-46E3-85FA-85D527CCB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9F5B-FD03-4D5F-8BBB-9CAB798DCA3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654F-E018-4F78-9123-969702399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2272-C725-433E-A38F-FAB79F02D80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09B6-5E58-4EBF-8DAA-C667C4AB8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5456-2DFC-4269-8F6A-FF1122A699B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2040-5AED-4CBB-A818-98C90EDED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35FF-177E-4E62-BE21-C49A9A7FB12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8B9B-EFD2-4A19-B87D-E3823EDAB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CCB7-8844-4A47-A489-AAF73DD8996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5051-B5C2-4BC0-9240-50EC006BF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9272-E238-43B3-88ED-DD919D0EA3A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E84E-2CCC-4964-B63C-A4B0E5A1C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EF58-725B-4DAF-B001-B855DDD2A89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EE5BC-E85F-4293-8FF7-D5CEBF13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F541C-FD74-4ABC-86F5-1A86D50EB75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237E-E0D8-489A-9D9D-4A9AC028F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8C6A-70D5-4BA1-BBCB-C2B84D8DD583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D3C1-03BC-4439-928B-AD5739D1B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E820-1E25-4C6E-8FCA-8B3CD837527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0C21C-A928-42FC-A187-64263EFFF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5586-1AF7-481D-8F41-BA653D149F6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FD8A1-2F1E-49BB-AAAA-885260D71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BA2A-11F3-45E5-9C09-B97F60C83BD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8A3D-A993-4967-B91D-ECB1E46C6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EA90-4D1F-440F-9F46-542EBD68E91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260C-4A0B-4A51-8BFB-5312903D6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482E-21E0-4432-BD6F-C7B01B75740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759E-99C7-48EB-9FEC-AAB54BFFC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F47C-6F72-4074-AF7C-C60A2A2CB46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B818-5FC7-421E-942F-F3C514F3A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B236-D47B-4FF0-91ED-924E2480000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1A4E-D0D6-44A8-9278-F576750EB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1694-AD3A-4A36-90F7-F69CEE4BE75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28C4-ED30-4204-990B-9FF7AB277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5E5C-EC96-4F75-AF83-6774C8630FA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604C-0E8B-4E03-8433-F238D5824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5ED8-CD77-4642-A3F4-619CC916993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4859-B584-488B-B439-03BEA5461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E2E0-6996-480B-9A8C-F8CEFF160AF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1AAD-0399-44C6-9C88-CCCF5BC62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57D2-894C-4BE7-BFA8-92454356419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221E-7983-4B09-A0F1-15E5858B6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C328-87AA-4F70-BCCE-614A298BE0E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9254-D384-4B07-99CE-D6215A004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D0F8-788A-47F1-AD8D-AC81081179B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5F06-F3C8-4EF0-9421-88F45A237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F4E8-A8E1-4FBB-82DB-914E9B6DFFB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3EAF-DCD6-4238-BE31-4BBFD2691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5F55-7605-4347-9538-91E9BBCBA57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1F73-3CC1-4823-A008-6B641E1E6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1554-962D-4B55-90F2-D4A01EFF095E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9DAA-7122-4B5F-9B09-AB28DC489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9B11-E848-4E72-B99A-545891225F6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8FD7-5B0A-4D99-B6F0-E1290A7C2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7429-1283-4B5F-93E5-1D449082EF1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C124-26F5-4648-AC8F-C851FB45B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2B42-F1CC-408A-B505-4EB4F0755FC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FCE2-0B96-4566-A39F-0A74D6CA5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BC1E-3E30-4B3D-84C3-BCA2E851BBA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4EC4-20D6-484F-A769-4571E9C99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AA7F-1410-401D-845D-4A5C47DCD4D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3464-04DC-4090-862F-D1B3B9AA4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C0BF-F754-42E9-A9DB-76449DAD94C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DBC9-FC6A-4225-8262-15552707E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62A6-195B-44A5-8860-CDDC2283E66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CF6B-8D42-4EA7-8934-D2C744D7C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915F-368F-43AF-A4E1-C858A17E2D4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102A-99DE-42E4-A08D-857244AB5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6921-5C06-436B-9A78-6AF16B45A7A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81C3-A92D-4B5F-806E-508CF7837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D947-9F65-443E-9E30-5CC0A12FEE10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E0D9-BD8B-4320-A2EB-0E9ADB386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FE07-E4D9-450F-9F6A-0EE0E7AE82F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4C49-D5B9-443B-801D-71F50FF32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339F-6328-4DDE-8CBF-72B3685CBB0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834C-8C7B-44E8-AC96-3F1B576F2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4A9C-9D4A-41C7-8511-F033B6C04DC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8069-E940-48A8-9108-529AFA218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87E53-6C38-4E02-919B-5C716BF64ED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ABE8-69E9-41C4-AC14-8194C43C8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5477-8E60-414B-A9A4-B34A14F27B9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297C-A382-495B-BF92-A99BF01E0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2F54-1C6D-422F-BF79-AC7F1ED8E7C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6947-8CAC-4C7B-A1E3-C39458DAF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D4907-F883-4975-BD7D-9E53B2B6BC4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9529-5A41-4C62-942D-4630D33C0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765A-23C9-4637-977A-B265EC3C1CF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A83E-7805-4A6B-A7E3-509F1DB67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CBD4-38A3-452D-8E07-12A2EF42EF3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D616-AD3B-443C-BE53-2AD6A1676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5CC6-853A-41FE-903F-4A8CBAC18BE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A475D-694D-4DF1-B879-8637D04D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B385-0A9C-4719-AFE3-7F1DEB7640F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A88E-5EAC-4B03-B0A5-348BEC78C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39A7-9C0F-46BC-AF90-C7F6C198A70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E9FD-9EFC-45FE-98AC-3F005EE8F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3BF9-B3CE-48EA-AF54-0C7E4E977200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440D-5E10-4D3D-9576-862BBEF97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325D-DEA1-404F-AE30-F80E8413489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6120-DDC2-46D6-A8B9-4F7DCA7B3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6D10-0A5F-4342-9A55-6A8041F4A35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AD41-8F29-43DC-892C-FD51B6D1F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04BC253-1F69-47A5-AB28-108141506FC3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FBE745-537D-4FAF-96CC-5CFA0321B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41" r:id="rId44"/>
    <p:sldLayoutId id="2147483742" r:id="rId45"/>
    <p:sldLayoutId id="2147483743" r:id="rId46"/>
    <p:sldLayoutId id="2147483744" r:id="rId47"/>
    <p:sldLayoutId id="2147483745" r:id="rId48"/>
    <p:sldLayoutId id="2147483746" r:id="rId49"/>
    <p:sldLayoutId id="2147483747" r:id="rId50"/>
    <p:sldLayoutId id="2147483748" r:id="rId51"/>
    <p:sldLayoutId id="2147483749" r:id="rId52"/>
    <p:sldLayoutId id="2147483750" r:id="rId53"/>
    <p:sldLayoutId id="2147483751" r:id="rId54"/>
    <p:sldLayoutId id="2147483752" r:id="rId55"/>
    <p:sldLayoutId id="2147483753" r:id="rId56"/>
    <p:sldLayoutId id="2147483754" r:id="rId57"/>
    <p:sldLayoutId id="2147483755" r:id="rId58"/>
    <p:sldLayoutId id="2147483756" r:id="rId59"/>
    <p:sldLayoutId id="2147483757" r:id="rId60"/>
    <p:sldLayoutId id="2147483758" r:id="rId61"/>
    <p:sldLayoutId id="2147483759" r:id="rId62"/>
    <p:sldLayoutId id="2147483760" r:id="rId63"/>
    <p:sldLayoutId id="2147483761" r:id="rId64"/>
    <p:sldLayoutId id="2147483762" r:id="rId65"/>
    <p:sldLayoutId id="2147483763" r:id="rId66"/>
    <p:sldLayoutId id="2147483764" r:id="rId67"/>
    <p:sldLayoutId id="2147483765" r:id="rId68"/>
    <p:sldLayoutId id="2147483766" r:id="rId69"/>
    <p:sldLayoutId id="2147483767" r:id="rId70"/>
    <p:sldLayoutId id="2147483768" r:id="rId71"/>
    <p:sldLayoutId id="2147483769" r:id="rId72"/>
    <p:sldLayoutId id="2147483770" r:id="rId73"/>
    <p:sldLayoutId id="2147483771" r:id="rId74"/>
    <p:sldLayoutId id="2147483772" r:id="rId75"/>
    <p:sldLayoutId id="2147483773" r:id="rId7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hyperlink" Target="&#1055;&#1088;&#1077;&#1079;&#1077;&#1085;&#1090;&#1072;&#1094;&#1080;&#1103;_&#1054;&#1073;&#1097;&#1072;&#1103;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wmf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1562100"/>
            <a:ext cx="91440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hlinkClick r:id="rId4" action="ppaction://hlinkpres?slideindex=1&amp;slidetitle="/>
              </a:rPr>
              <a:t>УМК «Гармония»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и стандарты второго поколения</a:t>
            </a: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0" y="45053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БАННИКОВА Е.П.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РУКОВОДИТЕЛЬ  ПЛУНК «ПРОМЕТЕЙ»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2">
                    <a:lumMod val="75000"/>
                  </a:schemeClr>
                </a:solidFill>
              </a:uFill>
              <a:latin typeface="Times New Roman" pitchFamily="18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0" y="6286520"/>
            <a:ext cx="9144000" cy="571480"/>
          </a:xfrm>
          <a:custGeom>
            <a:avLst/>
            <a:gdLst/>
            <a:ahLst/>
            <a:cxnLst>
              <a:cxn ang="0">
                <a:pos x="11" y="1499"/>
              </a:cxn>
              <a:cxn ang="0">
                <a:pos x="99" y="1340"/>
              </a:cxn>
              <a:cxn ang="0">
                <a:pos x="272" y="1185"/>
              </a:cxn>
              <a:cxn ang="0">
                <a:pos x="525" y="1037"/>
              </a:cxn>
              <a:cxn ang="0">
                <a:pos x="852" y="895"/>
              </a:cxn>
              <a:cxn ang="0">
                <a:pos x="1251" y="761"/>
              </a:cxn>
              <a:cxn ang="0">
                <a:pos x="1717" y="635"/>
              </a:cxn>
              <a:cxn ang="0">
                <a:pos x="2244" y="517"/>
              </a:cxn>
              <a:cxn ang="0">
                <a:pos x="2831" y="410"/>
              </a:cxn>
              <a:cxn ang="0">
                <a:pos x="3471" y="314"/>
              </a:cxn>
              <a:cxn ang="0">
                <a:pos x="4160" y="229"/>
              </a:cxn>
              <a:cxn ang="0">
                <a:pos x="4895" y="156"/>
              </a:cxn>
              <a:cxn ang="0">
                <a:pos x="5670" y="96"/>
              </a:cxn>
              <a:cxn ang="0">
                <a:pos x="6481" y="50"/>
              </a:cxn>
              <a:cxn ang="0">
                <a:pos x="7325" y="19"/>
              </a:cxn>
              <a:cxn ang="0">
                <a:pos x="8195" y="2"/>
              </a:cxn>
              <a:cxn ang="0">
                <a:pos x="9085" y="2"/>
              </a:cxn>
              <a:cxn ang="0">
                <a:pos x="9955" y="19"/>
              </a:cxn>
              <a:cxn ang="0">
                <a:pos x="10799" y="50"/>
              </a:cxn>
              <a:cxn ang="0">
                <a:pos x="11610" y="96"/>
              </a:cxn>
              <a:cxn ang="0">
                <a:pos x="12385" y="156"/>
              </a:cxn>
              <a:cxn ang="0">
                <a:pos x="13120" y="229"/>
              </a:cxn>
              <a:cxn ang="0">
                <a:pos x="13809" y="314"/>
              </a:cxn>
              <a:cxn ang="0">
                <a:pos x="14449" y="410"/>
              </a:cxn>
              <a:cxn ang="0">
                <a:pos x="15035" y="517"/>
              </a:cxn>
              <a:cxn ang="0">
                <a:pos x="15563" y="635"/>
              </a:cxn>
              <a:cxn ang="0">
                <a:pos x="16029" y="761"/>
              </a:cxn>
              <a:cxn ang="0">
                <a:pos x="16428" y="895"/>
              </a:cxn>
              <a:cxn ang="0">
                <a:pos x="16755" y="1037"/>
              </a:cxn>
              <a:cxn ang="0">
                <a:pos x="17008" y="1185"/>
              </a:cxn>
              <a:cxn ang="0">
                <a:pos x="17181" y="1340"/>
              </a:cxn>
              <a:cxn ang="0">
                <a:pos x="17269" y="1499"/>
              </a:cxn>
              <a:cxn ang="0">
                <a:pos x="0" y="1580"/>
              </a:cxn>
            </a:cxnLst>
            <a:rect l="0" t="0" r="r" b="b"/>
            <a:pathLst>
              <a:path w="17280" h="1580">
                <a:moveTo>
                  <a:pt x="0" y="1580"/>
                </a:moveTo>
                <a:lnTo>
                  <a:pt x="11" y="1499"/>
                </a:lnTo>
                <a:lnTo>
                  <a:pt x="44" y="1419"/>
                </a:lnTo>
                <a:lnTo>
                  <a:pt x="99" y="1340"/>
                </a:lnTo>
                <a:lnTo>
                  <a:pt x="176" y="1261"/>
                </a:lnTo>
                <a:lnTo>
                  <a:pt x="272" y="1185"/>
                </a:lnTo>
                <a:lnTo>
                  <a:pt x="389" y="1110"/>
                </a:lnTo>
                <a:lnTo>
                  <a:pt x="525" y="1037"/>
                </a:lnTo>
                <a:lnTo>
                  <a:pt x="679" y="965"/>
                </a:lnTo>
                <a:lnTo>
                  <a:pt x="852" y="895"/>
                </a:lnTo>
                <a:lnTo>
                  <a:pt x="1043" y="827"/>
                </a:lnTo>
                <a:lnTo>
                  <a:pt x="1251" y="761"/>
                </a:lnTo>
                <a:lnTo>
                  <a:pt x="1475" y="696"/>
                </a:lnTo>
                <a:lnTo>
                  <a:pt x="1717" y="635"/>
                </a:lnTo>
                <a:lnTo>
                  <a:pt x="1973" y="575"/>
                </a:lnTo>
                <a:lnTo>
                  <a:pt x="2244" y="517"/>
                </a:lnTo>
                <a:lnTo>
                  <a:pt x="2530" y="463"/>
                </a:lnTo>
                <a:lnTo>
                  <a:pt x="2831" y="410"/>
                </a:lnTo>
                <a:lnTo>
                  <a:pt x="3145" y="361"/>
                </a:lnTo>
                <a:lnTo>
                  <a:pt x="3471" y="314"/>
                </a:lnTo>
                <a:lnTo>
                  <a:pt x="3809" y="270"/>
                </a:lnTo>
                <a:lnTo>
                  <a:pt x="4160" y="229"/>
                </a:lnTo>
                <a:lnTo>
                  <a:pt x="4522" y="191"/>
                </a:lnTo>
                <a:lnTo>
                  <a:pt x="4895" y="156"/>
                </a:lnTo>
                <a:lnTo>
                  <a:pt x="5277" y="124"/>
                </a:lnTo>
                <a:lnTo>
                  <a:pt x="5670" y="96"/>
                </a:lnTo>
                <a:lnTo>
                  <a:pt x="6071" y="71"/>
                </a:lnTo>
                <a:lnTo>
                  <a:pt x="6481" y="50"/>
                </a:lnTo>
                <a:lnTo>
                  <a:pt x="6899" y="32"/>
                </a:lnTo>
                <a:lnTo>
                  <a:pt x="7325" y="19"/>
                </a:lnTo>
                <a:lnTo>
                  <a:pt x="7757" y="8"/>
                </a:lnTo>
                <a:lnTo>
                  <a:pt x="8195" y="2"/>
                </a:lnTo>
                <a:lnTo>
                  <a:pt x="8640" y="0"/>
                </a:lnTo>
                <a:lnTo>
                  <a:pt x="9085" y="2"/>
                </a:lnTo>
                <a:lnTo>
                  <a:pt x="9523" y="8"/>
                </a:lnTo>
                <a:lnTo>
                  <a:pt x="9955" y="19"/>
                </a:lnTo>
                <a:lnTo>
                  <a:pt x="10381" y="32"/>
                </a:lnTo>
                <a:lnTo>
                  <a:pt x="10799" y="50"/>
                </a:lnTo>
                <a:lnTo>
                  <a:pt x="11209" y="71"/>
                </a:lnTo>
                <a:lnTo>
                  <a:pt x="11610" y="96"/>
                </a:lnTo>
                <a:lnTo>
                  <a:pt x="12003" y="124"/>
                </a:lnTo>
                <a:lnTo>
                  <a:pt x="12385" y="156"/>
                </a:lnTo>
                <a:lnTo>
                  <a:pt x="12758" y="191"/>
                </a:lnTo>
                <a:lnTo>
                  <a:pt x="13120" y="229"/>
                </a:lnTo>
                <a:lnTo>
                  <a:pt x="13471" y="270"/>
                </a:lnTo>
                <a:lnTo>
                  <a:pt x="13809" y="314"/>
                </a:lnTo>
                <a:lnTo>
                  <a:pt x="14135" y="361"/>
                </a:lnTo>
                <a:lnTo>
                  <a:pt x="14449" y="410"/>
                </a:lnTo>
                <a:lnTo>
                  <a:pt x="14750" y="463"/>
                </a:lnTo>
                <a:lnTo>
                  <a:pt x="15035" y="517"/>
                </a:lnTo>
                <a:lnTo>
                  <a:pt x="15307" y="575"/>
                </a:lnTo>
                <a:lnTo>
                  <a:pt x="15563" y="635"/>
                </a:lnTo>
                <a:lnTo>
                  <a:pt x="15805" y="696"/>
                </a:lnTo>
                <a:lnTo>
                  <a:pt x="16029" y="761"/>
                </a:lnTo>
                <a:lnTo>
                  <a:pt x="16237" y="827"/>
                </a:lnTo>
                <a:lnTo>
                  <a:pt x="16428" y="895"/>
                </a:lnTo>
                <a:lnTo>
                  <a:pt x="16601" y="965"/>
                </a:lnTo>
                <a:lnTo>
                  <a:pt x="16755" y="1037"/>
                </a:lnTo>
                <a:lnTo>
                  <a:pt x="16891" y="1110"/>
                </a:lnTo>
                <a:lnTo>
                  <a:pt x="17008" y="1185"/>
                </a:lnTo>
                <a:lnTo>
                  <a:pt x="17104" y="1261"/>
                </a:lnTo>
                <a:lnTo>
                  <a:pt x="17181" y="1340"/>
                </a:lnTo>
                <a:lnTo>
                  <a:pt x="17236" y="1419"/>
                </a:lnTo>
                <a:lnTo>
                  <a:pt x="17269" y="1499"/>
                </a:lnTo>
                <a:lnTo>
                  <a:pt x="17280" y="1580"/>
                </a:lnTo>
                <a:lnTo>
                  <a:pt x="0" y="1580"/>
                </a:lnTo>
                <a:close/>
              </a:path>
            </a:pathLst>
          </a:custGeom>
          <a:solidFill>
            <a:schemeClr val="tx2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00375" y="5643563"/>
            <a:ext cx="314325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24 февраля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2012</a:t>
            </a:r>
          </a:p>
          <a:p>
            <a:pPr algn="ctr"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п. </a:t>
            </a:r>
            <a:r>
              <a:rPr lang="ru-RU" sz="15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Лермонтовский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34"/>
          <p:cNvGraphicFramePr>
            <a:graphicFrameLocks noChangeAspect="1"/>
          </p:cNvGraphicFramePr>
          <p:nvPr/>
        </p:nvGraphicFramePr>
        <p:xfrm>
          <a:off x="3357563" y="500063"/>
          <a:ext cx="2530475" cy="708025"/>
        </p:xfrm>
        <a:graphic>
          <a:graphicData uri="http://schemas.openxmlformats.org/presentationml/2006/ole">
            <p:oleObj spid="_x0000_s1026" name="CorelDRAW" r:id="rId5" imgW="3237606" imgH="1194078" progId="CorelDRAW.Graphic.13">
              <p:embed/>
            </p:oleObj>
          </a:graphicData>
        </a:graphic>
      </p:graphicFrame>
      <p:pic>
        <p:nvPicPr>
          <p:cNvPr id="1035" name="Picture 15" descr="gar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797050"/>
          </a:xfrm>
        </p:spPr>
        <p:txBody>
          <a:bodyPr/>
          <a:lstStyle/>
          <a:p>
            <a:pPr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5. Включение содержания обучения в контекст решения значимых жизненных задач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9001125" cy="44116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пути реализации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 к обучению авторы учебника «К тайнам нашего языка» пошли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около десяти лет назад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организация работы над речевыми и языковыми понятиями, над закономерностями  и правилами  по законам учебной деятельности: от мотивации и постановки учебной задачи – к её решению, осмыслению необходимого способа действия и к последующему осознанному использованию приобретённых знаний;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целенаправленная организация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речевой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учащихся применительно к различным речевым ситуациям.»</a:t>
            </a:r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r>
              <a:rPr lang="ru-RU" sz="2400" dirty="0" smtClean="0"/>
              <a:t> </a:t>
            </a:r>
          </a:p>
          <a:p>
            <a:pPr>
              <a:buFont typeface="Arial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4294967295"/>
          </p:nvPr>
        </p:nvSpPr>
        <p:spPr>
          <a:xfrm>
            <a:off x="285750" y="928688"/>
            <a:ext cx="8258175" cy="5197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Помогает ли учебник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воплотить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этот подход в жизнь и тем самым способствует ли формированию у младших школьников различных познавательных интересов, желания и умения учиться?  Ответ на этот вопрос может дать только работа по учебнику.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идей обновлённого стандарта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(стандарта нового поколения)  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учебниках по предмету «Технология»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УМК «Художественно-конструкторская деятельность»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(авт. Н. М. Конышева)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42875" y="2332038"/>
            <a:ext cx="8786813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Курс строится на основе интеграции интеллектуальной, эмоционально-оценочной и практической деятельности ученика и предполагает практическое применение знаний, полученных не только непосредственно на уроках технологии, но и при изучении других учебных предметов (математика, окружающий мир, изобразительное искусство, русский язык, литературное чтение). В основу обучения положена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системная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проектно-творческская деятельность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учащихся, в которой основные акценты смещаются с изготовления поделок и механического овладения приемами работы в сторону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сознательного и творческого использования приемов и технологий при решении проблемных задач в предметно-практической деятельности.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14313" y="714375"/>
            <a:ext cx="87153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авторском учебном курсе технологии все элементы учебной деятельности (ориентировка в задании, планирование, преобразование, оценка продукта, умение распознавать и ставить задачи, возникающие в контексте практической ситуации, предлагать практические способы решения, добиваться достижения результата и т.д.) реально представлены в работе учащихся, причем, в наглядном плане, наиболее понятном для детей.  Тем самым данный предмет во многом становится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опорным для формирования системы универсальных учебных действий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 начальном звене общеобразовательной школы.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42875" y="857250"/>
            <a:ext cx="90011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Учебно-методический комплект по технологии  Н. М. Конышевой отмечен Премией Правительства РФ в области образования (2005 г.) и может быть использован в общеобразовательных школах любого уровня и профиля, в том числе в школах с углубленным изучением предметов естественнонаучного и гуманитарного направлений.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 основе данной программы может быть реализован любой из вариантов курса технологии, предлагаемых в новых образовательных стандартах (в том числе интегрированный курс «Изобразительное искусство и художественный труд»). 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8929687" cy="1714500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идей обновлённого стандарта (стандарта нового поколения) в учебниках по предмету «Окружающий мир»                                   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(авторы О. Т. Поглазова, В. Д. Шилин)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14313" y="2428875"/>
            <a:ext cx="8786812" cy="4286250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ru-RU" sz="1200" smtClean="0"/>
              <a:t>В содержании курса реализуются идеи интегрированного подхода к обучению: интегрированы знания о природе, человеке, обществе, истории Отечества. Реализован краеведческий принцип обучения, позволяющий учителю конкретизировать изучаемый материал характерными для данной местности примерами.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Предложенная система заданий позволяет учителю формировать не только предметные умения, но и  универсальные учебные действия: познавательные, коммуникативные, регулятивные.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Методический аппарат учебников предлагает учителю возможные варианты организации учебно-познавательной деятельности учащихся: работа парами, в группе, индивидуально. Предлагаются темы для проектных и творческих работ.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Учебная деятельность организуется таким образом, что позволяет формировать у учащихся умения работать с разными источниками информации: рисунок, модель, наблюдения, опыт, энциклопедия, Интернет и др.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Учебное содержание представлено отдельными блоками, что позволяет осуществлять программированный метод обучения – обучения с обратной связью.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Достаточное количество творческих заданий разного уровня сложности позволяет реализовать идеи развивающего обучения.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Учебная информация представлена в таком виде, что позволяет реализовать деятельностный подход к обучению – знания добываются, а не репродуцируются.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Достаточное внимание уделено формированию знаний и умений, которые необходимы ученику не только для учения, но и для его повседневной жизни.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Особое внимание уделено формированию логических операций: анализу, сравнению, обобщению, классификации.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 Широко представлены задания по наблюдению и дальнейшему моделированию природных объектов и явлений, социальных явлений, кодированию и декодированию полученной информации, по добыванию знаний через опытно-экспериментальную деятельность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chemeClr val="bg1"/>
                </a:solidFill>
              </a:rPr>
              <a:t>Методическое обеспечение реализации ФГОС в образовательной системе «Гармония»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2800" b="1" smtClean="0">
                <a:solidFill>
                  <a:schemeClr val="bg1"/>
                </a:solidFill>
              </a:rPr>
              <a:t>Предметная область «Математика и информатика»                                  </a:t>
            </a:r>
            <a:r>
              <a:rPr lang="ru-RU" sz="2000" b="1" smtClean="0">
                <a:solidFill>
                  <a:schemeClr val="bg1"/>
                </a:solidFill>
              </a:rPr>
              <a:t>Н. Б. ИСТОМИНА, доктор педагогических наук, профессор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928813"/>
            <a:ext cx="4038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2000 год - Участие в Федеральном эксперименте по модернизации начального образования УМК «Гармония»</a:t>
            </a:r>
          </a:p>
        </p:txBody>
      </p:sp>
      <p:sp>
        <p:nvSpPr>
          <p:cNvPr id="18436" name="Содержимое 4"/>
          <p:cNvSpPr>
            <a:spLocks noGrp="1"/>
          </p:cNvSpPr>
          <p:nvPr>
            <p:ph sz="half" idx="2"/>
          </p:nvPr>
        </p:nvSpPr>
        <p:spPr>
          <a:xfrm>
            <a:off x="6715125" y="2143125"/>
            <a:ext cx="2185988" cy="38401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7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50" y="2500313"/>
            <a:ext cx="21145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285750" y="1903413"/>
            <a:ext cx="914400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способы организации учебной деятельности учащихся, связанные с постановкой учебной задачи, с её решением, самоконтролем и самооценкой;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способы организации продуктивного общения, которые являются необходимым условием формирования учебной деятельности;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способы формирования понятий, обеспечивающие на доступном для младшего школьного возраста уровне осознание причинно-следственных связей, закономерностей и зависимостей.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3" y="0"/>
            <a:ext cx="828675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учебно-методическом комплекте «Гармония» с 2000 года реализуются:</a:t>
            </a:r>
          </a:p>
          <a:p>
            <a:pPr algn="ctr">
              <a:defRPr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0" y="285750"/>
            <a:ext cx="4357688" cy="1925638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algn="ctr"/>
            <a:r>
              <a:rPr lang="ru-RU" smtClean="0"/>
              <a:t>  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«Гармония» 2000 год</a:t>
            </a:r>
          </a:p>
          <a:p>
            <a:pPr algn="ctr"/>
            <a:r>
              <a:rPr lang="ru-RU" sz="1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учебно-методического комплекта «Гармония»</a:t>
            </a:r>
          </a:p>
          <a:p>
            <a:pPr algn="ctr"/>
            <a:endParaRPr lang="ru-RU" smtClean="0"/>
          </a:p>
          <a:p>
            <a:endParaRPr lang="ru-RU" smtClean="0"/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142875" y="1357313"/>
            <a:ext cx="4354513" cy="51435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«… целенаправленное формирование приемов умственной деятельности (анализ и синтез, сравнение, классификация, аналогия, обобщение) …»    (стр. 7)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«… способы организации учебной деятельности учащихся, связанные с постановкой учебной задачи, с еѐ решением, самоконтролем и самооценкой…» (стр.6)</a:t>
            </a:r>
          </a:p>
          <a:p>
            <a:endParaRPr lang="ru-RU" smtClean="0"/>
          </a:p>
        </p:txBody>
      </p:sp>
      <p:sp>
        <p:nvSpPr>
          <p:cNvPr id="20484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714375"/>
            <a:ext cx="4572000" cy="1211263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ФГОС 2010                                      </a:t>
            </a:r>
            <a:r>
              <a:rPr lang="ru-RU" sz="1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Метапредметные результаты освоения основной образовательной программы начального общего образования</a:t>
            </a:r>
          </a:p>
          <a:p>
            <a:endParaRPr lang="ru-RU" smtClean="0"/>
          </a:p>
        </p:txBody>
      </p:sp>
      <p:sp>
        <p:nvSpPr>
          <p:cNvPr id="20485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88"/>
            <a:ext cx="4356100" cy="5357812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«…овладение логическими действиями сравнения, анализа, синтеза, обобщения, классификации по родовидовым признакам, установления аналогий и причинно-следственных связей…» (стр.9)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«…овладение способностью принимать и сохранять цели и задачи учебной деятельности , поиска средств ее осуществления …» (стр. 8)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«…формирование умения планировать, контролировать и оценивать учебные действия…»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(стр. 9)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</p:txBody>
      </p:sp>
      <p:pic>
        <p:nvPicPr>
          <p:cNvPr id="20486" name="Рисунок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0"/>
            <a:ext cx="7334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0"/>
            <a:ext cx="6858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>
            <a:spLocks/>
          </p:cNvSpPr>
          <p:nvPr/>
        </p:nvSpPr>
        <p:spPr bwMode="auto">
          <a:xfrm>
            <a:off x="0" y="6286520"/>
            <a:ext cx="9144000" cy="571480"/>
          </a:xfrm>
          <a:custGeom>
            <a:avLst/>
            <a:gdLst/>
            <a:ahLst/>
            <a:cxnLst>
              <a:cxn ang="0">
                <a:pos x="11" y="1499"/>
              </a:cxn>
              <a:cxn ang="0">
                <a:pos x="99" y="1340"/>
              </a:cxn>
              <a:cxn ang="0">
                <a:pos x="272" y="1185"/>
              </a:cxn>
              <a:cxn ang="0">
                <a:pos x="525" y="1037"/>
              </a:cxn>
              <a:cxn ang="0">
                <a:pos x="852" y="895"/>
              </a:cxn>
              <a:cxn ang="0">
                <a:pos x="1251" y="761"/>
              </a:cxn>
              <a:cxn ang="0">
                <a:pos x="1717" y="635"/>
              </a:cxn>
              <a:cxn ang="0">
                <a:pos x="2244" y="517"/>
              </a:cxn>
              <a:cxn ang="0">
                <a:pos x="2831" y="410"/>
              </a:cxn>
              <a:cxn ang="0">
                <a:pos x="3471" y="314"/>
              </a:cxn>
              <a:cxn ang="0">
                <a:pos x="4160" y="229"/>
              </a:cxn>
              <a:cxn ang="0">
                <a:pos x="4895" y="156"/>
              </a:cxn>
              <a:cxn ang="0">
                <a:pos x="5670" y="96"/>
              </a:cxn>
              <a:cxn ang="0">
                <a:pos x="6481" y="50"/>
              </a:cxn>
              <a:cxn ang="0">
                <a:pos x="7325" y="19"/>
              </a:cxn>
              <a:cxn ang="0">
                <a:pos x="8195" y="2"/>
              </a:cxn>
              <a:cxn ang="0">
                <a:pos x="9085" y="2"/>
              </a:cxn>
              <a:cxn ang="0">
                <a:pos x="9955" y="19"/>
              </a:cxn>
              <a:cxn ang="0">
                <a:pos x="10799" y="50"/>
              </a:cxn>
              <a:cxn ang="0">
                <a:pos x="11610" y="96"/>
              </a:cxn>
              <a:cxn ang="0">
                <a:pos x="12385" y="156"/>
              </a:cxn>
              <a:cxn ang="0">
                <a:pos x="13120" y="229"/>
              </a:cxn>
              <a:cxn ang="0">
                <a:pos x="13809" y="314"/>
              </a:cxn>
              <a:cxn ang="0">
                <a:pos x="14449" y="410"/>
              </a:cxn>
              <a:cxn ang="0">
                <a:pos x="15035" y="517"/>
              </a:cxn>
              <a:cxn ang="0">
                <a:pos x="15563" y="635"/>
              </a:cxn>
              <a:cxn ang="0">
                <a:pos x="16029" y="761"/>
              </a:cxn>
              <a:cxn ang="0">
                <a:pos x="16428" y="895"/>
              </a:cxn>
              <a:cxn ang="0">
                <a:pos x="16755" y="1037"/>
              </a:cxn>
              <a:cxn ang="0">
                <a:pos x="17008" y="1185"/>
              </a:cxn>
              <a:cxn ang="0">
                <a:pos x="17181" y="1340"/>
              </a:cxn>
              <a:cxn ang="0">
                <a:pos x="17269" y="1499"/>
              </a:cxn>
              <a:cxn ang="0">
                <a:pos x="0" y="1580"/>
              </a:cxn>
            </a:cxnLst>
            <a:rect l="0" t="0" r="r" b="b"/>
            <a:pathLst>
              <a:path w="17280" h="1580">
                <a:moveTo>
                  <a:pt x="0" y="1580"/>
                </a:moveTo>
                <a:lnTo>
                  <a:pt x="11" y="1499"/>
                </a:lnTo>
                <a:lnTo>
                  <a:pt x="44" y="1419"/>
                </a:lnTo>
                <a:lnTo>
                  <a:pt x="99" y="1340"/>
                </a:lnTo>
                <a:lnTo>
                  <a:pt x="176" y="1261"/>
                </a:lnTo>
                <a:lnTo>
                  <a:pt x="272" y="1185"/>
                </a:lnTo>
                <a:lnTo>
                  <a:pt x="389" y="1110"/>
                </a:lnTo>
                <a:lnTo>
                  <a:pt x="525" y="1037"/>
                </a:lnTo>
                <a:lnTo>
                  <a:pt x="679" y="965"/>
                </a:lnTo>
                <a:lnTo>
                  <a:pt x="852" y="895"/>
                </a:lnTo>
                <a:lnTo>
                  <a:pt x="1043" y="827"/>
                </a:lnTo>
                <a:lnTo>
                  <a:pt x="1251" y="761"/>
                </a:lnTo>
                <a:lnTo>
                  <a:pt x="1475" y="696"/>
                </a:lnTo>
                <a:lnTo>
                  <a:pt x="1717" y="635"/>
                </a:lnTo>
                <a:lnTo>
                  <a:pt x="1973" y="575"/>
                </a:lnTo>
                <a:lnTo>
                  <a:pt x="2244" y="517"/>
                </a:lnTo>
                <a:lnTo>
                  <a:pt x="2530" y="463"/>
                </a:lnTo>
                <a:lnTo>
                  <a:pt x="2831" y="410"/>
                </a:lnTo>
                <a:lnTo>
                  <a:pt x="3145" y="361"/>
                </a:lnTo>
                <a:lnTo>
                  <a:pt x="3471" y="314"/>
                </a:lnTo>
                <a:lnTo>
                  <a:pt x="3809" y="270"/>
                </a:lnTo>
                <a:lnTo>
                  <a:pt x="4160" y="229"/>
                </a:lnTo>
                <a:lnTo>
                  <a:pt x="4522" y="191"/>
                </a:lnTo>
                <a:lnTo>
                  <a:pt x="4895" y="156"/>
                </a:lnTo>
                <a:lnTo>
                  <a:pt x="5277" y="124"/>
                </a:lnTo>
                <a:lnTo>
                  <a:pt x="5670" y="96"/>
                </a:lnTo>
                <a:lnTo>
                  <a:pt x="6071" y="71"/>
                </a:lnTo>
                <a:lnTo>
                  <a:pt x="6481" y="50"/>
                </a:lnTo>
                <a:lnTo>
                  <a:pt x="6899" y="32"/>
                </a:lnTo>
                <a:lnTo>
                  <a:pt x="7325" y="19"/>
                </a:lnTo>
                <a:lnTo>
                  <a:pt x="7757" y="8"/>
                </a:lnTo>
                <a:lnTo>
                  <a:pt x="8195" y="2"/>
                </a:lnTo>
                <a:lnTo>
                  <a:pt x="8640" y="0"/>
                </a:lnTo>
                <a:lnTo>
                  <a:pt x="9085" y="2"/>
                </a:lnTo>
                <a:lnTo>
                  <a:pt x="9523" y="8"/>
                </a:lnTo>
                <a:lnTo>
                  <a:pt x="9955" y="19"/>
                </a:lnTo>
                <a:lnTo>
                  <a:pt x="10381" y="32"/>
                </a:lnTo>
                <a:lnTo>
                  <a:pt x="10799" y="50"/>
                </a:lnTo>
                <a:lnTo>
                  <a:pt x="11209" y="71"/>
                </a:lnTo>
                <a:lnTo>
                  <a:pt x="11610" y="96"/>
                </a:lnTo>
                <a:lnTo>
                  <a:pt x="12003" y="124"/>
                </a:lnTo>
                <a:lnTo>
                  <a:pt x="12385" y="156"/>
                </a:lnTo>
                <a:lnTo>
                  <a:pt x="12758" y="191"/>
                </a:lnTo>
                <a:lnTo>
                  <a:pt x="13120" y="229"/>
                </a:lnTo>
                <a:lnTo>
                  <a:pt x="13471" y="270"/>
                </a:lnTo>
                <a:lnTo>
                  <a:pt x="13809" y="314"/>
                </a:lnTo>
                <a:lnTo>
                  <a:pt x="14135" y="361"/>
                </a:lnTo>
                <a:lnTo>
                  <a:pt x="14449" y="410"/>
                </a:lnTo>
                <a:lnTo>
                  <a:pt x="14750" y="463"/>
                </a:lnTo>
                <a:lnTo>
                  <a:pt x="15035" y="517"/>
                </a:lnTo>
                <a:lnTo>
                  <a:pt x="15307" y="575"/>
                </a:lnTo>
                <a:lnTo>
                  <a:pt x="15563" y="635"/>
                </a:lnTo>
                <a:lnTo>
                  <a:pt x="15805" y="696"/>
                </a:lnTo>
                <a:lnTo>
                  <a:pt x="16029" y="761"/>
                </a:lnTo>
                <a:lnTo>
                  <a:pt x="16237" y="827"/>
                </a:lnTo>
                <a:lnTo>
                  <a:pt x="16428" y="895"/>
                </a:lnTo>
                <a:lnTo>
                  <a:pt x="16601" y="965"/>
                </a:lnTo>
                <a:lnTo>
                  <a:pt x="16755" y="1037"/>
                </a:lnTo>
                <a:lnTo>
                  <a:pt x="16891" y="1110"/>
                </a:lnTo>
                <a:lnTo>
                  <a:pt x="17008" y="1185"/>
                </a:lnTo>
                <a:lnTo>
                  <a:pt x="17104" y="1261"/>
                </a:lnTo>
                <a:lnTo>
                  <a:pt x="17181" y="1340"/>
                </a:lnTo>
                <a:lnTo>
                  <a:pt x="17236" y="1419"/>
                </a:lnTo>
                <a:lnTo>
                  <a:pt x="17269" y="1499"/>
                </a:lnTo>
                <a:lnTo>
                  <a:pt x="17280" y="1580"/>
                </a:lnTo>
                <a:lnTo>
                  <a:pt x="0" y="1580"/>
                </a:lnTo>
                <a:close/>
              </a:path>
            </a:pathLst>
          </a:custGeom>
          <a:solidFill>
            <a:schemeClr val="tx2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0" y="78581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ИНФОРМАЦИОННО-ОБРАЗОВАТЕЛЬНАЯ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СРЕДА (ИОС) –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это система, сформированная на основе разнообразных информационных образовательных ресурсов, современных средств коммуникации, педагогических технологий, направленная на формирование творческой, интеллектуально и социально развитой личности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2870200"/>
            <a:ext cx="9715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2132" y="2934275"/>
            <a:ext cx="1002801" cy="128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6446" y="3000956"/>
            <a:ext cx="1002801" cy="128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1877" y="3079657"/>
            <a:ext cx="1002801" cy="12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9799999"/>
            </a:camera>
            <a:lightRig rig="threePt" dir="t"/>
          </a:scene3d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49902" y="3226634"/>
            <a:ext cx="988598" cy="127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9199999"/>
            </a:camera>
            <a:lightRig rig="threePt" dir="t"/>
          </a:scene3d>
        </p:spPr>
      </p:pic>
      <p:pic>
        <p:nvPicPr>
          <p:cNvPr id="4107" name="Picture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938" y="4502150"/>
            <a:ext cx="793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6250" y="4859338"/>
            <a:ext cx="7223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3" y="4144963"/>
            <a:ext cx="7826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Блок-схема: альтернативный процесс 53"/>
          <p:cNvSpPr/>
          <p:nvPr/>
        </p:nvSpPr>
        <p:spPr>
          <a:xfrm>
            <a:off x="1000100" y="2787640"/>
            <a:ext cx="2786082" cy="1857388"/>
          </a:xfrm>
          <a:prstGeom prst="flowChartAlternateProcess">
            <a:avLst/>
          </a:prstGeom>
          <a:solidFill>
            <a:srgbClr val="B0E1F7">
              <a:alpha val="72000"/>
            </a:srgbClr>
          </a:solidFill>
          <a:ln w="254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428750" y="3001963"/>
            <a:ext cx="1928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Учебная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печатная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продукция</a:t>
            </a: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3071802" y="4073524"/>
            <a:ext cx="2786082" cy="1857388"/>
          </a:xfrm>
          <a:prstGeom prst="flowChartAlternateProcess">
            <a:avLst/>
          </a:prstGeom>
          <a:solidFill>
            <a:srgbClr val="B0E1F7">
              <a:alpha val="72000"/>
            </a:srgbClr>
          </a:solidFill>
          <a:ln w="254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357563" y="4302125"/>
            <a:ext cx="2214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Учебная информация в сети Интернет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86446" y="3359144"/>
            <a:ext cx="714380" cy="71438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29388" y="3533774"/>
            <a:ext cx="754064" cy="75406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86578" y="3073392"/>
            <a:ext cx="785818" cy="78581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120720" y="2930516"/>
            <a:ext cx="737296" cy="73501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43768" y="3502020"/>
            <a:ext cx="785818" cy="78581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3" name="Блок-схема: альтернативный процесс 52"/>
          <p:cNvSpPr/>
          <p:nvPr/>
        </p:nvSpPr>
        <p:spPr>
          <a:xfrm>
            <a:off x="5357818" y="2859078"/>
            <a:ext cx="2786082" cy="1857388"/>
          </a:xfrm>
          <a:prstGeom prst="flowChartAlternateProcess">
            <a:avLst/>
          </a:prstGeom>
          <a:solidFill>
            <a:srgbClr val="B0E1F7">
              <a:alpha val="72000"/>
            </a:srgbClr>
          </a:solidFill>
          <a:ln w="254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57813" y="3000375"/>
            <a:ext cx="2928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Учебная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информация на съёмных носителях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CD, DVD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и др.)</a:t>
            </a:r>
          </a:p>
        </p:txBody>
      </p:sp>
      <p:pic>
        <p:nvPicPr>
          <p:cNvPr id="4127" name="Рисунок 55" descr="Graphic6.wmf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586163" y="2428875"/>
            <a:ext cx="192881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357563" y="2644775"/>
            <a:ext cx="2343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ИОС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1875" y="3287713"/>
            <a:ext cx="192881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ОСНОВА ШКОЛЬНОГО ОБРАЗОВАНИЯ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XXI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ВЕКА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0" y="592931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Современная ИОС – одновременно и важнейшее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</a:rPr>
              <a:t>условие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обучения и воспитания и их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</a:rPr>
              <a:t>средство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6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Практическая реализация концепции находит выражение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507" name="Содержимое 7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1.В логике построения содержания начального курса «Математика».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2.В методическом подходе к формированию понятий.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3.В системе учебных заданий.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4.В методике обучения решению текстовых задач. 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5.В методике формирования представлений о геометрических фигурах.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6.В методике использования калькулятора.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7.В организации дифференцированного обучения. 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8.В организации уроков математики.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Включить маленького школьника в активную познавательную деятельность, направленную на усвоение системы математических понятий и общих способов действий (метапредметные умения).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•Создать методические условия для формирования учебной деятельности, для развития эмпирического и теоретического мышления, эмоций и чувств ребёнка (познавательные умения).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•Сформировать умение общаться в процессе обсуждения способов решения различных задач, обосновывать свои действия и критически оценивать их (коммуникативные умения).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•Повысить качество усвоения математических знаний, умений, навыков (предметные умения).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•Обеспечить преемственность между начальным и средним звеном обучения, подготовить учащихся начальных классов к активной мыслительной деятельности (готовность к продолжению математического образования).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•Развить творческий методический потенциал учителя начальных классов, стимулируя его к самостоятельному составлению учебных заданий, выбору средств и форм организации деятельности школьников (готовность учителя к реализации стандартов).</a:t>
            </a:r>
          </a:p>
          <a:p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Критерии оценки развивающих уроков математики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543925" cy="4525963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Логика построения, направленная на решение учебной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Вариативность учебных заданий, вопросов и взаимосвязь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между ними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Продуктивная мыслительная деятельность учащихся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Сочетание различных средств и форм обучения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Высказывание детьми самостоятельных суждений и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способов их обоснования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4"/>
          <p:cNvGraphicFramePr>
            <a:graphicFrameLocks noChangeAspect="1"/>
          </p:cNvGraphicFramePr>
          <p:nvPr/>
        </p:nvGraphicFramePr>
        <p:xfrm>
          <a:off x="3382963" y="161925"/>
          <a:ext cx="2530475" cy="708025"/>
        </p:xfrm>
        <a:graphic>
          <a:graphicData uri="http://schemas.openxmlformats.org/presentationml/2006/ole">
            <p:oleObj spid="_x0000_s2050" name="CorelDRAW" r:id="rId3" imgW="3237606" imgH="1194078" progId="CorelDRAW.Graphic.13">
              <p:embed/>
            </p:oleObj>
          </a:graphicData>
        </a:graphic>
      </p:graphicFrame>
      <p:sp>
        <p:nvSpPr>
          <p:cNvPr id="8195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УМК «Гармония» и стандарты второго поколения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/>
              <a:t>1. </a:t>
            </a:r>
            <a:r>
              <a:rPr lang="ru-RU" sz="2800" b="1" u="sng" smtClean="0">
                <a:hlinkClick r:id="rId2" action="ppaction://hlinksldjump"/>
              </a:rPr>
              <a:t>Наличие познавательного мотива и конкретной  учебной цели</a:t>
            </a: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b="1" smtClean="0"/>
              <a:t>2. </a:t>
            </a:r>
            <a:r>
              <a:rPr lang="ru-RU" sz="2800" b="1" u="sng" smtClean="0">
                <a:hlinkClick r:id="rId3" action="ppaction://hlinksldjump"/>
              </a:rPr>
              <a:t>Выполнение действий для приобретения недостающих знаний </a:t>
            </a:r>
            <a:endParaRPr lang="ru-RU" sz="2800" b="1" u="sng" smtClean="0"/>
          </a:p>
          <a:p>
            <a:pPr>
              <a:buFont typeface="Arial" charset="0"/>
              <a:buNone/>
            </a:pPr>
            <a:r>
              <a:rPr lang="ru-RU" sz="2800" b="1" smtClean="0"/>
              <a:t>3. </a:t>
            </a:r>
            <a:r>
              <a:rPr lang="ru-RU" sz="2800" b="1" u="sng" smtClean="0">
                <a:hlinkClick r:id="rId4" action="ppaction://hlinksldjump"/>
              </a:rPr>
              <a:t>Выявление и освоение способа действия для осознанного применения знаний (для формирования  осознанных умений)</a:t>
            </a:r>
            <a:endParaRPr lang="ru-RU" sz="2800" b="1" u="sng" smtClean="0"/>
          </a:p>
          <a:p>
            <a:pPr>
              <a:buFont typeface="Arial" charset="0"/>
              <a:buNone/>
            </a:pPr>
            <a:r>
              <a:rPr lang="ru-RU" sz="2800" b="1" smtClean="0"/>
              <a:t>4. </a:t>
            </a:r>
            <a:r>
              <a:rPr lang="ru-RU" sz="2800" b="1" u="sng" smtClean="0"/>
              <a:t>Формирование самоконтроля – как после выполнения действий, так и по ходу</a:t>
            </a:r>
          </a:p>
          <a:p>
            <a:pPr>
              <a:buFont typeface="Arial" charset="0"/>
              <a:buNone/>
            </a:pPr>
            <a:r>
              <a:rPr lang="ru-RU" sz="2800" b="1" smtClean="0"/>
              <a:t>5. </a:t>
            </a:r>
            <a:r>
              <a:rPr lang="ru-RU" sz="2800" b="1" u="sng" smtClean="0"/>
              <a:t>Включение содержания обучения в контекст решения значимых жизненных задач</a:t>
            </a:r>
            <a:r>
              <a:rPr lang="ru-RU" sz="2800" smtClean="0"/>
              <a:t>   </a:t>
            </a:r>
          </a:p>
          <a:p>
            <a:pPr>
              <a:buFont typeface="Arial" charset="0"/>
              <a:buNone/>
            </a:pPr>
            <a:endParaRPr lang="ru-RU" sz="2800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endParaRPr lang="ru-RU" smtClean="0"/>
          </a:p>
        </p:txBody>
      </p:sp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8572500" y="6429375"/>
            <a:ext cx="357188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Деятельностный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подход к обучению русскому языку в учебнике                                       М. С. Соловейчик, Н. С.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Кузьменко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                     «К тайнам нашего языка»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Содержимое 4"/>
          <p:cNvSpPr>
            <a:spLocks noGrp="1"/>
          </p:cNvSpPr>
          <p:nvPr>
            <p:ph idx="1"/>
          </p:nvPr>
        </p:nvSpPr>
        <p:spPr>
          <a:xfrm>
            <a:off x="214313" y="2428875"/>
            <a:ext cx="8786812" cy="3697288"/>
          </a:xfrm>
        </p:spPr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познавательного мотива и конкретной  учебной цели</a:t>
            </a:r>
            <a:endParaRPr 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Методистами разработан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один из приёмов создания проблемных ситуаций: введение в учебники персонажей, которые ведут между собой диалог, высказывая разные точки зрения. Вопрос «Кто прав?» становится отправной точкой дальнейшего поиска.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учебнике «К тайнам нашего языка» этот приём модифицирован: говорит один из персонажей – отстающий на год от нашего ученика Антон или изучающий русский язык мальчик-иностранец. Они что-то спрашивают или высказывают суждения, чаще всего ошибочные, а нередко по своему разумению выполняют то или иное учебное действие. Ученик, работающий по учебнику,  вступает с персонажем в диалог, пытаясь ответить на его вопрос, проверить его действия, исправить, объяснить ему и т. п. Отсутствие достаточных знаний создаёт необходимость их пополнения. 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00063" y="2000250"/>
            <a:ext cx="8643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Условия последовательно соблюдения подход: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586787" cy="17145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распространённые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пособы мотивации деятельности детей, формирования  активной познавательной позиции использованы в учебнике «К тайнам нашего языка»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2143125"/>
            <a:ext cx="9144000" cy="412591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вопросы, суждения, ошибки персонажей;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задания, для выполнения которых недостаёт знаний;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заголовки-вопросы;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наблюдения за фактами языка, в том числе за ошибками, для объяснения которых нужны новые сведения, и др.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учебника поступают в тех случаях, когда никакой поиск, никакие предположения не могут быть продуктивными.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Выполнение действий для приобретения недостающих знаний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 учебнике «К тайнам нашего языка» ученикам чаще всего рекомендуется высказать предположение, попробовать самим ответить кому-то из персонажей и т. п., а потом проверить или уточнить ответ по учебнику. Иногда сразу для получения ответа на возникший вопрос ученикам предлагается  узнать  «решение учёных». 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501063" y="6429375"/>
            <a:ext cx="357187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Выявление и освоение способа действия для осознанного применения знаний (для формирования  осознанных умений)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14313" y="2357438"/>
            <a:ext cx="8715375" cy="37687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Постепенному накоплению знаний и формированию осознанных умений способствуют сконструированные  в дополнение к учебнику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наглядные пособия.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8229600" cy="1357313"/>
          </a:xfrm>
        </p:spPr>
        <p:txBody>
          <a:bodyPr/>
          <a:lstStyle/>
          <a:p>
            <a:pPr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4. Формирование самоконтроля – как после выполнения действий, так и по ходу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Особую роль в формировании умения проверять написанное и в целом самоконтроля играет приём какографии – упражнение в поиске и исправлении специально допущенных ошибок.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9393</TotalTime>
  <Words>1666</Words>
  <Application>Microsoft Office PowerPoint</Application>
  <PresentationFormat>Экран (4:3)</PresentationFormat>
  <Paragraphs>110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Тема2</vt:lpstr>
      <vt:lpstr>CorelDRAW X3 Graphic</vt:lpstr>
      <vt:lpstr>Слайд 1</vt:lpstr>
      <vt:lpstr>Слайд 2</vt:lpstr>
      <vt:lpstr>УМК «Гармония» и стандарты второго поколения </vt:lpstr>
      <vt:lpstr>Слайд 4</vt:lpstr>
      <vt:lpstr>Деятельностный подход к обучению русскому языку в учебнике                                       М. С. Соловейчик, Н. С. Кузьменко                      «К тайнам нашего языка»  </vt:lpstr>
      <vt:lpstr>Наиболее распространённые способы мотивации деятельности детей, формирования  активной познавательной позиции использованы в учебнике «К тайнам нашего языка» </vt:lpstr>
      <vt:lpstr>2. Выполнение действий для приобретения недостающих знаний  </vt:lpstr>
      <vt:lpstr>3. Выявление и освоение способа действия для осознанного применения знаний (для формирования  осознанных умений) </vt:lpstr>
      <vt:lpstr>4. Формирование самоконтроля – как после выполнения действий, так и по ходу </vt:lpstr>
      <vt:lpstr>5. Включение содержания обучения в контекст решения значимых жизненных задач    </vt:lpstr>
      <vt:lpstr>Слайд 11</vt:lpstr>
      <vt:lpstr>Реализация идей обновлённого стандарта (стандарта нового поколения)   в учебниках по предмету «Технология»  </vt:lpstr>
      <vt:lpstr>УМК «Художественно-конструкторская деятельность» (авт. Н. М. Конышева)  </vt:lpstr>
      <vt:lpstr>Слайд 14</vt:lpstr>
      <vt:lpstr>Слайд 15</vt:lpstr>
      <vt:lpstr>Реализация идей обновлённого стандарта (стандарта нового поколения) в учебниках по предмету «Окружающий мир»                                    (авторы О. Т. Поглазова, В. Д. Шилин)</vt:lpstr>
      <vt:lpstr>   Методическое обеспечение реализации ФГОС в образовательной системе «Гармония» Предметная область «Математика и информатика»                                  Н. Б. ИСТОМИНА, доктор педагогических наук, профессор  </vt:lpstr>
      <vt:lpstr>Слайд 18</vt:lpstr>
      <vt:lpstr>Слайд 19</vt:lpstr>
      <vt:lpstr>Практическая реализация концепции находит выражение </vt:lpstr>
      <vt:lpstr>Слайд 21</vt:lpstr>
      <vt:lpstr>Критерии оценки развивающих уроков математики </vt:lpstr>
    </vt:vector>
  </TitlesOfParts>
  <Company>PROSV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DGerasimov</dc:creator>
  <cp:lastModifiedBy>Admin</cp:lastModifiedBy>
  <cp:revision>654</cp:revision>
  <dcterms:created xsi:type="dcterms:W3CDTF">2009-08-17T05:54:10Z</dcterms:created>
  <dcterms:modified xsi:type="dcterms:W3CDTF">2014-08-19T18:40:46Z</dcterms:modified>
</cp:coreProperties>
</file>