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8"/>
  </p:notesMasterIdLst>
  <p:sldIdLst>
    <p:sldId id="256" r:id="rId2"/>
    <p:sldId id="429" r:id="rId3"/>
    <p:sldId id="392" r:id="rId4"/>
    <p:sldId id="396" r:id="rId5"/>
    <p:sldId id="393" r:id="rId6"/>
    <p:sldId id="394" r:id="rId7"/>
    <p:sldId id="395" r:id="rId8"/>
    <p:sldId id="397" r:id="rId9"/>
    <p:sldId id="398" r:id="rId10"/>
    <p:sldId id="399" r:id="rId11"/>
    <p:sldId id="401" r:id="rId12"/>
    <p:sldId id="402" r:id="rId13"/>
    <p:sldId id="403" r:id="rId14"/>
    <p:sldId id="404" r:id="rId15"/>
    <p:sldId id="405" r:id="rId16"/>
    <p:sldId id="413" r:id="rId17"/>
    <p:sldId id="414" r:id="rId18"/>
    <p:sldId id="415" r:id="rId19"/>
    <p:sldId id="416" r:id="rId20"/>
    <p:sldId id="417" r:id="rId21"/>
    <p:sldId id="418" r:id="rId22"/>
    <p:sldId id="406" r:id="rId23"/>
    <p:sldId id="407" r:id="rId24"/>
    <p:sldId id="409" r:id="rId25"/>
    <p:sldId id="410" r:id="rId26"/>
    <p:sldId id="421" r:id="rId27"/>
    <p:sldId id="422" r:id="rId28"/>
    <p:sldId id="423" r:id="rId29"/>
    <p:sldId id="424" r:id="rId30"/>
    <p:sldId id="425" r:id="rId31"/>
    <p:sldId id="426" r:id="rId32"/>
    <p:sldId id="427" r:id="rId33"/>
    <p:sldId id="428" r:id="rId34"/>
    <p:sldId id="430" r:id="rId35"/>
    <p:sldId id="431" r:id="rId36"/>
    <p:sldId id="432" r:id="rId37"/>
  </p:sldIdLst>
  <p:sldSz cx="9144000" cy="6858000" type="screen4x3"/>
  <p:notesSz cx="6718300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00"/>
    <a:srgbClr val="B0E1F7"/>
    <a:srgbClr val="D97A32"/>
    <a:srgbClr val="2C8688"/>
    <a:srgbClr val="558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61" d="100"/>
          <a:sy n="61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36F67A4-C85C-4DDF-A24E-9673379BBF7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3875D6B-5BE7-4087-83C9-7393B962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16955-20A1-4490-94A9-88EDAE702A1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463B5-9D73-4665-8CBD-70E2112900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AD8D9-E4F3-480C-A53E-BEAE57D5BFB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3634-C93D-423B-A8AC-007FF01E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732E0-E595-4F21-A3D6-048F5916572C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2DA3-7EDE-4327-A368-48CB46CCF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0AF2C-AABF-473F-84D2-495F7DF735F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81698-A341-4DD5-950D-E224661AD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CB3A-99FC-4385-89CD-94BE601E7EF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B75D2-0BFA-424F-9D48-3F4CC1F1A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558D-3B5E-448A-A569-28F50BF31B1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58AF7-93CD-4005-9DF1-9443B4486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EB17E-DE86-4BB9-A9DF-9BCFA94AB55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4FBC2-BF90-4235-A2CD-E8A996750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CC04-4BAA-4BAD-8881-7F75A5B38F1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C770A-E740-4C0E-8813-2C46DF1EB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17CB-42AC-4DD6-B184-9CFFFD8029F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B9CB-BFB5-47A0-AA2E-D7080AD95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5AEFB-A659-4915-9929-9933907707A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F1B9C-E732-4448-81F3-0F30D0214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E0EE5-C0B2-4AF4-B8FE-3B3318BF898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5AF0-9129-4D7D-90DC-AA82C668C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3966-9E86-4BAB-B428-1A50C7A5D38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D4CD-CCEA-45AF-A912-484AE1A3A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4AADA-A6B9-4A96-97E5-87BE9C3B2E4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8A26-9289-4004-9F8A-DF0BA5E87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DED5-FD48-4FE7-9FB3-DF364EDA6C6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5F2E6-F44E-4453-8C21-83317C397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C5408-A85C-4C91-A685-299B6495DF0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DA95-B473-47B5-A3C6-E03A3D3A6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9460-0046-42FD-8990-084A1FF4208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EAE4-3064-4B9E-A1C8-9A049DF12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432E-58E8-4E75-91E6-AC099330994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3E8C-11D9-44ED-980B-3DD033526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CD68-6B32-4CD4-B66F-1B375643CB0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5ABF-9795-40F0-AFA5-163839CF3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99CC-9F0A-4E19-A3D2-803F092D268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5CEB-3DA3-4833-8450-18E948DF8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A54C6-B61A-4CF0-86A5-0E8D8E43820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080D-851C-4B52-AAC7-66A760CEE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16EAD-E40C-4CDD-B1B1-555B8BB378D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2AF04-AAE9-4E35-B6EA-3ED78637D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1ABC-91E0-4C20-94A2-313B403466F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23199-7EED-4377-8138-E04212BC6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E9B3-0EEC-465C-A19C-CA118126FE3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F7A95-2903-4D3D-99CA-09154A391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1074-D410-4C89-A4A8-D537A2B0F4E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00EA2-80CA-42CE-8008-6FA2514F1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2C63-AED2-4EE2-B9A7-4AD01353CC9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84BAC-4A93-40A1-BCBA-7EF3ACAB2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17BD6-DFD5-4871-A473-E79AFF6DC22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0062-DC27-46B6-8EF9-1C897EFC4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9641-77B3-4C43-ADD4-8ECD6E1DA510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022F-7F97-4501-A369-149883571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7159F-E1A5-4242-8330-5F31DB90B71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07CD-A73F-42CE-ABBE-CA7059E82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C1FBA-A67D-44E5-BC06-1647880D159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BF4D3-4C40-42EB-BF55-FF0D8994E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5FA76-FDDD-4374-8280-75D8F4BAE3D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90F02-7659-41A5-963B-2145FF47B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A66B-A18B-4340-AC1B-F5A30884446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A400-CF98-4E4D-A16C-3E9C7DC90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149F-2195-42E4-B285-130D54D70A0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3356C-D4E8-4CF5-ABC1-20A21CF8D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26B1-5E27-4658-B5D6-85CA54A4FE2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27D2E-61A1-4B3B-9191-20EC5AD9E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4B6F0-70C6-4F5C-A644-88B971A6D48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4BE9D-50F9-443D-BAF4-90782C632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47F7-7F83-4681-A720-844A42615ED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ED04-C7BB-4F5A-A110-B0BA24748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DB764-C743-45F0-BCA5-769A9C99A12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7CF5B-6FB6-4AAD-9C39-715BA28D8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D95E0-C1E4-47D2-8FCA-CDC0968FC69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64C7-C69F-4AFE-AB46-52AFD8659F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FB7C0-7CF6-4B50-96E7-EE7E8B39496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21D6F-B202-4CD4-98A7-8D9CCC937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8868-41AB-4BD8-90E5-833DF35DC3B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C74B-066F-48BC-935A-DEECFD313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CFCFB-50AB-455B-8D9F-F89ED1E7926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A4BF-B4B2-4E26-8C86-92CB4BDE4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0262-D4E1-4F7F-B552-09CB7807032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FBE3-E47A-494F-9837-6EE81480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1BDE-2F9A-4FEC-BDEB-6EBE237D43E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4D19-63D3-4EC5-A1BE-D0F89363F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A64C6-9849-48B9-96FA-75C4F79DED8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92B3-AD54-4C74-8870-625FACC0A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FE29A-9DF5-4043-939A-F4AC31F38F6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9DBD-DC6B-48DA-BE8B-AC7876C7B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2CD07-01BE-478B-9F68-37BBE1E4292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2F56-A3DE-4DE1-85BD-8D5F27CA4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84A7-BC14-4EF0-8479-68BC7447E35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32744-9F5C-4E67-98AA-7B2DDE515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99258-300B-4CDC-A7AF-C94871BE89E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E70C-2181-40A1-9410-58B05AF4B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665E3-6877-4445-A8CA-BD111296E466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6E5F-7348-48B0-AB05-84073A705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6BE14-82F6-4930-9A14-0A3317DDC5C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AB317-4D3A-48CA-8B4F-23AC5650E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E7811-FB3C-47EA-8D4B-48B0DA0DABD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AA46A-E572-4DAA-A2C2-B9B406D62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904C-C80A-4762-8791-94AEFE89583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1023F-56C2-4926-99A0-19E4ECC92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51872-C35B-4714-B09F-485F182432B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6F31-649B-4E6A-A58D-D620DFBE0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4ECA-6662-4243-9B2D-52D12E83F53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8EC2-8CFD-4C95-9BDE-086DFA371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3ABE-1BCD-4337-828D-8F92AC4163E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A6B-095D-4439-B4E2-445BC7A74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38CA1-8354-48D5-B156-CA004CD4449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EF9A1-A182-491B-9158-D9EE2A671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E1E9-7BC9-43FC-ABDD-8D42ABB893F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E2775-5479-4A34-BD70-9E433020E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765E5-7833-426A-A2E0-397F26641735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AC5EC-24FA-40CE-ABBA-27A82A925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8B57-AFC5-40C9-92CD-F6C685C2667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CF139-11C0-4A9F-AC56-83C6271AF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9ACC7-8990-41A5-928D-3311826FA901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FA9C0-7705-4F81-B545-8F607146E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A4B3-A69F-4376-AF25-AD4C3B24F8F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BC88-36D4-4D45-880C-445FFE7F4C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CC40E-0A8A-45A6-8286-C18C6DDA3D43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F1FEF-F648-49F0-8EA9-696CBC27B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99D3A-27A3-4D58-B734-9979F963BDA7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0609-D885-4E88-A08B-899962BE6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AE006-E13B-4420-BB06-A9A2F67C4BE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1845C-1113-44C8-9DB6-334BC8BE6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6935F-2A14-482C-8A03-BED8985FD758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AB17-7AB6-4A83-A7D3-9923F69AC1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E60A-AB93-41F7-B296-D6C023731339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119A0-54C0-471C-AD0E-6F73313BB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2C22-A895-403C-9233-AF471DC6785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DB40B-8CAD-4FF7-99B9-A3B039F8D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40FD-2979-49FD-9C56-C3C54ED71C2D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05F57-1F02-400C-BED0-78F903150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F9E-D2ED-4E03-8F2C-A1EEB10040C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9EA24-0553-4AE5-9107-F0800BEAF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FBC0-FFA1-442F-B8A8-1F03B674428E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29894-20F9-4E5B-B216-BD3E08EB6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DA314-13B3-46A8-85E1-E206B5848692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3BD1-C73E-42AC-A3CB-A16C88554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99599-D61E-4663-8E18-AA666B42803F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5153-C2F8-48F2-9B53-CCBA56AA18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F806-38ED-4343-97BD-76B80AB46F9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99640-0E14-43ED-A993-275025F1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B0EA-4A87-44E0-81D7-ACE24BC5FE6E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5E92-E2D0-41F2-A9BE-C8049ABB1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B500-76A7-4640-A3DB-357B77F95DDE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A7E58-410C-4658-8F96-B2436B326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32261-B8EA-4CC0-AA4A-7A398D3C986B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84B2C-565F-4CB2-AA14-47AD99D2F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7981-1B77-4AF6-AB1A-680D3BE28C2A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54C7-5A8F-4822-9DCA-6E5548637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8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7264837-20FC-43FC-9536-1704F7EF46D4}" type="datetimeFigureOut">
              <a:rPr lang="ru-RU"/>
              <a:pPr>
                <a:defRPr/>
              </a:pPr>
              <a:t>19.08.2014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AE692A6-6D9F-4832-A1C6-A0E2165CF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  <p:sldLayoutId id="2147483719" r:id="rId22"/>
    <p:sldLayoutId id="2147483720" r:id="rId23"/>
    <p:sldLayoutId id="2147483721" r:id="rId24"/>
    <p:sldLayoutId id="2147483722" r:id="rId25"/>
    <p:sldLayoutId id="2147483723" r:id="rId26"/>
    <p:sldLayoutId id="2147483724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32" r:id="rId35"/>
    <p:sldLayoutId id="2147483733" r:id="rId36"/>
    <p:sldLayoutId id="2147483734" r:id="rId37"/>
    <p:sldLayoutId id="2147483735" r:id="rId38"/>
    <p:sldLayoutId id="2147483736" r:id="rId39"/>
    <p:sldLayoutId id="2147483737" r:id="rId40"/>
    <p:sldLayoutId id="2147483738" r:id="rId41"/>
    <p:sldLayoutId id="2147483739" r:id="rId42"/>
    <p:sldLayoutId id="2147483740" r:id="rId43"/>
    <p:sldLayoutId id="2147483741" r:id="rId44"/>
    <p:sldLayoutId id="2147483742" r:id="rId45"/>
    <p:sldLayoutId id="2147483743" r:id="rId46"/>
    <p:sldLayoutId id="2147483744" r:id="rId47"/>
    <p:sldLayoutId id="2147483745" r:id="rId48"/>
    <p:sldLayoutId id="2147483746" r:id="rId49"/>
    <p:sldLayoutId id="2147483747" r:id="rId50"/>
    <p:sldLayoutId id="2147483748" r:id="rId51"/>
    <p:sldLayoutId id="2147483749" r:id="rId52"/>
    <p:sldLayoutId id="2147483750" r:id="rId53"/>
    <p:sldLayoutId id="2147483751" r:id="rId54"/>
    <p:sldLayoutId id="2147483752" r:id="rId55"/>
    <p:sldLayoutId id="2147483753" r:id="rId56"/>
    <p:sldLayoutId id="2147483754" r:id="rId57"/>
    <p:sldLayoutId id="2147483755" r:id="rId58"/>
    <p:sldLayoutId id="2147483756" r:id="rId59"/>
    <p:sldLayoutId id="2147483757" r:id="rId60"/>
    <p:sldLayoutId id="2147483758" r:id="rId61"/>
    <p:sldLayoutId id="2147483759" r:id="rId62"/>
    <p:sldLayoutId id="2147483760" r:id="rId63"/>
    <p:sldLayoutId id="2147483761" r:id="rId64"/>
    <p:sldLayoutId id="2147483762" r:id="rId65"/>
    <p:sldLayoutId id="2147483763" r:id="rId66"/>
    <p:sldLayoutId id="2147483764" r:id="rId67"/>
    <p:sldLayoutId id="2147483765" r:id="rId68"/>
    <p:sldLayoutId id="2147483766" r:id="rId69"/>
    <p:sldLayoutId id="2147483767" r:id="rId70"/>
    <p:sldLayoutId id="2147483768" r:id="rId71"/>
    <p:sldLayoutId id="2147483769" r:id="rId72"/>
    <p:sldLayoutId id="2147483770" r:id="rId73"/>
    <p:sldLayoutId id="2147483771" r:id="rId74"/>
    <p:sldLayoutId id="2147483772" r:id="rId75"/>
    <p:sldLayoutId id="2147483773" r:id="rId7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hyperlink" Target="&#1055;&#1088;&#1077;&#1079;&#1077;&#1085;&#1090;&#1072;&#1094;&#1080;&#1103;_&#1054;&#1073;&#1097;&#1072;&#1103;.pp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jpeg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jpeg"/><Relationship Id="rId18" Type="http://schemas.openxmlformats.org/officeDocument/2006/relationships/hyperlink" Target="http://a21vek.ru/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hyperlink" Target="http://umk-garmoniya.ru/" TargetMode="External"/><Relationship Id="rId17" Type="http://schemas.openxmlformats.org/officeDocument/2006/relationships/hyperlink" Target="http://www.kniga21vek.ru/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2.jpe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hyperlink" Target="http://umk-garmoniya.ru/about/edm-russ-1klass.php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jpeg"/><Relationship Id="rId5" Type="http://schemas.openxmlformats.org/officeDocument/2006/relationships/hyperlink" Target="http://umk-garmoniya.ru/about/programs.php" TargetMode="Externa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" Target="slide7.xml"/><Relationship Id="rId7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0" y="1562100"/>
            <a:ext cx="91440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hlinkClick r:id="rId4" action="ppaction://hlinkpres?slideindex=1&amp;slidetitle="/>
              </a:rPr>
              <a:t>УМК «Гармония» 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и стандарты второго поколения</a:t>
            </a:r>
          </a:p>
          <a:p>
            <a:pPr algn="ctr"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0" y="450532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БАННИКОВА Е.П.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РУКОВОДИТЕЛЬ  ПЛУНК «ПРОМЕТЕЙ»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>
                    <a:lumMod val="75000"/>
                  </a:schemeClr>
                </a:solidFill>
              </a:uFill>
              <a:latin typeface="Times New Roman" pitchFamily="18" charset="0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0" y="6286520"/>
            <a:ext cx="9144000" cy="571480"/>
          </a:xfrm>
          <a:custGeom>
            <a:avLst/>
            <a:gdLst/>
            <a:ahLst/>
            <a:cxnLst>
              <a:cxn ang="0">
                <a:pos x="11" y="1499"/>
              </a:cxn>
              <a:cxn ang="0">
                <a:pos x="99" y="1340"/>
              </a:cxn>
              <a:cxn ang="0">
                <a:pos x="272" y="1185"/>
              </a:cxn>
              <a:cxn ang="0">
                <a:pos x="525" y="1037"/>
              </a:cxn>
              <a:cxn ang="0">
                <a:pos x="852" y="895"/>
              </a:cxn>
              <a:cxn ang="0">
                <a:pos x="1251" y="761"/>
              </a:cxn>
              <a:cxn ang="0">
                <a:pos x="1717" y="635"/>
              </a:cxn>
              <a:cxn ang="0">
                <a:pos x="2244" y="517"/>
              </a:cxn>
              <a:cxn ang="0">
                <a:pos x="2831" y="410"/>
              </a:cxn>
              <a:cxn ang="0">
                <a:pos x="3471" y="314"/>
              </a:cxn>
              <a:cxn ang="0">
                <a:pos x="4160" y="229"/>
              </a:cxn>
              <a:cxn ang="0">
                <a:pos x="4895" y="156"/>
              </a:cxn>
              <a:cxn ang="0">
                <a:pos x="5670" y="96"/>
              </a:cxn>
              <a:cxn ang="0">
                <a:pos x="6481" y="50"/>
              </a:cxn>
              <a:cxn ang="0">
                <a:pos x="7325" y="19"/>
              </a:cxn>
              <a:cxn ang="0">
                <a:pos x="8195" y="2"/>
              </a:cxn>
              <a:cxn ang="0">
                <a:pos x="9085" y="2"/>
              </a:cxn>
              <a:cxn ang="0">
                <a:pos x="9955" y="19"/>
              </a:cxn>
              <a:cxn ang="0">
                <a:pos x="10799" y="50"/>
              </a:cxn>
              <a:cxn ang="0">
                <a:pos x="11610" y="96"/>
              </a:cxn>
              <a:cxn ang="0">
                <a:pos x="12385" y="156"/>
              </a:cxn>
              <a:cxn ang="0">
                <a:pos x="13120" y="229"/>
              </a:cxn>
              <a:cxn ang="0">
                <a:pos x="13809" y="314"/>
              </a:cxn>
              <a:cxn ang="0">
                <a:pos x="14449" y="410"/>
              </a:cxn>
              <a:cxn ang="0">
                <a:pos x="15035" y="517"/>
              </a:cxn>
              <a:cxn ang="0">
                <a:pos x="15563" y="635"/>
              </a:cxn>
              <a:cxn ang="0">
                <a:pos x="16029" y="761"/>
              </a:cxn>
              <a:cxn ang="0">
                <a:pos x="16428" y="895"/>
              </a:cxn>
              <a:cxn ang="0">
                <a:pos x="16755" y="1037"/>
              </a:cxn>
              <a:cxn ang="0">
                <a:pos x="17008" y="1185"/>
              </a:cxn>
              <a:cxn ang="0">
                <a:pos x="17181" y="1340"/>
              </a:cxn>
              <a:cxn ang="0">
                <a:pos x="17269" y="1499"/>
              </a:cxn>
              <a:cxn ang="0">
                <a:pos x="0" y="1580"/>
              </a:cxn>
            </a:cxnLst>
            <a:rect l="0" t="0" r="r" b="b"/>
            <a:pathLst>
              <a:path w="17280" h="1580">
                <a:moveTo>
                  <a:pt x="0" y="1580"/>
                </a:moveTo>
                <a:lnTo>
                  <a:pt x="11" y="1499"/>
                </a:lnTo>
                <a:lnTo>
                  <a:pt x="44" y="1419"/>
                </a:lnTo>
                <a:lnTo>
                  <a:pt x="99" y="1340"/>
                </a:lnTo>
                <a:lnTo>
                  <a:pt x="176" y="1261"/>
                </a:lnTo>
                <a:lnTo>
                  <a:pt x="272" y="1185"/>
                </a:lnTo>
                <a:lnTo>
                  <a:pt x="389" y="1110"/>
                </a:lnTo>
                <a:lnTo>
                  <a:pt x="525" y="1037"/>
                </a:lnTo>
                <a:lnTo>
                  <a:pt x="679" y="965"/>
                </a:lnTo>
                <a:lnTo>
                  <a:pt x="852" y="895"/>
                </a:lnTo>
                <a:lnTo>
                  <a:pt x="1043" y="827"/>
                </a:lnTo>
                <a:lnTo>
                  <a:pt x="1251" y="761"/>
                </a:lnTo>
                <a:lnTo>
                  <a:pt x="1475" y="696"/>
                </a:lnTo>
                <a:lnTo>
                  <a:pt x="1717" y="635"/>
                </a:lnTo>
                <a:lnTo>
                  <a:pt x="1973" y="575"/>
                </a:lnTo>
                <a:lnTo>
                  <a:pt x="2244" y="517"/>
                </a:lnTo>
                <a:lnTo>
                  <a:pt x="2530" y="463"/>
                </a:lnTo>
                <a:lnTo>
                  <a:pt x="2831" y="410"/>
                </a:lnTo>
                <a:lnTo>
                  <a:pt x="3145" y="361"/>
                </a:lnTo>
                <a:lnTo>
                  <a:pt x="3471" y="314"/>
                </a:lnTo>
                <a:lnTo>
                  <a:pt x="3809" y="270"/>
                </a:lnTo>
                <a:lnTo>
                  <a:pt x="4160" y="229"/>
                </a:lnTo>
                <a:lnTo>
                  <a:pt x="4522" y="191"/>
                </a:lnTo>
                <a:lnTo>
                  <a:pt x="4895" y="156"/>
                </a:lnTo>
                <a:lnTo>
                  <a:pt x="5277" y="124"/>
                </a:lnTo>
                <a:lnTo>
                  <a:pt x="5670" y="96"/>
                </a:lnTo>
                <a:lnTo>
                  <a:pt x="6071" y="71"/>
                </a:lnTo>
                <a:lnTo>
                  <a:pt x="6481" y="50"/>
                </a:lnTo>
                <a:lnTo>
                  <a:pt x="6899" y="32"/>
                </a:lnTo>
                <a:lnTo>
                  <a:pt x="7325" y="19"/>
                </a:lnTo>
                <a:lnTo>
                  <a:pt x="7757" y="8"/>
                </a:lnTo>
                <a:lnTo>
                  <a:pt x="8195" y="2"/>
                </a:lnTo>
                <a:lnTo>
                  <a:pt x="8640" y="0"/>
                </a:lnTo>
                <a:lnTo>
                  <a:pt x="9085" y="2"/>
                </a:lnTo>
                <a:lnTo>
                  <a:pt x="9523" y="8"/>
                </a:lnTo>
                <a:lnTo>
                  <a:pt x="9955" y="19"/>
                </a:lnTo>
                <a:lnTo>
                  <a:pt x="10381" y="32"/>
                </a:lnTo>
                <a:lnTo>
                  <a:pt x="10799" y="50"/>
                </a:lnTo>
                <a:lnTo>
                  <a:pt x="11209" y="71"/>
                </a:lnTo>
                <a:lnTo>
                  <a:pt x="11610" y="96"/>
                </a:lnTo>
                <a:lnTo>
                  <a:pt x="12003" y="124"/>
                </a:lnTo>
                <a:lnTo>
                  <a:pt x="12385" y="156"/>
                </a:lnTo>
                <a:lnTo>
                  <a:pt x="12758" y="191"/>
                </a:lnTo>
                <a:lnTo>
                  <a:pt x="13120" y="229"/>
                </a:lnTo>
                <a:lnTo>
                  <a:pt x="13471" y="270"/>
                </a:lnTo>
                <a:lnTo>
                  <a:pt x="13809" y="314"/>
                </a:lnTo>
                <a:lnTo>
                  <a:pt x="14135" y="361"/>
                </a:lnTo>
                <a:lnTo>
                  <a:pt x="14449" y="410"/>
                </a:lnTo>
                <a:lnTo>
                  <a:pt x="14750" y="463"/>
                </a:lnTo>
                <a:lnTo>
                  <a:pt x="15035" y="517"/>
                </a:lnTo>
                <a:lnTo>
                  <a:pt x="15307" y="575"/>
                </a:lnTo>
                <a:lnTo>
                  <a:pt x="15563" y="635"/>
                </a:lnTo>
                <a:lnTo>
                  <a:pt x="15805" y="696"/>
                </a:lnTo>
                <a:lnTo>
                  <a:pt x="16029" y="761"/>
                </a:lnTo>
                <a:lnTo>
                  <a:pt x="16237" y="827"/>
                </a:lnTo>
                <a:lnTo>
                  <a:pt x="16428" y="895"/>
                </a:lnTo>
                <a:lnTo>
                  <a:pt x="16601" y="965"/>
                </a:lnTo>
                <a:lnTo>
                  <a:pt x="16755" y="1037"/>
                </a:lnTo>
                <a:lnTo>
                  <a:pt x="16891" y="1110"/>
                </a:lnTo>
                <a:lnTo>
                  <a:pt x="17008" y="1185"/>
                </a:lnTo>
                <a:lnTo>
                  <a:pt x="17104" y="1261"/>
                </a:lnTo>
                <a:lnTo>
                  <a:pt x="17181" y="1340"/>
                </a:lnTo>
                <a:lnTo>
                  <a:pt x="17236" y="1419"/>
                </a:lnTo>
                <a:lnTo>
                  <a:pt x="17269" y="1499"/>
                </a:lnTo>
                <a:lnTo>
                  <a:pt x="17280" y="1580"/>
                </a:lnTo>
                <a:lnTo>
                  <a:pt x="0" y="1580"/>
                </a:lnTo>
                <a:close/>
              </a:path>
            </a:pathLst>
          </a:custGeom>
          <a:solidFill>
            <a:schemeClr val="tx2"/>
          </a:solidFill>
          <a:ln>
            <a:noFill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00375" y="5643563"/>
            <a:ext cx="314325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24 февраля 2012 г.</a:t>
            </a:r>
          </a:p>
          <a:p>
            <a:pPr algn="ctr">
              <a:defRPr/>
            </a:pP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п. </a:t>
            </a:r>
            <a:r>
              <a:rPr lang="ru-RU" sz="15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Лермонтовский</a:t>
            </a:r>
            <a:endParaRPr lang="ru-RU" sz="1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34"/>
          <p:cNvGraphicFramePr>
            <a:graphicFrameLocks noChangeAspect="1"/>
          </p:cNvGraphicFramePr>
          <p:nvPr/>
        </p:nvGraphicFramePr>
        <p:xfrm>
          <a:off x="3357563" y="500063"/>
          <a:ext cx="2530475" cy="708025"/>
        </p:xfrm>
        <a:graphic>
          <a:graphicData uri="http://schemas.openxmlformats.org/presentationml/2006/ole">
            <p:oleObj spid="_x0000_s1026" name="CorelDRAW" r:id="rId5" imgW="3258000" imgH="1203480" progId="">
              <p:embed/>
            </p:oleObj>
          </a:graphicData>
        </a:graphic>
      </p:graphicFrame>
      <p:pic>
        <p:nvPicPr>
          <p:cNvPr id="1035" name="Picture 15" descr="gar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Прямоугольник 11"/>
          <p:cNvSpPr>
            <a:spLocks noChangeArrowheads="1"/>
          </p:cNvSpPr>
          <p:nvPr/>
        </p:nvSpPr>
        <p:spPr bwMode="auto">
          <a:xfrm>
            <a:off x="5857875" y="6488113"/>
            <a:ext cx="2163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solidFill>
                  <a:schemeClr val="bg1"/>
                </a:solidFill>
                <a:cs typeface="Times New Roman" pitchFamily="18" charset="0"/>
              </a:rPr>
              <a:t>www.ass21vek.ru</a:t>
            </a:r>
            <a:r>
              <a:rPr lang="en-US" b="1">
                <a:solidFill>
                  <a:schemeClr val="bg1"/>
                </a:solidFill>
              </a:rPr>
              <a:t> </a:t>
            </a:r>
            <a:endParaRPr lang="ru-RU" b="1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9144000" cy="1797050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5. Включение содержания обучения в контекст решения значимых жизненных задач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500"/>
            <a:ext cx="9001125" cy="44116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пути реализации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подхода к обучению авторы учебника «К тайнам нашего языка» пошли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около десяти лет назад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организация работы над речевыми и языковыми понятиями, над закономерностями  и правилами  по законам учебной деятельности: от мотивации и постановки учебной задачи – к её решению, осмыслению необходимого способа действия и к последующему осознанному использованию приобретённых знаний;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целенаправленная организация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речевой деятельности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учащихся применительно к различным речевым ситуациям.</a:t>
            </a:r>
          </a:p>
          <a:p>
            <a:pPr>
              <a:buFont typeface="Arial" charset="0"/>
              <a:buNone/>
              <a:defRPr/>
            </a:pPr>
            <a:endParaRPr lang="ru-RU" sz="2400" dirty="0" smtClean="0"/>
          </a:p>
          <a:p>
            <a:pPr>
              <a:buFont typeface="Arial" charset="0"/>
              <a:buNone/>
              <a:defRPr/>
            </a:pPr>
            <a:r>
              <a:rPr lang="ru-RU" sz="2400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ru-RU" sz="2400" dirty="0"/>
          </a:p>
        </p:txBody>
      </p:sp>
      <p:pic>
        <p:nvPicPr>
          <p:cNvPr id="7173" name="Picture 15" descr="g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34"/>
          <p:cNvGraphicFramePr>
            <a:graphicFrameLocks noChangeAspect="1"/>
          </p:cNvGraphicFramePr>
          <p:nvPr/>
        </p:nvGraphicFramePr>
        <p:xfrm>
          <a:off x="3500438" y="142875"/>
          <a:ext cx="2530475" cy="708025"/>
        </p:xfrm>
        <a:graphic>
          <a:graphicData uri="http://schemas.openxmlformats.org/presentationml/2006/ole">
            <p:oleObj spid="_x0000_s7170" name="CorelDRAW" r:id="rId4" imgW="3258000" imgH="120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571500" y="2643188"/>
            <a:ext cx="7772400" cy="1470025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идей обновлённого стандарта </a:t>
            </a:r>
            <a:r>
              <a:rPr lang="ru-RU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(стандарта нового поколения)   </a:t>
            </a: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учебниках по предмету «Технология»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428625" y="5000625"/>
            <a:ext cx="7929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УМК «Художественно-конструкторская деятельность»                          (авт. Н. М. Конышева)</a:t>
            </a:r>
            <a:endParaRPr lang="ru-RU"/>
          </a:p>
        </p:txBody>
      </p:sp>
      <p:pic>
        <p:nvPicPr>
          <p:cNvPr id="8197" name="Picture 15" descr="g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34"/>
          <p:cNvGraphicFramePr>
            <a:graphicFrameLocks noChangeAspect="1"/>
          </p:cNvGraphicFramePr>
          <p:nvPr/>
        </p:nvGraphicFramePr>
        <p:xfrm>
          <a:off x="3429000" y="214313"/>
          <a:ext cx="2530475" cy="708025"/>
        </p:xfrm>
        <a:graphic>
          <a:graphicData uri="http://schemas.openxmlformats.org/presentationml/2006/ole">
            <p:oleObj spid="_x0000_s8194" name="CorelDRAW" r:id="rId4" imgW="3258000" imgH="120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00063" y="1000125"/>
            <a:ext cx="8229600" cy="1143000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УМК «Художественно-конструкторская деятельность»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(авт. Н. М. Конышева)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42875" y="2332038"/>
            <a:ext cx="8786813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Курс строится на основе интеграции интеллектуальной, эмоционально-оценочной и практической деятельности ученика и предполагает практическое применение знаний, полученных не только непосредственно на уроках технологии, но и при изучении других учебных предметов (математика, окружающий мир, изобразительное искусство, русский язык, литературное чтение). В основу обучения положена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системная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проектно-творческская деятельность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учащихся, в которой основные акценты смещаются с изготовления поделок и механического овладения приемами работы в сторону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сознательного и творческого использования приемов и технологий при решении проблемных задач в предметно-практической деятельности.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6388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14313" y="714375"/>
            <a:ext cx="87153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 авторском учебном курсе технологии все элементы учебной деятельности (ориентировка в задании, планирование, преобразование, оценка продукта, умение распознавать и ставить задачи, возникающие в контексте практической ситуации, предлагать практические способы решения, добиваться достижения результата и т.д.) реально представлены в работе учащихся, причем, в наглядном плане, наиболее понятном для детей.  Тем самым данный предмет во многом становится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опорным для формирования системы универсальных учебных действий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в начальном звене общеобразовательной школы.</a:t>
            </a:r>
          </a:p>
          <a:p>
            <a:pPr>
              <a:buFont typeface="Arial" charset="0"/>
              <a:buNone/>
            </a:pP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142875" y="857250"/>
            <a:ext cx="9001125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Учебно-методический комплект по технологии  Н. М. Конышевой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отмечен Премией Правительства РФ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области образования (2005 г.)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может быть использован в общеобразовательных школах любого уровня и профиля, в том числе в школах с углубленным изучением предметов естественнонаучного и гуманитарного направлений.</a:t>
            </a:r>
          </a:p>
          <a:p>
            <a:pPr>
              <a:buFont typeface="Arial" charset="0"/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основе данной программы может быть реализован любой из вариантов курса технологии, предлагаемых в новых образовательных стандартах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(в том числе интегрированный курс «Изобразительное искусство и художественный труд»). </a:t>
            </a:r>
          </a:p>
          <a:p>
            <a:pPr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929688" cy="1714500"/>
          </a:xfrm>
        </p:spPr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идей обновлённого стандарта </a:t>
            </a:r>
            <a:r>
              <a:rPr lang="ru-RU"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(стандарта нового поколения</a:t>
            </a:r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 учебниках                 по предмету «Окружающий мир»                                   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(авторы О. Т. Поглазова, В. Д. Шилин)</a:t>
            </a:r>
          </a:p>
        </p:txBody>
      </p:sp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214313" y="2428875"/>
            <a:ext cx="8786812" cy="4286250"/>
          </a:xfrm>
        </p:spPr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ru-RU" sz="1200" smtClean="0"/>
              <a:t>В содержании курса реализуются идеи интегрированного подхода к обучению: интегрированы знания о природе, человеке, обществе, истории Отечества. Реализован краеведческий принцип обучения, позволяющий учителю конкретизировать изучаемый материал характерными для данной местности примерами. 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Предложенная система заданий позволяет учителю формировать не только предметные умения, но и  универсальные учебные действия: познавательные, коммуникативные, регулятивные.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Методический аппарат учебников предлагает учителю возможные варианты организации учебно-познавательной деятельности учащихся: работа парами, в группе, индивидуально. Предлагаются темы для проектных и творческих работ.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Учебная деятельность организуется таким образом, что позволяет формировать у учащихся умения работать с разными источниками информации: рисунок, модель, наблюдения, опыт, энциклопедия, Интернет и др.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Учебное содержание представлено отдельными блоками, что позволяет осуществлять программированный метод обучения – обучения с обратной связью.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Достаточное количество творческих заданий разного уровня сложности позволяет реализовать идеи развивающего обучения.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Учебная информация представлена в таком виде, что позволяет реализовать деятельностный подход к обучению – знания добываются, а не репродуцируются.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Достаточное внимание уделено формированию знаний и умений, которые необходимы ученику не только для учения, но и для его повседневной жизни.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Особое внимание уделено формированию логических операций: анализу, сравнению, обобщению, классификации.</a:t>
            </a:r>
          </a:p>
          <a:p>
            <a:pPr>
              <a:buFont typeface="Calibri" pitchFamily="34" charset="0"/>
              <a:buAutoNum type="arabicPeriod"/>
            </a:pPr>
            <a:r>
              <a:rPr lang="ru-RU" sz="1200" smtClean="0"/>
              <a:t> Широко представлены задания по наблюдению и дальнейшему моделированию природных объектов и явлений, социальных явлений, кодированию и декодированию полученной информации, по добыванию знаний через опытно-экспериментальную деятельность и др.</a:t>
            </a:r>
          </a:p>
        </p:txBody>
      </p:sp>
      <p:graphicFrame>
        <p:nvGraphicFramePr>
          <p:cNvPr id="9218" name="Object 34"/>
          <p:cNvGraphicFramePr>
            <a:graphicFrameLocks noChangeAspect="1"/>
          </p:cNvGraphicFramePr>
          <p:nvPr/>
        </p:nvGraphicFramePr>
        <p:xfrm>
          <a:off x="3714750" y="0"/>
          <a:ext cx="2173288" cy="608013"/>
        </p:xfrm>
        <a:graphic>
          <a:graphicData uri="http://schemas.openxmlformats.org/presentationml/2006/ole">
            <p:oleObj spid="_x0000_s9218" name="CorelDRAW" r:id="rId3" imgW="3258000" imgH="1203480" progId="">
              <p:embed/>
            </p:oleObj>
          </a:graphicData>
        </a:graphic>
      </p:graphicFrame>
      <p:pic>
        <p:nvPicPr>
          <p:cNvPr id="5" name="Рисунок 4" descr="poglazova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071546"/>
            <a:ext cx="1142976" cy="1500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3"/>
          <p:cNvSpPr>
            <a:spLocks noGrp="1"/>
          </p:cNvSpPr>
          <p:nvPr>
            <p:ph type="title"/>
          </p:nvPr>
        </p:nvSpPr>
        <p:spPr>
          <a:xfrm>
            <a:off x="714375" y="1785938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идей обновлённого стандарта                                             </a:t>
            </a:r>
            <a:r>
              <a:rPr lang="ru-RU" sz="3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(стандарта нового поколения</a:t>
            </a:r>
            <a:r>
              <a:rPr lang="ru-RU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                       в учебниках математики                                    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 Н. Б. ИСТОМИНА, </a:t>
            </a:r>
            <a:r>
              <a:rPr lang="ru-RU" sz="2000" b="1" smtClean="0">
                <a:solidFill>
                  <a:schemeClr val="bg1"/>
                </a:solidFill>
              </a:rPr>
              <a:t>доктор педагогических наук, профессор</a:t>
            </a: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0244" name="Picture 15" descr="g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2" name="Object 34"/>
          <p:cNvGraphicFramePr>
            <a:graphicFrameLocks noChangeAspect="1"/>
          </p:cNvGraphicFramePr>
          <p:nvPr/>
        </p:nvGraphicFramePr>
        <p:xfrm>
          <a:off x="3429000" y="0"/>
          <a:ext cx="2530475" cy="708025"/>
        </p:xfrm>
        <a:graphic>
          <a:graphicData uri="http://schemas.openxmlformats.org/presentationml/2006/ole">
            <p:oleObj spid="_x0000_s10242" name="CorelDRAW" r:id="rId4" imgW="3258000" imgH="1203480" progId="">
              <p:embed/>
            </p:oleObj>
          </a:graphicData>
        </a:graphic>
      </p:graphicFrame>
      <p:pic>
        <p:nvPicPr>
          <p:cNvPr id="5" name="Picture 4" descr="istomina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1285860"/>
            <a:ext cx="1428750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428750"/>
            <a:ext cx="76438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0" y="785813"/>
            <a:ext cx="72501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Логика построения содержания курса</a:t>
            </a: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11270" name="Picture 15" descr="ga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34"/>
          <p:cNvGraphicFramePr>
            <a:graphicFrameLocks noChangeAspect="1"/>
          </p:cNvGraphicFramePr>
          <p:nvPr/>
        </p:nvGraphicFramePr>
        <p:xfrm>
          <a:off x="3429000" y="0"/>
          <a:ext cx="2530475" cy="708025"/>
        </p:xfrm>
        <a:graphic>
          <a:graphicData uri="http://schemas.openxmlformats.org/presentationml/2006/ole">
            <p:oleObj spid="_x0000_s11266" name="CorelDRAW" r:id="rId5" imgW="3258000" imgH="120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1785938"/>
            <a:ext cx="81422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642938" y="642938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2. Методический подход к формированию понятий:</a:t>
            </a:r>
          </a:p>
          <a:p>
            <a:r>
              <a:rPr lang="ru-RU" b="1"/>
              <a:t>установление соответствия между предметными, вербальными,</a:t>
            </a:r>
          </a:p>
          <a:p>
            <a:r>
              <a:rPr lang="ru-RU" b="1"/>
              <a:t>графическими, схематическими и символическими моделями</a:t>
            </a:r>
          </a:p>
          <a:p>
            <a:endParaRPr lang="ru-RU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85750" y="5380038"/>
            <a:ext cx="8358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Этот подход позволяет учесть:</a:t>
            </a:r>
          </a:p>
          <a:p>
            <a:r>
              <a:rPr lang="ru-RU"/>
              <a:t>• индивидуальные особенности ребёнка</a:t>
            </a:r>
          </a:p>
          <a:p>
            <a:r>
              <a:rPr lang="ru-RU"/>
              <a:t>• его жизненный опыт</a:t>
            </a:r>
          </a:p>
          <a:p>
            <a:r>
              <a:rPr lang="ru-RU"/>
              <a:t>• предметно-действенное и наглядно-образное мышление</a:t>
            </a:r>
          </a:p>
          <a:p>
            <a:endParaRPr lang="ru-RU"/>
          </a:p>
        </p:txBody>
      </p:sp>
      <p:sp>
        <p:nvSpPr>
          <p:cNvPr id="19461" name="Прямоугольник 5"/>
          <p:cNvSpPr>
            <a:spLocks noChangeArrowheads="1"/>
          </p:cNvSpPr>
          <p:nvPr/>
        </p:nvSpPr>
        <p:spPr bwMode="auto">
          <a:xfrm>
            <a:off x="6786563" y="6357938"/>
            <a:ext cx="2163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071563"/>
            <a:ext cx="69294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85750" y="5572125"/>
            <a:ext cx="8215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Электронная версия тестовых заданий по математике для 2-4 классов. Программа </a:t>
            </a:r>
            <a:r>
              <a:rPr lang="en-US"/>
              <a:t>Cool</a:t>
            </a:r>
            <a:r>
              <a:rPr lang="ru-RU"/>
              <a:t> – </a:t>
            </a:r>
            <a:r>
              <a:rPr lang="en-US"/>
              <a:t>Test</a:t>
            </a:r>
            <a:r>
              <a:rPr lang="ru-RU"/>
              <a:t>. </a:t>
            </a:r>
          </a:p>
          <a:p>
            <a:endParaRPr lang="ru-RU"/>
          </a:p>
        </p:txBody>
      </p:sp>
      <p:pic>
        <p:nvPicPr>
          <p:cNvPr id="20484" name="Picture 15" descr="g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50" y="285750"/>
            <a:ext cx="85725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Электронное </a:t>
            </a:r>
            <a:r>
              <a:rPr lang="ru-RU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сопровожденение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2571750"/>
            <a:ext cx="4000500" cy="2500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2" name="Picture 6" descr="Obl-Muzika-1kl_2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298015">
            <a:off x="715963" y="3294063"/>
            <a:ext cx="6000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OBL-Fizra_1k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1025350">
            <a:off x="977900" y="3003550"/>
            <a:ext cx="6445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Obl-IZO-1kl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427068">
            <a:off x="1414463" y="2894013"/>
            <a:ext cx="64293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" descr="obl-teh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57375" y="2786063"/>
            <a:ext cx="619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obl-okr-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587181">
            <a:off x="2290763" y="2833688"/>
            <a:ext cx="641350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5" descr="obl-mat-1-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1157268">
            <a:off x="2781300" y="2952750"/>
            <a:ext cx="74136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6" descr="obl-li-l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979620">
            <a:off x="3290888" y="3173413"/>
            <a:ext cx="666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7" descr="obl-rus-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2187452">
            <a:off x="3438525" y="3382963"/>
            <a:ext cx="64293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8" descr="buk2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2935617">
            <a:off x="3672681" y="3574257"/>
            <a:ext cx="619125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57224" y="3143248"/>
            <a:ext cx="3071812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Учебная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печатная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продукция</a:t>
            </a:r>
          </a:p>
        </p:txBody>
      </p:sp>
      <p:sp>
        <p:nvSpPr>
          <p:cNvPr id="2064" name="Прямоугольник 12"/>
          <p:cNvSpPr>
            <a:spLocks noChangeArrowheads="1"/>
          </p:cNvSpPr>
          <p:nvPr/>
        </p:nvSpPr>
        <p:spPr bwMode="auto">
          <a:xfrm>
            <a:off x="500063" y="571500"/>
            <a:ext cx="8215312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ОБРАЗОВАТЕЛЬНАЯ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СРЕДА (ОС) – 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это система, сформированная на основе разнообразных образовательных ресурсов, современных средств коммуникации, педагогических технологий, направленная на формирование творческой, интеллектуально и социально развитой личности</a:t>
            </a: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0313" y="4357688"/>
            <a:ext cx="4000500" cy="25003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Wingdings 2" pitchFamily="18" charset="2"/>
              <a:buNone/>
              <a:defRPr/>
            </a:pPr>
            <a:r>
              <a:rPr lang="ru-RU" b="1" u="sng" dirty="0">
                <a:hlinkClick r:id="rId12"/>
              </a:rPr>
              <a:t>http://umk-garmoniya.ru/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6313" y="2571750"/>
            <a:ext cx="4000500" cy="2500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67" name="Picture 2" descr="obl-el-russ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-956375">
            <a:off x="5295900" y="300990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" descr="edm-russ1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1103638">
            <a:off x="7038975" y="3476625"/>
            <a:ext cx="14351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5357813" y="3000375"/>
            <a:ext cx="2928937" cy="157003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Учебная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информация на съёмных носителях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(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CD, DVD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и др.)</a:t>
            </a:r>
          </a:p>
        </p:txBody>
      </p:sp>
      <p:pic>
        <p:nvPicPr>
          <p:cNvPr id="23" name="Picture 5" descr="0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857620" y="4643446"/>
            <a:ext cx="1000132" cy="74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threePt" dir="t"/>
          </a:scene3d>
        </p:spPr>
      </p:pic>
      <p:sp>
        <p:nvSpPr>
          <p:cNvPr id="2073" name="Прямоугольник 23"/>
          <p:cNvSpPr>
            <a:spLocks noChangeArrowheads="1"/>
          </p:cNvSpPr>
          <p:nvPr/>
        </p:nvSpPr>
        <p:spPr bwMode="auto">
          <a:xfrm>
            <a:off x="3286125" y="6357938"/>
            <a:ext cx="2317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hlinkClick r:id="rId17"/>
              </a:rPr>
              <a:t>www.kniga21vek.ru</a:t>
            </a:r>
            <a:endParaRPr lang="ru-RU"/>
          </a:p>
        </p:txBody>
      </p:sp>
      <p:sp>
        <p:nvSpPr>
          <p:cNvPr id="2074" name="Прямоугольник 24"/>
          <p:cNvSpPr>
            <a:spLocks noChangeArrowheads="1"/>
          </p:cNvSpPr>
          <p:nvPr/>
        </p:nvSpPr>
        <p:spPr bwMode="auto">
          <a:xfrm>
            <a:off x="3357563" y="5929313"/>
            <a:ext cx="2017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hlinkClick r:id="rId18"/>
              </a:rPr>
              <a:t>http://a21vek.ru/</a:t>
            </a:r>
            <a:r>
              <a:rPr lang="ru-RU"/>
              <a:t> </a:t>
            </a: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214678" y="5000636"/>
            <a:ext cx="264320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Учебная информация в сети Интернет</a:t>
            </a:r>
          </a:p>
        </p:txBody>
      </p:sp>
      <p:graphicFrame>
        <p:nvGraphicFramePr>
          <p:cNvPr id="2050" name="Object 34"/>
          <p:cNvGraphicFramePr>
            <a:graphicFrameLocks noChangeAspect="1"/>
          </p:cNvGraphicFramePr>
          <p:nvPr/>
        </p:nvGraphicFramePr>
        <p:xfrm>
          <a:off x="3786188" y="4143375"/>
          <a:ext cx="1500187" cy="708025"/>
        </p:xfrm>
        <a:graphic>
          <a:graphicData uri="http://schemas.openxmlformats.org/presentationml/2006/ole">
            <p:oleObj spid="_x0000_s2050" name="CorelDRAW" r:id="rId19" imgW="3258000" imgH="1203480" progId="">
              <p:embed/>
            </p:oleObj>
          </a:graphicData>
        </a:graphic>
      </p:graphicFrame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0" y="2071678"/>
            <a:ext cx="9144000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Современная ОС – одновременно и важнейшее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</a:rPr>
              <a:t>условие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обучения и воспитания и их 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</a:rPr>
              <a:t>средство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>
                      <a:lumMod val="75000"/>
                    </a:schemeClr>
                  </a:solidFill>
                </a:uFill>
                <a:latin typeface="Times New Roman" pitchFamily="18" charset="0"/>
              </a:rPr>
              <a:t>.</a:t>
            </a:r>
          </a:p>
        </p:txBody>
      </p:sp>
      <p:sp>
        <p:nvSpPr>
          <p:cNvPr id="2081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2082" name="Picture 15" descr="gar1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0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714375"/>
            <a:ext cx="68992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2" cstate="email"/>
          <a:srcRect t="826" r="694"/>
          <a:stretch>
            <a:fillRect/>
          </a:stretch>
        </p:blipFill>
        <p:spPr bwMode="auto">
          <a:xfrm>
            <a:off x="785813" y="1643063"/>
            <a:ext cx="79295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sp>
        <p:nvSpPr>
          <p:cNvPr id="5" name="TextBox 4"/>
          <p:cNvSpPr txBox="1"/>
          <p:nvPr/>
        </p:nvSpPr>
        <p:spPr>
          <a:xfrm>
            <a:off x="928688" y="642938"/>
            <a:ext cx="77866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Дополнительные пособия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928688"/>
            <a:ext cx="8786812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Методическое обеспечение реализации ФГОС в образовательной системе «Гармония»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pic>
        <p:nvPicPr>
          <p:cNvPr id="18437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72198" y="2542782"/>
            <a:ext cx="2571768" cy="4100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00034" y="2786058"/>
            <a:ext cx="4357718" cy="38164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2000 год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- участие в Федеральном эксперименте по модернизации начального образования УМК «Гармония»</a:t>
            </a:r>
          </a:p>
          <a:p>
            <a:pPr>
              <a:defRPr/>
            </a:pPr>
            <a:endParaRPr lang="ru-RU" i="1" dirty="0"/>
          </a:p>
        </p:txBody>
      </p:sp>
      <p:sp>
        <p:nvSpPr>
          <p:cNvPr id="23559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23560" name="Picture 15" descr="g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42875" y="1903413"/>
            <a:ext cx="90011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способы организации учебной деятельности учащихся, связанные с постановкой учебной задачи,    с её решением, самоконтролем и самооценкой;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способы организации продуктивного общения, которые являются необходимым условием формирования учебной деятельности;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способы формирования понятий, обеспечивающие на доступном для младшего школьного возраста уровне осознание причинно-следственных связей, закономерностей и зависимостей.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313" y="0"/>
            <a:ext cx="8286750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учебно-методическом комплекте «Гармония» с 2000 года реализуются:</a:t>
            </a:r>
          </a:p>
          <a:p>
            <a:pPr algn="ctr">
              <a:defRPr/>
            </a:pPr>
            <a:endParaRPr lang="ru-RU" sz="4400" dirty="0"/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24581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0" y="285750"/>
            <a:ext cx="4357688" cy="1925638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pPr algn="ctr"/>
            <a:r>
              <a:rPr lang="ru-RU" smtClean="0"/>
              <a:t>     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«Гармония» 2000 год</a:t>
            </a:r>
          </a:p>
          <a:p>
            <a:pPr algn="ctr"/>
            <a:r>
              <a:rPr lang="ru-RU" sz="1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Концепция учебно-методического комплекта «Гармония»</a:t>
            </a:r>
          </a:p>
          <a:p>
            <a:pPr algn="ctr"/>
            <a:endParaRPr lang="ru-RU" smtClean="0"/>
          </a:p>
          <a:p>
            <a:endParaRPr lang="ru-RU" smtClean="0"/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142875" y="1357313"/>
            <a:ext cx="4354513" cy="5143500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 целенаправленное формирование приемов умственной деятельности (анализ и синтез, сравнение, классификация, аналогия, обобщение) …»    (стр. 7)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 способы организации учебной деятельности учащихся, связанные с постановкой учебной задачи, с еѐ решением, самоконтролем и самооценкой…» (стр.6)</a:t>
            </a:r>
          </a:p>
          <a:p>
            <a:endParaRPr lang="ru-RU" smtClean="0"/>
          </a:p>
        </p:txBody>
      </p:sp>
      <p:sp>
        <p:nvSpPr>
          <p:cNvPr id="25604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714375"/>
            <a:ext cx="4572000" cy="1211263"/>
          </a:xfrm>
        </p:spPr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2010                                      </a:t>
            </a:r>
            <a:r>
              <a:rPr lang="ru-RU" sz="1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Метапредметные результаты освоения основной образовательной программы начального общего образования</a:t>
            </a:r>
          </a:p>
          <a:p>
            <a:endParaRPr lang="ru-RU" smtClean="0"/>
          </a:p>
        </p:txBody>
      </p:sp>
      <p:sp>
        <p:nvSpPr>
          <p:cNvPr id="2560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88"/>
            <a:ext cx="4356100" cy="5357812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«…овладение логическими действиями сравнения, анализа, синтеза, обобщения, классификации по родовидовым признакам, установления аналогий и причинно-следственных связей…» (стр.9)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«…овладение способностью принимать и сохранять цели и задачи учебной деятельности , поиска средств ее осуществления …» (стр. 8)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«…формирование умения планировать, контролировать и оценивать учебные действия…» 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(стр. 9)</a:t>
            </a: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smtClean="0"/>
          </a:p>
          <a:p>
            <a:endParaRPr lang="ru-RU" sz="2000" smtClean="0"/>
          </a:p>
          <a:p>
            <a:endParaRPr lang="ru-RU" sz="2000" smtClean="0"/>
          </a:p>
        </p:txBody>
      </p:sp>
      <p:pic>
        <p:nvPicPr>
          <p:cNvPr id="25606" name="Рисунок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3" y="0"/>
            <a:ext cx="733425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Рисунок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0"/>
            <a:ext cx="6858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5" descr="ga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6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Практическая реализация концепции находит выражение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627" name="Содержимое 7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1. В логике построения содержания начального курса «Математика».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 В методическом подходе к формированию понятий.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 В системе учебных заданий.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4. В методике обучения решению текстовых задач.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5. В методике формирования представлений о геометрических фигурах.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6. В методике использования калькулятора.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7. В организации дифференцированного обучения. </a:t>
            </a:r>
          </a:p>
          <a:p>
            <a:pPr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8. В организации уроков математики.</a:t>
            </a:r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57188" y="2071688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идей обновлённого стандарта                                             в учебниках литературного чтения</a:t>
            </a:r>
            <a:r>
              <a:rPr lang="ru-RU" b="1" smtClean="0"/>
              <a:t>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(автор </a:t>
            </a:r>
            <a:r>
              <a:rPr lang="ru-RU" sz="2800" b="1" smtClean="0">
                <a:solidFill>
                  <a:schemeClr val="bg1"/>
                </a:solidFill>
              </a:rPr>
              <a:t>к.п.н. доц. </a:t>
            </a: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Кубасова О. В)</a:t>
            </a:r>
            <a:endParaRPr lang="ru-RU" smtClean="0"/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428625" y="51435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Программа ориентирована на реализацию коммуникативно-деятельностного подхода к обучению чтению </a:t>
            </a:r>
          </a:p>
        </p:txBody>
      </p:sp>
      <p:sp>
        <p:nvSpPr>
          <p:cNvPr id="27652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27653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Концептуальная особенность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курса</a:t>
            </a:r>
          </a:p>
        </p:txBody>
      </p:sp>
      <p:sp>
        <p:nvSpPr>
          <p:cNvPr id="28675" name="Содержимое 5"/>
          <p:cNvSpPr>
            <a:spLocks noGrp="1"/>
          </p:cNvSpPr>
          <p:nvPr>
            <p:ph idx="1"/>
          </p:nvPr>
        </p:nvSpPr>
        <p:spPr>
          <a:xfrm>
            <a:off x="214313" y="1500188"/>
            <a:ext cx="86868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Осознанная установка на дистанционное (посредством чтения текста) общение с писателем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Базовые позиции курса «Литературное чтение»: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обеспечение мотивационной стороны (желание вступить в общение с писателем посредством чтения);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внимание к личности писателя;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бережное отношение к авторскому замыслу, реализовавшемуся в отборе, трактовке содержания и придании ему той или иной формы;</a:t>
            </a:r>
          </a:p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наличие ответного коммуникативного акта, выраженного в оценке и интерпретации полученной информации (эмоциональной, интеллектуальной, эстетической).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28677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Модель общения</a:t>
            </a:r>
          </a:p>
        </p:txBody>
      </p:sp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214313" y="1785938"/>
            <a:ext cx="8786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Личностные, метапредметные  и предметные задачи/результаты обучения чтению</a:t>
            </a:r>
            <a:endParaRPr lang="ru-RU"/>
          </a:p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7158" y="1000108"/>
            <a:ext cx="857256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/>
              <a:t>«АВТОР   &lt;=&gt;   ТЕКСТ &lt;=&gt; ЧИТАТЕЛЬ»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2286000"/>
            <a:ext cx="8929687" cy="21859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Личностные задачи/результаты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1. Формирование у обучающихся  позитивного отношения к действительности.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2. Формирование у детей самоуважения и эмоционально-положительного отношения к себе, готовности выражать и отстаивать свою позицию, критичности к своим поступкам.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3. Развитие жизненного оптимизма,  целеустремленности и настойчивости в достижении целей.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4. Обучение ориентировке в мире нравственных, социальных и эстетических ценностей.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5.  Формирование гражданской идентичности личности, осознание учеником себя  гражданином  российского общества, уважающим историю своей  Родины.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6.  Формирование привычки к  рефлексии.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7. Совершенствование эмоциональной сферы (восприимчивости, чуткости).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8. Формирование готовности к сотрудничеству с другими людьми, дружелюбие, коллективизм.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9. Развитие мышления, внимания, памяти.</a:t>
            </a:r>
          </a:p>
          <a:p>
            <a:pPr>
              <a:buFont typeface="Arial" charset="0"/>
              <a:buNone/>
              <a:defRPr/>
            </a:pPr>
            <a:r>
              <a:rPr lang="ru-RU" sz="1600" dirty="0" smtClean="0"/>
              <a:t>10.  Развитие творческого отношения к действительности и творческих способностей.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sp>
        <p:nvSpPr>
          <p:cNvPr id="29704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29705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50" y="357188"/>
            <a:ext cx="8943975" cy="1143000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Метапредметные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задачи/результаты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85750" y="1214438"/>
            <a:ext cx="885825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/>
              <a:t>1. Формирование  мотивации  к самосовершенствованию, в том числе, положительного отношения к обучению.</a:t>
            </a:r>
          </a:p>
          <a:p>
            <a:pPr>
              <a:buFont typeface="Arial" charset="0"/>
              <a:buNone/>
            </a:pPr>
            <a:r>
              <a:rPr lang="ru-RU" sz="1600" smtClean="0"/>
              <a:t>2. Приобщение   детей   к основам отечественной и мировой культуры,   к духовному и нравственному опыту человечества.</a:t>
            </a:r>
          </a:p>
          <a:p>
            <a:pPr>
              <a:buFont typeface="Arial" charset="0"/>
              <a:buNone/>
            </a:pPr>
            <a:r>
              <a:rPr lang="ru-RU" sz="1600" smtClean="0"/>
              <a:t>3. Формирование уважения к ценностям иных культур, мировоззрений и цивилизаций.  </a:t>
            </a:r>
          </a:p>
          <a:p>
            <a:pPr>
              <a:buFont typeface="Arial" charset="0"/>
              <a:buNone/>
            </a:pPr>
            <a:r>
              <a:rPr lang="ru-RU" sz="1600" smtClean="0"/>
              <a:t>4. Формирование  целостного мировосприятия на основе взаимодействия литературного чтения  с другими школьными предметами.</a:t>
            </a:r>
          </a:p>
          <a:p>
            <a:pPr>
              <a:buFont typeface="Arial" charset="0"/>
              <a:buNone/>
            </a:pPr>
            <a:r>
              <a:rPr lang="ru-RU" sz="1600" smtClean="0"/>
              <a:t>5. Развитие ценностно-смысловой сферы личности.</a:t>
            </a:r>
          </a:p>
          <a:p>
            <a:pPr>
              <a:buFont typeface="Arial" charset="0"/>
              <a:buNone/>
            </a:pPr>
            <a:r>
              <a:rPr lang="ru-RU" sz="1600" smtClean="0"/>
              <a:t>6. Формирование чувства прекрасного и эстетических чувств на основе знакомства с мировой и отечественной художественной литературой.</a:t>
            </a:r>
          </a:p>
          <a:p>
            <a:pPr>
              <a:buFont typeface="Arial" charset="0"/>
              <a:buNone/>
            </a:pPr>
            <a:r>
              <a:rPr lang="ru-RU" sz="1600" smtClean="0"/>
              <a:t>7. Формирование умения учиться и способности к организации своей деятельности (планированию, контролю, оценке) как первого шага к самообразованию и самовоспитанию.</a:t>
            </a:r>
          </a:p>
          <a:p>
            <a:pPr>
              <a:buFont typeface="Arial" charset="0"/>
              <a:buNone/>
            </a:pPr>
            <a:r>
              <a:rPr lang="ru-RU" sz="1600" smtClean="0"/>
              <a:t>8. Обучение навыкам и умениям общеучебного характера, в том числе, ориентировке в книжном пространстве.</a:t>
            </a:r>
          </a:p>
          <a:p>
            <a:pPr>
              <a:buFont typeface="Arial" charset="0"/>
              <a:buNone/>
            </a:pPr>
            <a:r>
              <a:rPr lang="ru-RU" sz="1600" smtClean="0"/>
              <a:t>9. Выработка коммуникативных умений, функционирующих при слушании, говорении, чтении, письме.</a:t>
            </a:r>
          </a:p>
          <a:p>
            <a:pPr>
              <a:buFont typeface="Arial" charset="0"/>
              <a:buNone/>
            </a:pPr>
            <a:r>
              <a:rPr lang="ru-RU" sz="1600" smtClean="0"/>
              <a:t>10. Методика обучения работе с книгой  базируется на научных положениях теории формирования правильной читательской деятельности профессора </a:t>
            </a:r>
            <a:r>
              <a:rPr lang="en-US" sz="1600" smtClean="0"/>
              <a:t>H</a:t>
            </a:r>
            <a:r>
              <a:rPr lang="ru-RU" sz="1600" smtClean="0"/>
              <a:t>. Н. Светловской.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30725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4"/>
          <p:cNvGraphicFramePr>
            <a:graphicFrameLocks noChangeAspect="1"/>
          </p:cNvGraphicFramePr>
          <p:nvPr/>
        </p:nvGraphicFramePr>
        <p:xfrm>
          <a:off x="3382963" y="161925"/>
          <a:ext cx="2530475" cy="708025"/>
        </p:xfrm>
        <a:graphic>
          <a:graphicData uri="http://schemas.openxmlformats.org/presentationml/2006/ole">
            <p:oleObj spid="_x0000_s3074" name="CorelDRAW" r:id="rId3" imgW="3258000" imgH="1203480" progId="">
              <p:embed/>
            </p:oleObj>
          </a:graphicData>
        </a:graphic>
      </p:graphicFrame>
      <p:sp>
        <p:nvSpPr>
          <p:cNvPr id="8195" name="Заголовок 3"/>
          <p:cNvSpPr>
            <a:spLocks noGrp="1"/>
          </p:cNvSpPr>
          <p:nvPr>
            <p:ph type="ctrTitle"/>
          </p:nvPr>
        </p:nvSpPr>
        <p:spPr>
          <a:xfrm>
            <a:off x="642938" y="12858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УМК «Гармония» и стандарты второго поколения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3078" name="Picture 15" descr="ga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oopou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63" y="2857500"/>
            <a:ext cx="3286125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Предметные задачи/результаты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214313" y="928688"/>
            <a:ext cx="8929687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/>
              <a:t>1. Формирование положительной мотивации к чтению.</a:t>
            </a:r>
          </a:p>
          <a:p>
            <a:pPr>
              <a:buFont typeface="Arial" charset="0"/>
              <a:buNone/>
            </a:pPr>
            <a:r>
              <a:rPr lang="ru-RU" sz="1600" smtClean="0"/>
              <a:t>2. Создание условий для получения детьми эстетического удовольствия от чтения художественной литературы.</a:t>
            </a:r>
          </a:p>
          <a:p>
            <a:pPr>
              <a:buFont typeface="Arial" charset="0"/>
              <a:buNone/>
            </a:pPr>
            <a:r>
              <a:rPr lang="ru-RU" sz="1600" smtClean="0"/>
              <a:t>3. Развитие воссоздающего воображения.</a:t>
            </a:r>
          </a:p>
          <a:p>
            <a:pPr>
              <a:buFont typeface="Arial" charset="0"/>
              <a:buNone/>
            </a:pPr>
            <a:r>
              <a:rPr lang="ru-RU" sz="1600" smtClean="0"/>
              <a:t>4. Обучение адекватному восприятию читаемого.</a:t>
            </a:r>
          </a:p>
          <a:p>
            <a:pPr>
              <a:buFont typeface="Arial" charset="0"/>
              <a:buNone/>
            </a:pPr>
            <a:r>
              <a:rPr lang="ru-RU" sz="1600" smtClean="0"/>
              <a:t>5. Обогащение читательского опыта посредством накопления и систематизации литературных впечатлений, разнообразных по эмоциональной окраске, тематике, видо-жанровой специфике.</a:t>
            </a:r>
          </a:p>
          <a:p>
            <a:pPr>
              <a:buFont typeface="Arial" charset="0"/>
              <a:buNone/>
            </a:pPr>
            <a:r>
              <a:rPr lang="ru-RU" sz="1600" smtClean="0"/>
              <a:t>6. Совершенствование всех сторон навыка чтения.</a:t>
            </a:r>
          </a:p>
          <a:p>
            <a:pPr>
              <a:buFont typeface="Arial" charset="0"/>
              <a:buNone/>
            </a:pPr>
            <a:r>
              <a:rPr lang="ru-RU" sz="1600" smtClean="0"/>
              <a:t>7. Формирование умения вступать в дистанционное общение с автором литературного произведения и осознавать  отношение  писателя к тому, о чем и о ком он написал.</a:t>
            </a:r>
          </a:p>
          <a:p>
            <a:pPr>
              <a:buFont typeface="Arial" charset="0"/>
              <a:buNone/>
            </a:pPr>
            <a:r>
              <a:rPr lang="ru-RU" sz="1600" smtClean="0"/>
              <a:t>8. Развитие способности к осознанию и словесному выражению своего отношения к тому, о чем и как написано  литературное произведение.</a:t>
            </a:r>
          </a:p>
          <a:p>
            <a:pPr>
              <a:buFont typeface="Arial" charset="0"/>
              <a:buNone/>
            </a:pPr>
            <a:r>
              <a:rPr lang="ru-RU" sz="1600" smtClean="0"/>
              <a:t>9. Обучение основам литературного анализа художественных произведений разной видо-жанровой принадлежности.</a:t>
            </a:r>
          </a:p>
          <a:p>
            <a:pPr>
              <a:buFont typeface="Arial" charset="0"/>
              <a:buNone/>
            </a:pPr>
            <a:r>
              <a:rPr lang="ru-RU" sz="1600" smtClean="0"/>
              <a:t>10. Изучение элементарных литературоведческих понятий, позволяющих ориентироваться в доступном круге чтения.</a:t>
            </a:r>
          </a:p>
          <a:p>
            <a:pPr>
              <a:buFont typeface="Arial" charset="0"/>
              <a:buNone/>
            </a:pPr>
            <a:r>
              <a:rPr lang="ru-RU" sz="1600" smtClean="0"/>
              <a:t>11. </a:t>
            </a:r>
            <a:endParaRPr lang="ru-RU" smtClean="0"/>
          </a:p>
        </p:txBody>
      </p:sp>
      <p:sp>
        <p:nvSpPr>
          <p:cNvPr id="31748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31749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Предметные задачи/результаты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smtClean="0"/>
              <a:t>11. Формирование  умения определять   художественную ценность литературного произведения и анализировать средства выразительности (на доступном уровне). </a:t>
            </a:r>
          </a:p>
          <a:p>
            <a:pPr>
              <a:buFont typeface="Arial" charset="0"/>
              <a:buNone/>
            </a:pPr>
            <a:r>
              <a:rPr lang="ru-RU" sz="1800" smtClean="0"/>
              <a:t>12. Обучение умению различать художественный и познавательный тексты и адекватно читать литературное произведение в соответствии с его особенностями.</a:t>
            </a:r>
          </a:p>
          <a:p>
            <a:pPr>
              <a:buFont typeface="Arial" charset="0"/>
              <a:buNone/>
            </a:pPr>
            <a:r>
              <a:rPr lang="ru-RU" sz="1800" smtClean="0"/>
              <a:t>13. Освоение приемов изучающего  чтения литературы познавательного характера.</a:t>
            </a:r>
          </a:p>
          <a:p>
            <a:pPr>
              <a:buFont typeface="Arial" charset="0"/>
              <a:buNone/>
            </a:pPr>
            <a:r>
              <a:rPr lang="ru-RU" sz="1800" smtClean="0"/>
              <a:t>14. Формирование умения находить информацию в словарях, справочниках и энциклопедиях, в Интернете. </a:t>
            </a:r>
          </a:p>
          <a:p>
            <a:pPr>
              <a:buFont typeface="Arial" charset="0"/>
              <a:buNone/>
            </a:pPr>
            <a:r>
              <a:rPr lang="ru-RU" sz="1800" smtClean="0"/>
              <a:t>15. Развитие способности сравнивать искусство слова с другими видами искусства (живописью, театром, кино, музыкой). </a:t>
            </a:r>
          </a:p>
          <a:p>
            <a:pPr>
              <a:buFont typeface="Arial" charset="0"/>
              <a:buNone/>
            </a:pPr>
            <a:r>
              <a:rPr lang="ru-RU" sz="1800" smtClean="0"/>
              <a:t>16. Обучение работе с книгой в единстве ее текстового и внетекстового  содержания.</a:t>
            </a:r>
          </a:p>
          <a:p>
            <a:pPr>
              <a:buFont typeface="Arial" charset="0"/>
              <a:buNone/>
            </a:pPr>
            <a:r>
              <a:rPr lang="ru-RU" sz="1800" smtClean="0"/>
              <a:t>17. Развитие литературных способностей.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32772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32773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25" y="714375"/>
            <a:ext cx="9572625" cy="11430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                          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прочитанного на уроках литературного чтения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285750" y="1500188"/>
            <a:ext cx="8715375" cy="4625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/>
              <a:t>Создание классной библиотечки (уголка чтения).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Участие в подготовке и проведении викторин по творчеству Х. К. Андерсена и А.С.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Пушкина.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Создание поделок и рисунков по прочитанным сказкам.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Участие в конкурсе чтецов.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Участие в работе театрального кружка.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Создание небольшого сборника пословиц (на основе материалов рабочей тетради).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Создание небольшого сборника побасенок (на основе материалов рабочей тетради).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Создание небольшого сборника загадок (на основе материалов рабочей тетради).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Сочинение собственных произведений малых жанров устного народного творчества.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Участие в «малых конференциях» по темам:  </a:t>
            </a:r>
          </a:p>
          <a:p>
            <a:r>
              <a:rPr lang="ru-RU" sz="1800" b="1" smtClean="0"/>
              <a:t>«Зачем человеку нужно уметь читать?»;</a:t>
            </a:r>
          </a:p>
          <a:p>
            <a:r>
              <a:rPr lang="ru-RU" sz="1800" b="1" smtClean="0"/>
              <a:t>«Моя любимая книга»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33796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33797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4294967295"/>
          </p:nvPr>
        </p:nvSpPr>
        <p:spPr>
          <a:xfrm>
            <a:off x="357188" y="85725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Образовательная система «Гармония» обеспечивает здоровый образ жизни через здоровые уроки, построенные методически грамотно, без психологических перегрузок, с учетом возрастных и индивидуальных особенностей младшего школьного возраста. Она обеспечивает понимание ребёнком изучаемых вопросов, создаёт условия для гармоничных отношений учителя с учеником и детей друг с другом, создает для каждого ученика ситуации успеха в познавательной деятельности. 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34819" name="Прямоугольник 5"/>
          <p:cNvSpPr>
            <a:spLocks noChangeArrowheads="1"/>
          </p:cNvSpPr>
          <p:nvPr/>
        </p:nvSpPr>
        <p:spPr bwMode="auto">
          <a:xfrm>
            <a:off x="6572250" y="6286500"/>
            <a:ext cx="2163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 algn="ctr" fontAlgn="b"/>
            <a:r>
              <a:rPr lang="ru-RU" b="1">
                <a:cs typeface="Times New Roman" pitchFamily="18" charset="0"/>
              </a:rPr>
              <a:t>www.ass21vek.ru</a:t>
            </a:r>
            <a:r>
              <a:rPr lang="en-US" b="1"/>
              <a:t> </a:t>
            </a:r>
            <a:endParaRPr lang="ru-RU" b="1"/>
          </a:p>
        </p:txBody>
      </p:sp>
      <p:pic>
        <p:nvPicPr>
          <p:cNvPr id="34820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3" y="642938"/>
            <a:ext cx="878681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Главные особенности курса «Изобразительное искусство»: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142875" y="2214563"/>
            <a:ext cx="87868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знакомство  школьников с образным языком изобразительного искусства как основой эмоционально-этического освоения окружающего мира;</a:t>
            </a:r>
            <a:br>
              <a:rPr lang="ru-RU"/>
            </a:br>
            <a:r>
              <a:rPr lang="ru-RU"/>
              <a:t>• коммуникативная направленность обучения, обеспечивающая воспитание базовой визуальной культуры личности и первичное освоение изобразительных средств визуального общения;</a:t>
            </a:r>
            <a:br>
              <a:rPr lang="ru-RU"/>
            </a:br>
            <a:r>
              <a:rPr lang="ru-RU"/>
              <a:t>• деятельностный подход  к изучению и дальнейшему практическому освоению изобразительной, конструкторской и декоративно-художественной деятельности;</a:t>
            </a:r>
            <a:br>
              <a:rPr lang="ru-RU"/>
            </a:br>
            <a:r>
              <a:rPr lang="ru-RU"/>
              <a:t>• обучение на основе проблемных задач, когда учитель, не подсказывая окончательного ответа, ставит вопросы, помогающие учащимся самим прийти к правильному решению;</a:t>
            </a:r>
            <a:br>
              <a:rPr lang="ru-RU"/>
            </a:br>
            <a:r>
              <a:rPr lang="ru-RU"/>
              <a:t>• формирование приёмов познавательно     деятельности и развитие интереса к области художественного освоения мира, обогащение чувственного и практического творческого опыта ребенка.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Прямоугольник 1"/>
          <p:cNvSpPr>
            <a:spLocks noChangeArrowheads="1"/>
          </p:cNvSpPr>
          <p:nvPr/>
        </p:nvSpPr>
        <p:spPr bwMode="auto">
          <a:xfrm>
            <a:off x="285750" y="857250"/>
            <a:ext cx="8501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Курс музыки, представленный в учебниках «К вершинам музыкального искусства», имеет следующие особенности: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214313" y="1714500"/>
            <a:ext cx="878681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развитие музыкального мышления школьников за счет освоения различных жанров музыки;</a:t>
            </a:r>
            <a:br>
              <a:rPr lang="ru-RU"/>
            </a:br>
            <a:r>
              <a:rPr lang="ru-RU"/>
              <a:t>• отбор музыкального материала с ориентацией на шедевры мирового музыкального искусства, что помогает ребенку сформировать целостное представление о музыкальной культуре по её эталонным образцам;</a:t>
            </a:r>
            <a:br>
              <a:rPr lang="ru-RU"/>
            </a:br>
            <a:r>
              <a:rPr lang="ru-RU"/>
              <a:t>• формирование наряду с песенным типом музыкального мышления на симфоническом уровне;</a:t>
            </a:r>
            <a:br>
              <a:rPr lang="ru-RU"/>
            </a:br>
            <a:r>
              <a:rPr lang="ru-RU"/>
              <a:t>• методический принцип «воссоздания» шедевров мирового музыкального искусства, состоящий в том, что целостному восприятию произведения предшествует этап «создания» его ребенком посредством прохождения основных этапов композиторского пути;</a:t>
            </a:r>
            <a:br>
              <a:rPr lang="ru-RU"/>
            </a:br>
            <a:r>
              <a:rPr lang="ru-RU"/>
              <a:t>• создание школьниками самостоятельности музыки как вида искусства, способного своими собственными средствами передавать чувства и мысли людей как результат знакомства с музыкальными образами различных жанров музыки и раскрытия многогранных связей музыки и жизни.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285750" y="2500313"/>
            <a:ext cx="8572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/>
              <a:t> формирование у учащихся основ здорового образа жизни,  </a:t>
            </a:r>
          </a:p>
          <a:p>
            <a:pPr>
              <a:buFont typeface="Arial" charset="0"/>
              <a:buChar char="•"/>
            </a:pPr>
            <a:r>
              <a:rPr lang="ru-RU"/>
              <a:t> умение общаться и взаимодействовать со сверстниками, </a:t>
            </a:r>
          </a:p>
          <a:p>
            <a:pPr>
              <a:buFont typeface="Arial" charset="0"/>
              <a:buChar char="•"/>
            </a:pPr>
            <a:r>
              <a:rPr lang="ru-RU"/>
              <a:t> планировать собственную деятельность, </a:t>
            </a:r>
          </a:p>
          <a:p>
            <a:pPr>
              <a:buFont typeface="Arial" charset="0"/>
              <a:buChar char="•"/>
            </a:pPr>
            <a:r>
              <a:rPr lang="ru-RU"/>
              <a:t> распределять нагрузку и отдых в процессе её выполнения,</a:t>
            </a:r>
          </a:p>
          <a:p>
            <a:pPr>
              <a:buFont typeface="Arial" charset="0"/>
              <a:buChar char="•"/>
            </a:pPr>
            <a:r>
              <a:rPr lang="ru-RU"/>
              <a:t> анализировать и объективно оценивать результаты собственного труда,</a:t>
            </a:r>
          </a:p>
          <a:p>
            <a:pPr>
              <a:buFont typeface="Arial" charset="0"/>
              <a:buChar char="•"/>
            </a:pPr>
            <a:r>
              <a:rPr lang="ru-RU"/>
              <a:t> оценивать красоту телосложения и осанки, </a:t>
            </a:r>
          </a:p>
          <a:p>
            <a:pPr>
              <a:buFont typeface="Arial" charset="0"/>
              <a:buChar char="•"/>
            </a:pPr>
            <a:r>
              <a:rPr lang="ru-RU"/>
              <a:t> технически правильно выполнять двигательные действия из базовых видов спорта, использовать их в игровой и соревновательной деятельности.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50" y="857250"/>
            <a:ext cx="8643938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Цель учебников                       «Физическая культура»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Деятельностный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подход к обучению 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</a:br>
            <a:endParaRPr lang="ru-RU" sz="3200" b="1" dirty="0" smtClean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9144000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/>
              <a:t>1. </a:t>
            </a:r>
            <a:r>
              <a:rPr lang="ru-RU" sz="2800" b="1" u="sng" smtClean="0">
                <a:hlinkClick r:id="rId2" action="ppaction://hlinksldjump"/>
              </a:rPr>
              <a:t>Наличие познавательного мотива и конкретной  учебной цели</a:t>
            </a:r>
            <a:endParaRPr lang="ru-RU" sz="2800" smtClean="0"/>
          </a:p>
          <a:p>
            <a:pPr>
              <a:buFont typeface="Arial" charset="0"/>
              <a:buNone/>
            </a:pPr>
            <a:r>
              <a:rPr lang="ru-RU" sz="2800" b="1" smtClean="0"/>
              <a:t>2. </a:t>
            </a:r>
            <a:r>
              <a:rPr lang="ru-RU" sz="2800" b="1" u="sng" smtClean="0">
                <a:hlinkClick r:id="rId3" action="ppaction://hlinksldjump"/>
              </a:rPr>
              <a:t>Выполнение действий для приобретения недостающих знаний </a:t>
            </a:r>
            <a:endParaRPr lang="ru-RU" sz="2800" b="1" u="sng" smtClean="0"/>
          </a:p>
          <a:p>
            <a:pPr>
              <a:buFont typeface="Arial" charset="0"/>
              <a:buNone/>
            </a:pPr>
            <a:r>
              <a:rPr lang="ru-RU" sz="2800" b="1" smtClean="0"/>
              <a:t>3. </a:t>
            </a:r>
            <a:r>
              <a:rPr lang="ru-RU" sz="2800" b="1" u="sng" smtClean="0">
                <a:hlinkClick r:id="rId4" action="ppaction://hlinksldjump"/>
              </a:rPr>
              <a:t>Выявление и освоение способа действия для осознанного применения знаний (для формирования  осознанных умений)</a:t>
            </a:r>
            <a:endParaRPr lang="ru-RU" sz="2800" b="1" u="sng" smtClean="0"/>
          </a:p>
          <a:p>
            <a:pPr>
              <a:buFont typeface="Arial" charset="0"/>
              <a:buNone/>
            </a:pPr>
            <a:r>
              <a:rPr lang="ru-RU" sz="2800" b="1" smtClean="0"/>
              <a:t>4. </a:t>
            </a:r>
            <a:r>
              <a:rPr lang="ru-RU" sz="2800" b="1" u="sng" smtClean="0">
                <a:hlinkClick r:id="rId5" action="ppaction://hlinksldjump"/>
              </a:rPr>
              <a:t>Формирование самоконтроля – как после выполнения действий, так и по ходу</a:t>
            </a:r>
            <a:endParaRPr lang="ru-RU" sz="2800" b="1" u="sng" smtClean="0"/>
          </a:p>
          <a:p>
            <a:pPr>
              <a:buFont typeface="Arial" charset="0"/>
              <a:buNone/>
            </a:pPr>
            <a:r>
              <a:rPr lang="ru-RU" sz="2800" b="1" smtClean="0"/>
              <a:t>5. </a:t>
            </a:r>
            <a:r>
              <a:rPr lang="ru-RU" sz="2800" b="1" u="sng" smtClean="0">
                <a:hlinkClick r:id="rId6" action="ppaction://hlinksldjump"/>
              </a:rPr>
              <a:t>Включение содержания обучения в контекст решения значимых жизненных задач</a:t>
            </a:r>
            <a:r>
              <a:rPr lang="ru-RU" sz="2800" smtClean="0">
                <a:hlinkClick r:id="rId6" action="ppaction://hlinksldjump"/>
              </a:rPr>
              <a:t>   </a:t>
            </a:r>
            <a:endParaRPr lang="ru-RU" sz="2800" smtClean="0"/>
          </a:p>
          <a:p>
            <a:pPr>
              <a:buFont typeface="Arial" charset="0"/>
              <a:buNone/>
            </a:pPr>
            <a:endParaRPr lang="ru-RU" sz="2800" smtClean="0"/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  <a:p>
            <a:endParaRPr lang="ru-RU" smtClean="0"/>
          </a:p>
        </p:txBody>
      </p:sp>
      <p:sp>
        <p:nvSpPr>
          <p:cNvPr id="4" name="Управляющая кнопка: назад 3">
            <a:hlinkClick r:id="rId7" action="ppaction://hlinksldjump" highlightClick="1"/>
          </p:cNvPr>
          <p:cNvSpPr/>
          <p:nvPr/>
        </p:nvSpPr>
        <p:spPr>
          <a:xfrm>
            <a:off x="8572500" y="6429375"/>
            <a:ext cx="357188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7" name="Picture 15" descr="gar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7858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Деятельностный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подход к обучению русскому языку в учебнике                                       М. С. Соловейчик, Н. С.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Кузьменко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                      «К тайнам нашего языка»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14313" y="2428875"/>
            <a:ext cx="8786812" cy="3697288"/>
          </a:xfrm>
        </p:spPr>
        <p:txBody>
          <a:bodyPr/>
          <a:lstStyle/>
          <a:p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000" b="1" u="sng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Наличие познавательного мотива и конкретной  учебной цели</a:t>
            </a:r>
            <a:endPara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Методистами разработан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один из приёмов создания проблемных ситуаций: введение в учебники персонажей, которые ведут между собой диалог, высказывая разные точки зрения. Вопрос «Кто прав?» становится отправной точкой дальнейшего поиска.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учебнике «К тайнам нашего языка» этот приём модифицирован: говорит один из персонажей – отстающий на год от нашего ученика Антон или изучающий русский язык мальчик-иностранец. Они что-то спрашивают или высказывают суждения, чаще всего ошибочные, а нередко по своему разумению выполняют то или иное учебное действие. Ученик, работающий по учебнику,  вступает с персонажем в диалог, пытаясь ответить на его вопрос, проверить его действия, исправить, объяснить ему и т. п. Отсутствие достаточных знаний создаёт необходимость их пополнения. </a:t>
            </a:r>
          </a:p>
          <a:p>
            <a:pPr>
              <a:buFont typeface="Arial" charset="0"/>
              <a:buNone/>
            </a:pPr>
            <a:endParaRPr lang="ru-RU" sz="1800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500063" y="2000250"/>
            <a:ext cx="86439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последовательного соблюдения подхода: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4341" name="Picture 15" descr="gar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olovei4ik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7166"/>
            <a:ext cx="1428750" cy="1809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143000"/>
            <a:ext cx="8586787" cy="17145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Наиболее распространённые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пособы мотивации деятельности детей, формирования  активной познавательной позиции использованы в учебнике «К тайнам нашего языка»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 smtClean="0"/>
          </a:p>
        </p:txBody>
      </p:sp>
      <p:sp>
        <p:nvSpPr>
          <p:cNvPr id="4100" name="Содержимое 2"/>
          <p:cNvSpPr>
            <a:spLocks noGrp="1"/>
          </p:cNvSpPr>
          <p:nvPr>
            <p:ph idx="1"/>
          </p:nvPr>
        </p:nvSpPr>
        <p:spPr>
          <a:xfrm>
            <a:off x="0" y="2732088"/>
            <a:ext cx="9144000" cy="4125912"/>
          </a:xfrm>
        </p:spPr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вопросы, суждения, ошибки персонажей;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задания, для выполнения которых недостаёт знаний;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заголовки-вопросы; 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наблюдения за фактами языка, в том числе за ошибками, для объяснения которых нужны новые сведения, и др. </a:t>
            </a:r>
          </a:p>
          <a:p>
            <a:pPr>
              <a:buFont typeface="Arial" charset="0"/>
              <a:buNone/>
            </a:pPr>
            <a:endParaRPr lang="ru-RU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429625" y="6429375"/>
            <a:ext cx="357188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2" name="Picture 15" descr="ga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3357563" y="142875"/>
          <a:ext cx="2530475" cy="708025"/>
        </p:xfrm>
        <a:graphic>
          <a:graphicData uri="http://schemas.openxmlformats.org/presentationml/2006/ole">
            <p:oleObj spid="_x0000_s4098" name="CorelDRAW" r:id="rId5" imgW="3258000" imgH="120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 Выполнение действий для приобретения недостающих знаний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14313" y="2332038"/>
            <a:ext cx="8786812" cy="45259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учебнике «К тайнам нашего языка» ученикам чаще всего рекомендуется высказать предположение, попробовать самим ответить кому-то из персонажей и т. п., а потом проверить или уточнить ответ по учебнику. Иногда сразу для получения ответа на возникший вопрос ученикам предлагается  узнать  «решение учёных». 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501063" y="6429375"/>
            <a:ext cx="357187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715436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i="1" dirty="0"/>
              <a:t>«Не вводить знания в готовом виде. Даже если нет никакой возможности повести детей к открытию нового, всегда есть возможность создать ситуацию поиска…»</a:t>
            </a:r>
          </a:p>
          <a:p>
            <a:pPr>
              <a:defRPr/>
            </a:pPr>
            <a:r>
              <a:rPr lang="ru-RU" i="1" dirty="0"/>
              <a:t>                                                                                                                   Г.А. </a:t>
            </a:r>
            <a:r>
              <a:rPr lang="ru-RU" i="1" dirty="0" err="1"/>
              <a:t>Цукерман</a:t>
            </a:r>
            <a:endParaRPr lang="ru-RU" i="1" dirty="0"/>
          </a:p>
        </p:txBody>
      </p:sp>
      <p:pic>
        <p:nvPicPr>
          <p:cNvPr id="15368" name="Picture 15" descr="gar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28625" y="14287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3. Выявление и освоение способа действия для осознанного применения знаний (для формирования  осознанных умений)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124" name="Содержимое 2"/>
          <p:cNvSpPr>
            <a:spLocks noGrp="1"/>
          </p:cNvSpPr>
          <p:nvPr>
            <p:ph idx="1"/>
          </p:nvPr>
        </p:nvSpPr>
        <p:spPr>
          <a:xfrm>
            <a:off x="142875" y="2643188"/>
            <a:ext cx="8715375" cy="37687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Постепенному накоплению знаний и формированию осознанных умений способствуют сконструированные  в дополнение к учебнику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наглядные пособия.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357188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5126" name="Picture 15" descr="ga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34"/>
          <p:cNvGraphicFramePr>
            <a:graphicFrameLocks noChangeAspect="1"/>
          </p:cNvGraphicFramePr>
          <p:nvPr/>
        </p:nvGraphicFramePr>
        <p:xfrm>
          <a:off x="3357563" y="500063"/>
          <a:ext cx="2530475" cy="708025"/>
        </p:xfrm>
        <a:graphic>
          <a:graphicData uri="http://schemas.openxmlformats.org/presentationml/2006/ole">
            <p:oleObj spid="_x0000_s5122" name="CorelDRAW" r:id="rId5" imgW="3258000" imgH="120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>
          <a:xfrm>
            <a:off x="357188" y="1071563"/>
            <a:ext cx="8229600" cy="1357312"/>
          </a:xfrm>
        </p:spPr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4. Формирование самоконтроля – как после выполнения действий, так и по ходу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148" name="Содержимое 2"/>
          <p:cNvSpPr>
            <a:spLocks noGrp="1"/>
          </p:cNvSpPr>
          <p:nvPr>
            <p:ph idx="1"/>
          </p:nvPr>
        </p:nvSpPr>
        <p:spPr>
          <a:xfrm>
            <a:off x="428625" y="2286000"/>
            <a:ext cx="8229600" cy="4411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Особую роль в формировании умения проверять написанное и в целом самоконтроля играет приём какографии – упражнение в поиске и исправлении специально допущенных ошибок.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572500" y="6429375"/>
            <a:ext cx="357188" cy="285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0" name="Picture 15" descr="gar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8" y="6280150"/>
            <a:ext cx="14859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34"/>
          <p:cNvGraphicFramePr>
            <a:graphicFrameLocks noChangeAspect="1"/>
          </p:cNvGraphicFramePr>
          <p:nvPr/>
        </p:nvGraphicFramePr>
        <p:xfrm>
          <a:off x="3357563" y="214313"/>
          <a:ext cx="2530475" cy="708025"/>
        </p:xfrm>
        <a:graphic>
          <a:graphicData uri="http://schemas.openxmlformats.org/presentationml/2006/ole">
            <p:oleObj spid="_x0000_s6146" name="CorelDRAW" r:id="rId5" imgW="3258000" imgH="1203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10466</TotalTime>
  <Words>2569</Words>
  <Application>Microsoft Office PowerPoint</Application>
  <PresentationFormat>Экран (4:3)</PresentationFormat>
  <Paragraphs>210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Тема2</vt:lpstr>
      <vt:lpstr>CorelDRAW</vt:lpstr>
      <vt:lpstr>Слайд 1</vt:lpstr>
      <vt:lpstr>Слайд 2</vt:lpstr>
      <vt:lpstr>УМК «Гармония» и стандарты второго поколения </vt:lpstr>
      <vt:lpstr>Деятельностный подход к обучению  </vt:lpstr>
      <vt:lpstr>Деятельностный подход к обучению русскому языку в учебнике                                       М. С. Соловейчик, Н. С. Кузьменко                      «К тайнам нашего языка»  </vt:lpstr>
      <vt:lpstr>Наиболее распространённые способы мотивации деятельности детей, формирования  активной познавательной позиции использованы в учебнике «К тайнам нашего языка» </vt:lpstr>
      <vt:lpstr>2. Выполнение действий для приобретения недостающих знаний  </vt:lpstr>
      <vt:lpstr>3. Выявление и освоение способа действия для осознанного применения знаний (для формирования  осознанных умений) </vt:lpstr>
      <vt:lpstr>4. Формирование самоконтроля – как после выполнения действий, так и по ходу </vt:lpstr>
      <vt:lpstr>5. Включение содержания обучения в контекст решения значимых жизненных задач    </vt:lpstr>
      <vt:lpstr>Реализация идей обновлённого стандарта (стандарта нового поколения)   в учебниках по предмету «Технология»  </vt:lpstr>
      <vt:lpstr>УМК «Художественно-конструкторская деятельность» (авт. Н. М. Конышева)  </vt:lpstr>
      <vt:lpstr>Слайд 13</vt:lpstr>
      <vt:lpstr>Слайд 14</vt:lpstr>
      <vt:lpstr>Реализация идей обновлённого стандарта (стандарта нового поколения) в учебниках                 по предмету «Окружающий мир»                                    (авторы О. Т. Поглазова, В. Д. Шилин)</vt:lpstr>
      <vt:lpstr>Реализация идей обновлённого стандарта                                             (стандарта нового поколения)                        в учебниках математики                                    (автор Н. Б. ИСТОМИНА, доктор педагогических наук, профессор)</vt:lpstr>
      <vt:lpstr>Слайд 17</vt:lpstr>
      <vt:lpstr>Слайд 18</vt:lpstr>
      <vt:lpstr>Слайд 19</vt:lpstr>
      <vt:lpstr>Слайд 20</vt:lpstr>
      <vt:lpstr>Слайд 21</vt:lpstr>
      <vt:lpstr>   Методическое обеспечение реализации ФГОС в образовательной системе «Гармония»  </vt:lpstr>
      <vt:lpstr>Слайд 23</vt:lpstr>
      <vt:lpstr>Слайд 24</vt:lpstr>
      <vt:lpstr>Практическая реализация концепции находит выражение </vt:lpstr>
      <vt:lpstr>Реализация идей обновлённого стандарта                                             в учебниках литературного чтения (автор к.п.н. доц. Кубасова О. В)</vt:lpstr>
      <vt:lpstr>Концептуальная особенность курса</vt:lpstr>
      <vt:lpstr>Модель общения</vt:lpstr>
      <vt:lpstr>Метапредметные задачи/результаты </vt:lpstr>
      <vt:lpstr>Предметные задачи/результаты </vt:lpstr>
      <vt:lpstr>Предметные задачи/результаты </vt:lpstr>
      <vt:lpstr>Внеурочная деятельность                           на основе прочитанного на уроках литературного чтения   </vt:lpstr>
      <vt:lpstr>Слайд 33</vt:lpstr>
      <vt:lpstr>Слайд 34</vt:lpstr>
      <vt:lpstr>Слайд 35</vt:lpstr>
      <vt:lpstr>Слайд 36</vt:lpstr>
    </vt:vector>
  </TitlesOfParts>
  <Company>PROSV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DGerasimov</dc:creator>
  <cp:lastModifiedBy>Admin</cp:lastModifiedBy>
  <cp:revision>756</cp:revision>
  <dcterms:created xsi:type="dcterms:W3CDTF">2009-08-17T05:54:10Z</dcterms:created>
  <dcterms:modified xsi:type="dcterms:W3CDTF">2014-08-19T19:09:40Z</dcterms:modified>
</cp:coreProperties>
</file>