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77" r:id="rId5"/>
    <p:sldId id="261" r:id="rId6"/>
    <p:sldId id="263" r:id="rId7"/>
    <p:sldId id="264" r:id="rId8"/>
    <p:sldId id="271" r:id="rId9"/>
    <p:sldId id="265" r:id="rId10"/>
    <p:sldId id="266" r:id="rId11"/>
    <p:sldId id="267" r:id="rId12"/>
    <p:sldId id="268" r:id="rId13"/>
    <p:sldId id="272" r:id="rId14"/>
    <p:sldId id="274" r:id="rId15"/>
    <p:sldId id="270" r:id="rId16"/>
    <p:sldId id="275" r:id="rId17"/>
    <p:sldId id="276" r:id="rId18"/>
    <p:sldId id="269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7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ap/library/drugoe/2014/08/20/kally-morozova-sveta-2-klass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://nsportal.ru/ap/library/literaturnoe-tvorchestvo/2014/08/21/krossvord-assorti-po-skazkam-andrsena-elantseva-tanya" TargetMode="External"/><Relationship Id="rId7" Type="http://schemas.openxmlformats.org/officeDocument/2006/relationships/hyperlink" Target="http://nsportal.ru/ap/library/drugoe/2014/08/20/aloe" TargetMode="External"/><Relationship Id="rId12" Type="http://schemas.openxmlformats.org/officeDocument/2006/relationships/hyperlink" Target="http://nsportal.ru/ap/library/drugoe/2014/08/20/u-menya-est-lyubimaya-sobachk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ap/library/khudozhestvenno-prikladnoe-tvorchestvo/2014/08/20/risunok-kosmos-uchastnitsa" TargetMode="External"/><Relationship Id="rId11" Type="http://schemas.openxmlformats.org/officeDocument/2006/relationships/hyperlink" Target="http://nsportal.ru/ap/library/drugoe/2014/08/20/moya-lyubimaya-sobachka-irma-morozova-sveta-2-klass" TargetMode="External"/><Relationship Id="rId5" Type="http://schemas.openxmlformats.org/officeDocument/2006/relationships/hyperlink" Target="http://nsportal.ru/ap/library/literaturnoe-tvorchestvo/2014/08/19/rayonnyy-konkurs-sochineniy-etikh-dney-ne-smolknet" TargetMode="External"/><Relationship Id="rId10" Type="http://schemas.openxmlformats.org/officeDocument/2006/relationships/hyperlink" Target="http://nsportal.ru/ap/library/drugoe/2014/08/20/moi-lyubimki-ovcharenko-kseniya-2-klass" TargetMode="External"/><Relationship Id="rId4" Type="http://schemas.openxmlformats.org/officeDocument/2006/relationships/hyperlink" Target="http://nsportal.ru/ap/library/literaturnoe-tvorchestvo/2014/08/20/krossvord-skazochnyy-vinegret" TargetMode="External"/><Relationship Id="rId9" Type="http://schemas.openxmlformats.org/officeDocument/2006/relationships/hyperlink" Target="http://nsportal.ru/ap/library/drugoe/2014/08/21/luchshie-druzya-semerkhanov-andrey-2-klas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nachalnaya-shkola/obshchepedagogicheskie-tekhnologii/2014/08/19/umk-garmoniya-i-standarty-ii-0" TargetMode="External"/><Relationship Id="rId13" Type="http://schemas.openxmlformats.org/officeDocument/2006/relationships/hyperlink" Target="http://nsportal.ru/nachalnaya-shkola/materialy-dlya-roditelei/2014/08/19/roditelyam-o-fgos-noo-anketa" TargetMode="External"/><Relationship Id="rId3" Type="http://schemas.openxmlformats.org/officeDocument/2006/relationships/image" Target="../media/image41.jpeg"/><Relationship Id="rId7" Type="http://schemas.openxmlformats.org/officeDocument/2006/relationships/hyperlink" Target="http://nsportal.ru/nachalnaya-shkola/obshchepedagogicheskie-tekhnologii/2014/08/19/umk-garmoniya-i-standarty-ii" TargetMode="External"/><Relationship Id="rId12" Type="http://schemas.openxmlformats.org/officeDocument/2006/relationships/hyperlink" Target="http://nsportal.ru/nachalnaya-shkola/raznoe/2014/08/18/informatsionno-analiticheskiy-material-ob-uchite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nachalnaya-shkola/matematika/2014/08/21/konkurs-pedagogicheskogo-masterstva-ot-teorii-k-praktike" TargetMode="External"/><Relationship Id="rId11" Type="http://schemas.openxmlformats.org/officeDocument/2006/relationships/hyperlink" Target="http://nsportal.ru/nachalnaya-shkola/russkii-yazyk/2014/08/19/pishu-gramotno-spravochnoe-posobie" TargetMode="External"/><Relationship Id="rId5" Type="http://schemas.openxmlformats.org/officeDocument/2006/relationships/hyperlink" Target="http://nsportal.ru/nachalnaya-shkola/matematika/2014/08/18/ikt-v-uchebno-vospitatelnom-protsesse-obobshchenie-opyta" TargetMode="External"/><Relationship Id="rId10" Type="http://schemas.openxmlformats.org/officeDocument/2006/relationships/hyperlink" Target="http://nsportal.ru/nachalnaya-shkola/regionalnyy-komponent/2014/08/19/istoriya-moey-semi-rayonnaya-npk" TargetMode="External"/><Relationship Id="rId4" Type="http://schemas.openxmlformats.org/officeDocument/2006/relationships/hyperlink" Target="http://nsportal.ru/nachalnaya-shkola/vospitatelnaya-rabota/2014/08/20/1-klass-fgos-vneurochnaya-deyatelnost" TargetMode="External"/><Relationship Id="rId9" Type="http://schemas.openxmlformats.org/officeDocument/2006/relationships/hyperlink" Target="http://nsportal.ru/nachalnaya-shkola/obshchepedagogicheskie-tekhnologii/2014/08/18/fgos-noo-prezentatsiya" TargetMode="External"/><Relationship Id="rId14" Type="http://schemas.openxmlformats.org/officeDocument/2006/relationships/hyperlink" Target="http://nsportal.ru/nachalnaya-shkola/materialy-dlya-roditelei/2014/08/19/svobodnoe-vremya-vashego-rebenka-anketa-dl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66" y="357158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ПОРТФОЛИО 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8" y="6286512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БАННИКОВА ЕКАТЕРИНА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ПЕТРОВНА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Мои документы\Сайт Банникова Катя\Мои фото\Безымян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50" y="1714480"/>
            <a:ext cx="3286148" cy="4119184"/>
          </a:xfrm>
          <a:prstGeom prst="snip2DiagRect">
            <a:avLst/>
          </a:prstGeom>
          <a:noFill/>
        </p:spPr>
      </p:pic>
      <p:pic>
        <p:nvPicPr>
          <p:cNvPr id="2051" name="Picture 3" descr="G:\Рисунки все\4Коллекция Microsoft\Ленточки\0_5f938_93f9158b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81" y="4643438"/>
            <a:ext cx="5143536" cy="1428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8" y="5214942"/>
            <a:ext cx="2786082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УЧИТЕЛЬ НАЧАЛЬНЫХ КЛАССОВ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_99adc_a9309b81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209324">
            <a:off x="4643747" y="111154"/>
            <a:ext cx="2350690" cy="2024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pic>
        <p:nvPicPr>
          <p:cNvPr id="11" name="Picture 3" descr="G:\Рисунки все\Мои рисунки 3\3Коллекция Microsoft\Осенние листья\72526770_0_48c15_547c8d16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70367" y="0"/>
            <a:ext cx="2987634" cy="350043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28670" y="1857356"/>
            <a:ext cx="3500462" cy="1214446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Работаю над  ТЕМОЙ:</a:t>
            </a:r>
            <a:br>
              <a:rPr kumimoji="0" lang="ru-RU" sz="44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</a:br>
            <a:endParaRPr kumimoji="0" lang="ru-RU" sz="4400" b="1" i="0" u="none" strike="noStrike" kern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8" name="Рисунок 7" descr="891c79a69979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42" y="500034"/>
            <a:ext cx="2138837" cy="1500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94" y="4071934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«Языковой </a:t>
            </a:r>
            <a:r>
              <a:rPr lang="ru-RU" sz="4000" b="1" dirty="0" err="1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портфолио</a:t>
            </a:r>
            <a:r>
              <a:rPr lang="ru-RU" sz="40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обучающегося начальной школы»</a:t>
            </a:r>
            <a:endParaRPr lang="ru-RU" sz="4000" b="1" dirty="0">
              <a:ln w="11430">
                <a:solidFill>
                  <a:srgbClr val="920000"/>
                </a:solidFill>
              </a:ln>
              <a:solidFill>
                <a:srgbClr val="9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class_teacher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54" y="6572264"/>
            <a:ext cx="292895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pic>
        <p:nvPicPr>
          <p:cNvPr id="8" name="Picture 3" descr="G:\Рисунки все\Мои рисунки 3\3Коллекция Microsoft\Осенние листья\72526770_0_48c15_547c8d16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2" y="928662"/>
            <a:ext cx="2462843" cy="2591116"/>
          </a:xfrm>
          <a:prstGeom prst="rect">
            <a:avLst/>
          </a:prstGeom>
          <a:noFill/>
        </p:spPr>
      </p:pic>
      <p:pic>
        <p:nvPicPr>
          <p:cNvPr id="3077" name="Picture 5" descr="C:\Documents and Settings\User\Мои документы\16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8" y="285720"/>
            <a:ext cx="803673" cy="12858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82" y="428596"/>
            <a:ext cx="3500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МОИ 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НАГРАДЫ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42" y="1643042"/>
            <a:ext cx="23812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ремия Губернатор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1545" y="4357686"/>
            <a:ext cx="5464979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71810" y="335755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«Почетный работник общего образования РФ» -2000г</a:t>
            </a:r>
          </a:p>
          <a:p>
            <a:r>
              <a:rPr lang="ru-RU" b="1" dirty="0" smtClean="0"/>
              <a:t>«Ветеран труда» - 2002 г</a:t>
            </a:r>
          </a:p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84" y="807246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Лауреат премии Губернатора Иркутской области «Первый учитель» - 2010 г.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Сайт Банникова Катя\Дипломы и документы\1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42" y="357158"/>
            <a:ext cx="2500330" cy="352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Мои документы\Сайт Банникова Катя\Дипломы и документы\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4" y="1142975"/>
            <a:ext cx="2714644" cy="390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Admin\Мои документы\Сайт Банникова Катя\Грамоты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42" y="4143372"/>
            <a:ext cx="2428892" cy="3278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Admin\Мои документы\Сайт Банникова Катя\Грамоты\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24" y="5214942"/>
            <a:ext cx="2652711" cy="339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Сайт Банникова Катя\Грамоты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80" y="285720"/>
            <a:ext cx="275272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Мои документы\Сайт Банникова Катя\Грамоты\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8" y="857224"/>
            <a:ext cx="27241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Admin\Мои документы\Сайт Банникова Катя\Грамоты\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81" y="4500562"/>
            <a:ext cx="2729600" cy="373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Admin\Мои документы\Сайт Банникова Катя\Грамоты\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6" y="4929190"/>
            <a:ext cx="2838450" cy="376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80" y="642910"/>
            <a:ext cx="6000792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ШКОЛЬНЫЙ УРОВЕНЬ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2006</a:t>
            </a:r>
            <a:r>
              <a:rPr lang="ru-RU" sz="1400" dirty="0" smtClean="0"/>
              <a:t>    За многолетний добросовестный труд и проявленное творчество в обучении и воспитании подрастающего поколения  </a:t>
            </a:r>
            <a:r>
              <a:rPr lang="ru-RU" sz="1400" b="1" dirty="0" smtClean="0"/>
              <a:t>Грамота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2007</a:t>
            </a:r>
            <a:r>
              <a:rPr lang="ru-RU" sz="1400" dirty="0" smtClean="0">
                <a:solidFill>
                  <a:srgbClr val="FF0000"/>
                </a:solidFill>
              </a:rPr>
              <a:t> </a:t>
            </a:r>
            <a:r>
              <a:rPr lang="ru-RU" sz="1400" dirty="0" smtClean="0"/>
              <a:t>   За проявленное творчество и высокий профессионализм в работе по воспитанию и обучению детей младшего школьного возраста, за большой вклад в образование на селе  </a:t>
            </a:r>
            <a:r>
              <a:rPr lang="ru-RU" sz="1400" b="1" dirty="0" smtClean="0"/>
              <a:t>Грамота</a:t>
            </a:r>
            <a:endParaRPr lang="ru-RU" sz="1400" dirty="0" smtClean="0"/>
          </a:p>
          <a:p>
            <a:r>
              <a:rPr lang="ru-RU" sz="1400" b="1" dirty="0" smtClean="0"/>
              <a:t>2008</a:t>
            </a:r>
            <a:r>
              <a:rPr lang="ru-RU" sz="1400" dirty="0" smtClean="0"/>
              <a:t>    За хорошую подготовку учебного кабинета к новому 2008-2009 учебному году </a:t>
            </a:r>
            <a:r>
              <a:rPr lang="ru-RU" sz="1400" b="1" dirty="0" smtClean="0"/>
              <a:t>Грамота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008000"/>
                </a:solidFill>
              </a:rPr>
              <a:t>МУНИЦИПАЛЬНЫЙ УРОВЕНЬ</a:t>
            </a:r>
            <a:endParaRPr lang="ru-RU" sz="1400" dirty="0" smtClean="0">
              <a:solidFill>
                <a:srgbClr val="008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2006</a:t>
            </a:r>
            <a:r>
              <a:rPr lang="ru-RU" sz="1400" dirty="0" smtClean="0"/>
              <a:t>    Конкурс педагогического мастерства «Аукцион методических идей» </a:t>
            </a:r>
            <a:r>
              <a:rPr lang="ru-RU" sz="1400" b="1" dirty="0" smtClean="0"/>
              <a:t>Грамота</a:t>
            </a:r>
            <a:endParaRPr lang="ru-RU" sz="1400" dirty="0" smtClean="0"/>
          </a:p>
          <a:p>
            <a:r>
              <a:rPr lang="ru-RU" sz="1400" b="1" dirty="0" smtClean="0"/>
              <a:t>2007</a:t>
            </a:r>
            <a:r>
              <a:rPr lang="ru-RU" sz="1400" dirty="0" smtClean="0"/>
              <a:t>    Мастер-класс «ИКТ и </a:t>
            </a:r>
            <a:r>
              <a:rPr lang="ru-RU" sz="1400" dirty="0" err="1" smtClean="0"/>
              <a:t>мультимедийная</a:t>
            </a:r>
            <a:r>
              <a:rPr lang="ru-RU" sz="1400" dirty="0" smtClean="0"/>
              <a:t> программа в начальных классах» </a:t>
            </a:r>
            <a:r>
              <a:rPr lang="ru-RU" sz="1400" b="1" dirty="0" smtClean="0"/>
              <a:t>Грамота</a:t>
            </a:r>
            <a:endParaRPr lang="ru-RU" sz="1400" dirty="0" smtClean="0"/>
          </a:p>
          <a:p>
            <a:r>
              <a:rPr lang="ru-RU" sz="1400" b="1" dirty="0" smtClean="0"/>
              <a:t>          </a:t>
            </a:r>
            <a:r>
              <a:rPr lang="ru-RU" sz="1400" dirty="0" smtClean="0"/>
              <a:t>   Смотр – конкурс среди учителей начальных классов «Открытый урок» в номинации «Новые предметы в начальной школе»  </a:t>
            </a:r>
            <a:r>
              <a:rPr lang="ru-RU" sz="1400" b="1" dirty="0" smtClean="0"/>
              <a:t>Грамота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2009</a:t>
            </a:r>
            <a:r>
              <a:rPr lang="ru-RU" sz="1400" dirty="0" smtClean="0"/>
              <a:t>    Форум «Одарённые дети» </a:t>
            </a:r>
          </a:p>
          <a:p>
            <a:r>
              <a:rPr lang="ru-RU" sz="1400" b="1" dirty="0" smtClean="0"/>
              <a:t>             </a:t>
            </a:r>
            <a:r>
              <a:rPr lang="ru-RU" sz="1400" dirty="0" smtClean="0"/>
              <a:t>Конкурс «От теории к практике»  </a:t>
            </a:r>
            <a:r>
              <a:rPr lang="ru-RU" sz="1400" b="1" dirty="0" smtClean="0"/>
              <a:t>участник</a:t>
            </a:r>
            <a:endParaRPr lang="ru-RU" sz="1400" dirty="0" smtClean="0"/>
          </a:p>
          <a:p>
            <a:r>
              <a:rPr lang="ru-RU" sz="1400" b="1" dirty="0" smtClean="0"/>
              <a:t>             </a:t>
            </a:r>
            <a:r>
              <a:rPr lang="ru-RU" sz="1400" dirty="0" smtClean="0"/>
              <a:t>Научно-практическая конференция  «Малая Родина»   </a:t>
            </a:r>
            <a:r>
              <a:rPr lang="ru-RU" sz="1400" b="1" dirty="0" smtClean="0"/>
              <a:t>Благодарственное письмо</a:t>
            </a:r>
            <a:endParaRPr lang="ru-RU" sz="1400" dirty="0" smtClean="0"/>
          </a:p>
          <a:p>
            <a:r>
              <a:rPr lang="ru-RU" sz="1400" b="1" dirty="0" smtClean="0"/>
              <a:t>            </a:t>
            </a:r>
            <a:r>
              <a:rPr lang="ru-RU" sz="1400" dirty="0" smtClean="0"/>
              <a:t> Научно-практическая конференция  «Малая Родина»   </a:t>
            </a:r>
            <a:r>
              <a:rPr lang="ru-RU" sz="1400" b="1" dirty="0" smtClean="0"/>
              <a:t>Грамота</a:t>
            </a:r>
            <a:r>
              <a:rPr lang="ru-RU" sz="1400" dirty="0" smtClean="0"/>
              <a:t>                               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2008</a:t>
            </a:r>
            <a:r>
              <a:rPr lang="ru-RU" sz="1400" dirty="0" smtClean="0">
                <a:solidFill>
                  <a:srgbClr val="FF0000"/>
                </a:solidFill>
              </a:rPr>
              <a:t> </a:t>
            </a:r>
            <a:r>
              <a:rPr lang="ru-RU" sz="1400" dirty="0" smtClean="0"/>
              <a:t>   Конкурс «Урок ХХI века»  </a:t>
            </a:r>
            <a:r>
              <a:rPr lang="ru-RU" sz="1400" b="1" dirty="0" smtClean="0"/>
              <a:t>участник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2010</a:t>
            </a:r>
            <a:r>
              <a:rPr lang="ru-RU" sz="1400" dirty="0" smtClean="0"/>
              <a:t>    Форум «Одарённые дети»</a:t>
            </a:r>
          </a:p>
          <a:p>
            <a:r>
              <a:rPr lang="ru-RU" sz="1400" b="1" dirty="0" smtClean="0"/>
              <a:t>         </a:t>
            </a:r>
            <a:r>
              <a:rPr lang="ru-RU" sz="1400" dirty="0" smtClean="0"/>
              <a:t>   Семинар «На перекрёстке мнений» (из опыта работы по теме «Одарённые дети»)  </a:t>
            </a:r>
            <a:r>
              <a:rPr lang="ru-RU" sz="1400" b="1" dirty="0" smtClean="0"/>
              <a:t>Благодарность</a:t>
            </a:r>
            <a:endParaRPr lang="ru-RU" sz="1400" dirty="0" smtClean="0"/>
          </a:p>
          <a:p>
            <a:r>
              <a:rPr lang="ru-RU" sz="1400" b="1" dirty="0" smtClean="0"/>
              <a:t>             </a:t>
            </a:r>
            <a:r>
              <a:rPr lang="ru-RU" sz="1400" dirty="0" smtClean="0"/>
              <a:t>Представление и обобщение опыта на районной педагогической конференции </a:t>
            </a:r>
            <a:r>
              <a:rPr lang="ru-RU" sz="1400" b="1" dirty="0" smtClean="0"/>
              <a:t>Диплом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2011</a:t>
            </a:r>
            <a:r>
              <a:rPr lang="ru-RU" sz="1400" dirty="0" smtClean="0"/>
              <a:t>    Форум «Одарённые дети»       Научно-практическая конференция для учащихся 3 – 4 классов. Номинация «Юный исследователь»        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0000FF"/>
                </a:solidFill>
              </a:rPr>
              <a:t>МЕЖДУНАРОДНЫЙ УРОВЕНЬ</a:t>
            </a:r>
            <a:endParaRPr lang="ru-RU" sz="1400" dirty="0" smtClean="0">
              <a:solidFill>
                <a:srgbClr val="0000FF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2008</a:t>
            </a:r>
            <a:r>
              <a:rPr lang="ru-RU" sz="1400" dirty="0" smtClean="0">
                <a:solidFill>
                  <a:srgbClr val="FF0000"/>
                </a:solidFill>
              </a:rPr>
              <a:t>  </a:t>
            </a:r>
            <a:r>
              <a:rPr lang="ru-RU" sz="1400" dirty="0" smtClean="0"/>
              <a:t>  Научно-практическая конференция  «Я и моя семья»  </a:t>
            </a:r>
            <a:r>
              <a:rPr lang="ru-RU" sz="1400" b="1" dirty="0" smtClean="0"/>
              <a:t>Диплом </a:t>
            </a:r>
            <a:r>
              <a:rPr lang="ru-RU" sz="1400" dirty="0" smtClean="0"/>
              <a:t>X –го Международного фестиваля «Детство без границ»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6675"/>
            <a:ext cx="6857999" cy="9077325"/>
          </a:xfrm>
          <a:prstGeom prst="rect">
            <a:avLst/>
          </a:prstGeom>
          <a:noFill/>
        </p:spPr>
      </p:pic>
      <p:pic>
        <p:nvPicPr>
          <p:cNvPr id="3077" name="Picture 5" descr="C:\Documents and Settings\User\Мои документы\16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8" y="285720"/>
            <a:ext cx="642942" cy="10287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40" y="0"/>
            <a:ext cx="4000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НАГРАДЫ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моих учеников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C:\Documents and Settings\Admin\Мои документы\Сайт Банникова Катя\Дипломы и документы\Грамоты детей\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04" y="1428728"/>
            <a:ext cx="245082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Admin\Мои документы\Сайт Банникова Катя\Дипломы и документы\Грамоты детей\1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8" y="1357290"/>
            <a:ext cx="2714644" cy="356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Admin\Мои документы\Сайт Банникова Катя\Дипломы и документы\Грамоты детей\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42" y="5072067"/>
            <a:ext cx="2357454" cy="327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5" descr="C:\Documents and Settings\Admin\Мои документы\Сайт Банникова Катя\Дипломы и документы\Грамоты детей\1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86" y="5052000"/>
            <a:ext cx="2786082" cy="389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6675"/>
            <a:ext cx="6857999" cy="9077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80" y="642910"/>
            <a:ext cx="59293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ПУБЛИКАЦИИ МОИХ УЧЕНИКОВ: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Литературное творчество</a:t>
            </a:r>
          </a:p>
          <a:p>
            <a:pPr lvl="0"/>
            <a:r>
              <a:rPr lang="ru-RU" u="sng" dirty="0" smtClean="0">
                <a:hlinkClick r:id="rId3"/>
              </a:rPr>
              <a:t>Кроссворд "Ассорти по сказкам </a:t>
            </a:r>
            <a:r>
              <a:rPr lang="ru-RU" u="sng" dirty="0" err="1" smtClean="0">
                <a:hlinkClick r:id="rId3"/>
              </a:rPr>
              <a:t>Андрсена</a:t>
            </a:r>
            <a:r>
              <a:rPr lang="ru-RU" u="sng" dirty="0" smtClean="0">
                <a:hlinkClick r:id="rId3"/>
              </a:rPr>
              <a:t>" </a:t>
            </a:r>
            <a:r>
              <a:rPr lang="ru-RU" u="sng" dirty="0" err="1" smtClean="0">
                <a:hlinkClick r:id="rId3"/>
              </a:rPr>
              <a:t>Еланцева</a:t>
            </a:r>
            <a:r>
              <a:rPr lang="ru-RU" u="sng" dirty="0" smtClean="0">
                <a:hlinkClick r:id="rId3"/>
              </a:rPr>
              <a:t> Таня 2 класс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Кроссворд "Сказочный винегрет" Паршиков Дима 2 класс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Районный конкурс сочинений «Этих дней не смолкнет слава»-сочинение Овчаренко Ксения 1 класс</a:t>
            </a:r>
            <a:endParaRPr lang="ru-RU" dirty="0" smtClean="0"/>
          </a:p>
          <a:p>
            <a:endParaRPr lang="en-US" b="1" dirty="0" smtClean="0"/>
          </a:p>
          <a:p>
            <a:r>
              <a:rPr lang="ru-RU" b="1" dirty="0" smtClean="0"/>
              <a:t>Художественно-прикладное творчество</a:t>
            </a:r>
          </a:p>
          <a:p>
            <a:pPr lvl="0"/>
            <a:r>
              <a:rPr lang="ru-RU" u="sng" dirty="0" smtClean="0">
                <a:hlinkClick r:id="rId6"/>
              </a:rPr>
              <a:t>Рисунок "Космос" - участница муниципального </a:t>
            </a:r>
            <a:r>
              <a:rPr lang="ru-RU" u="sng" dirty="0" err="1" smtClean="0">
                <a:hlinkClick r:id="rId6"/>
              </a:rPr>
              <a:t>конкурса-Еланцева</a:t>
            </a:r>
            <a:r>
              <a:rPr lang="ru-RU" u="sng" dirty="0" smtClean="0">
                <a:hlinkClick r:id="rId6"/>
              </a:rPr>
              <a:t> Таня 2 класс</a:t>
            </a:r>
            <a:endParaRPr lang="ru-RU" dirty="0" smtClean="0"/>
          </a:p>
          <a:p>
            <a:endParaRPr lang="en-US" b="1" dirty="0" smtClean="0"/>
          </a:p>
          <a:p>
            <a:r>
              <a:rPr lang="ru-RU" b="1" dirty="0" smtClean="0"/>
              <a:t>Другое</a:t>
            </a:r>
          </a:p>
          <a:p>
            <a:pPr lvl="0"/>
            <a:r>
              <a:rPr lang="ru-RU" u="sng" dirty="0" smtClean="0">
                <a:hlinkClick r:id="rId7"/>
              </a:rPr>
              <a:t>"Алоэ" Морозова Света 2 класс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"</a:t>
            </a:r>
            <a:r>
              <a:rPr lang="ru-RU" u="sng" dirty="0" err="1" smtClean="0">
                <a:hlinkClick r:id="rId8"/>
              </a:rPr>
              <a:t>Каллы</a:t>
            </a:r>
            <a:r>
              <a:rPr lang="ru-RU" u="sng" dirty="0" smtClean="0">
                <a:hlinkClick r:id="rId8"/>
              </a:rPr>
              <a:t>" Морозова Света 2 класс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"Лучшие друзья" </a:t>
            </a:r>
            <a:r>
              <a:rPr lang="ru-RU" u="sng" dirty="0" err="1" smtClean="0">
                <a:hlinkClick r:id="rId9"/>
              </a:rPr>
              <a:t>Семерханов</a:t>
            </a:r>
            <a:r>
              <a:rPr lang="ru-RU" u="sng" dirty="0" smtClean="0">
                <a:hlinkClick r:id="rId9"/>
              </a:rPr>
              <a:t> Андрей 2 класс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"Мои </a:t>
            </a:r>
            <a:r>
              <a:rPr lang="ru-RU" u="sng" dirty="0" err="1" smtClean="0">
                <a:hlinkClick r:id="rId10"/>
              </a:rPr>
              <a:t>любимки</a:t>
            </a:r>
            <a:r>
              <a:rPr lang="ru-RU" u="sng" dirty="0" smtClean="0">
                <a:hlinkClick r:id="rId10"/>
              </a:rPr>
              <a:t>" Овчаренко Ксения 2 класс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"Моя любимая собачка ИРМА" Морозова Света 2 класс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"У меня есть любимая собачка" </a:t>
            </a:r>
            <a:r>
              <a:rPr lang="ru-RU" u="sng" dirty="0" err="1" smtClean="0">
                <a:hlinkClick r:id="rId12"/>
              </a:rPr>
              <a:t>Еланцева</a:t>
            </a:r>
            <a:r>
              <a:rPr lang="ru-RU" u="sng" dirty="0" smtClean="0">
                <a:hlinkClick r:id="rId12"/>
              </a:rPr>
              <a:t> Татьяна 2 класс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 descr="597f21e653449da8d5f5792aab90b461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500306" y="6000760"/>
            <a:ext cx="2357454" cy="27665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pic>
        <p:nvPicPr>
          <p:cNvPr id="17" name="Рисунок 16" descr="6a00e54f00add48833010536273dda970b-800w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80" y="285720"/>
            <a:ext cx="1905000" cy="2143155"/>
          </a:xfrm>
          <a:prstGeom prst="rect">
            <a:avLst/>
          </a:prstGeom>
        </p:spPr>
      </p:pic>
      <p:pic>
        <p:nvPicPr>
          <p:cNvPr id="5" name="Рисунок 4" descr="Еланцева Тан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80" y="2571736"/>
            <a:ext cx="2952747" cy="2214560"/>
          </a:xfrm>
          <a:prstGeom prst="rect">
            <a:avLst/>
          </a:prstGeom>
        </p:spPr>
      </p:pic>
      <p:pic>
        <p:nvPicPr>
          <p:cNvPr id="7" name="Рисунок 6" descr="Морозова Свет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714752" y="1785918"/>
            <a:ext cx="2214554" cy="3452805"/>
          </a:xfrm>
          <a:prstGeom prst="rect">
            <a:avLst/>
          </a:prstGeom>
        </p:spPr>
      </p:pic>
      <p:pic>
        <p:nvPicPr>
          <p:cNvPr id="8" name="Рисунок 7" descr="Овчаренко Ксюш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71810" y="5500694"/>
            <a:ext cx="3429000" cy="2571750"/>
          </a:xfrm>
          <a:prstGeom prst="rect">
            <a:avLst/>
          </a:prstGeom>
        </p:spPr>
      </p:pic>
      <p:pic>
        <p:nvPicPr>
          <p:cNvPr id="10" name="Рисунок 9" descr="Семерханов Андрей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85794" y="5000628"/>
            <a:ext cx="1928826" cy="3643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1612" y="435768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Еланцева</a:t>
            </a:r>
            <a:r>
              <a:rPr lang="ru-RU" b="1" dirty="0" smtClean="0">
                <a:solidFill>
                  <a:schemeClr val="bg1"/>
                </a:solidFill>
              </a:rPr>
              <a:t> Таня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76" y="478631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Морозова Света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8" y="557213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Овчаренко Ксюша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44" y="821533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Семерханов</a:t>
            </a:r>
            <a:r>
              <a:rPr lang="ru-RU" b="1" dirty="0" smtClean="0"/>
              <a:t> Андрей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14620" y="35715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«ЭКОЕЛКА»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26" y="857224"/>
            <a:ext cx="45720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МЕТОДИЧЕСКАЯ  КОПИЛКА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132784138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66" y="0"/>
            <a:ext cx="1500198" cy="1861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32" y="2126694"/>
            <a:ext cx="571504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МОИ ПУБЛИКАЦИИ: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Воспитательная работа</a:t>
            </a:r>
          </a:p>
          <a:p>
            <a:pPr lvl="0"/>
            <a:r>
              <a:rPr lang="ru-RU" u="sng" dirty="0" smtClean="0">
                <a:hlinkClick r:id="rId4"/>
              </a:rPr>
              <a:t>1 класс </a:t>
            </a:r>
            <a:r>
              <a:rPr lang="ru-RU" u="sng" dirty="0" err="1" smtClean="0">
                <a:hlinkClick r:id="rId4"/>
              </a:rPr>
              <a:t>ФГОС-внеурочная</a:t>
            </a:r>
            <a:r>
              <a:rPr lang="ru-RU" u="sng" dirty="0" smtClean="0">
                <a:hlinkClick r:id="rId4"/>
              </a:rPr>
              <a:t> деятельность</a:t>
            </a:r>
            <a:endParaRPr lang="ru-RU" dirty="0" smtClean="0"/>
          </a:p>
          <a:p>
            <a:r>
              <a:rPr lang="ru-RU" b="1" dirty="0" smtClean="0"/>
              <a:t>Математика</a:t>
            </a:r>
          </a:p>
          <a:p>
            <a:pPr lvl="0"/>
            <a:r>
              <a:rPr lang="ru-RU" u="sng" dirty="0" smtClean="0">
                <a:hlinkClick r:id="rId5"/>
              </a:rPr>
              <a:t>ИКТ в учебно-воспитательном процессе (обобщение опыта работы)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Конкурс педагогического мастерства "От теории к практике" - Решение задач</a:t>
            </a:r>
            <a:endParaRPr lang="ru-RU" dirty="0" smtClean="0"/>
          </a:p>
          <a:p>
            <a:r>
              <a:rPr lang="ru-RU" b="1" dirty="0" smtClean="0"/>
              <a:t>Общепедагогические технологии</a:t>
            </a:r>
          </a:p>
          <a:p>
            <a:pPr lvl="0"/>
            <a:r>
              <a:rPr lang="ru-RU" u="sng" dirty="0" smtClean="0">
                <a:hlinkClick r:id="rId7"/>
              </a:rPr>
              <a:t>УМК Гармония и стандарты II поколения - </a:t>
            </a:r>
            <a:r>
              <a:rPr lang="ru-RU" u="sng" dirty="0" err="1" smtClean="0">
                <a:hlinkClick r:id="rId7"/>
              </a:rPr>
              <a:t>информаионно-образовательная</a:t>
            </a:r>
            <a:r>
              <a:rPr lang="ru-RU" u="sng" dirty="0" smtClean="0">
                <a:hlinkClick r:id="rId7"/>
              </a:rPr>
              <a:t> среда (ИОС)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УМК Гармония и стандарты II поколения - образовательная среда (ОС)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ФГОС НОО – презентация</a:t>
            </a:r>
            <a:endParaRPr lang="en-US" u="sng" dirty="0" smtClean="0"/>
          </a:p>
          <a:p>
            <a:pPr lvl="0"/>
            <a:r>
              <a:rPr lang="ru-RU" u="sng" dirty="0" smtClean="0">
                <a:solidFill>
                  <a:srgbClr val="0000FF"/>
                </a:solidFill>
              </a:rPr>
              <a:t> Мое ПОРТФОЛИО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/>
              <a:t>Региональный компонент</a:t>
            </a:r>
          </a:p>
          <a:p>
            <a:pPr lvl="0"/>
            <a:r>
              <a:rPr lang="ru-RU" u="sng" dirty="0" smtClean="0">
                <a:hlinkClick r:id="rId10"/>
              </a:rPr>
              <a:t>"История моей семьи" - районная НПК</a:t>
            </a:r>
            <a:endParaRPr lang="ru-RU" dirty="0" smtClean="0"/>
          </a:p>
          <a:p>
            <a:r>
              <a:rPr lang="ru-RU" b="1" dirty="0" smtClean="0"/>
              <a:t>Русский язык</a:t>
            </a:r>
          </a:p>
          <a:p>
            <a:pPr lvl="0"/>
            <a:r>
              <a:rPr lang="ru-RU" u="sng" dirty="0" smtClean="0">
                <a:hlinkClick r:id="rId11"/>
              </a:rPr>
              <a:t>«Пишу грамотно» - справочное пособие</a:t>
            </a:r>
            <a:endParaRPr lang="ru-RU" dirty="0" smtClean="0"/>
          </a:p>
          <a:p>
            <a:r>
              <a:rPr lang="ru-RU" b="1" dirty="0" smtClean="0"/>
              <a:t>Разное</a:t>
            </a:r>
          </a:p>
          <a:p>
            <a:pPr lvl="0"/>
            <a:r>
              <a:rPr lang="ru-RU" u="sng" dirty="0" smtClean="0">
                <a:hlinkClick r:id="rId12"/>
              </a:rPr>
              <a:t>Информационно – аналитический материал об учителе</a:t>
            </a:r>
            <a:endParaRPr lang="ru-RU" dirty="0" smtClean="0"/>
          </a:p>
          <a:p>
            <a:r>
              <a:rPr lang="ru-RU" b="1" dirty="0" smtClean="0"/>
              <a:t>Материалы для родителей</a:t>
            </a:r>
          </a:p>
          <a:p>
            <a:pPr lvl="0"/>
            <a:r>
              <a:rPr lang="ru-RU" u="sng" dirty="0" smtClean="0">
                <a:hlinkClick r:id="rId13"/>
              </a:rPr>
              <a:t>Родителям о ФГОС НОО (анкета)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Свободное время вашего ребенка - анкета для родителей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pic>
        <p:nvPicPr>
          <p:cNvPr id="1027" name="Picture 3" descr="G:\Рисунки все\Мои рисунки 3\3Коллекция Microsoft\Осенние листья\72526770_0_48c15_547c8d16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70367" y="0"/>
            <a:ext cx="2987634" cy="35004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8" y="428596"/>
            <a:ext cx="428628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МОЕ 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педагогическое КРЕДО: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8" y="3357554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«Требовательность. Требуй сначала от себя, потом - от учеников»</a:t>
            </a:r>
            <a:endParaRPr lang="ru-RU" sz="3600" b="1" dirty="0">
              <a:ln w="11430"/>
              <a:solidFill>
                <a:srgbClr val="9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0_8dcab_fcec4546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00240" y="5072066"/>
            <a:ext cx="1871289" cy="3581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pic>
        <p:nvPicPr>
          <p:cNvPr id="2" name="Рисунок 1" descr="leave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BFBFF"/>
              </a:clrFrom>
              <a:clrTo>
                <a:srgbClr val="FB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44" y="6858016"/>
            <a:ext cx="2164080" cy="19629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80" y="642910"/>
            <a:ext cx="59293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Мой   ДЕВИЗ: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94" y="1785918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«Стать первым учителем не по счету, а по уважению!»</a:t>
            </a:r>
            <a:endParaRPr lang="ru-RU" sz="2800" b="1" dirty="0">
              <a:ln w="11430">
                <a:solidFill>
                  <a:srgbClr val="920000"/>
                </a:solidFill>
              </a:ln>
              <a:solidFill>
                <a:srgbClr val="9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80" y="3857620"/>
            <a:ext cx="571504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 свете ни единому уму, имевшему учительскую прыть, глаза не удалось открыть тому, кто сам не собирался их открыть» </a:t>
            </a:r>
          </a:p>
          <a:p>
            <a:r>
              <a:rPr lang="ru-RU" sz="2800" b="1" i="1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</a:t>
            </a:r>
            <a:r>
              <a:rPr lang="ru-RU" sz="2800" b="1" i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Игорь </a:t>
            </a:r>
            <a:r>
              <a:rPr lang="ru-RU" sz="2800" b="1" i="1" dirty="0" err="1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Губерман</a:t>
            </a:r>
            <a:endParaRPr lang="ru-RU" sz="28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785794" y="4286248"/>
            <a:ext cx="550072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Образование  СРЕДНЕЕ ПЕДАГОГИЧЕСКОЕ:</a:t>
            </a: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285728" y="5839247"/>
            <a:ext cx="6143668" cy="2662267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err="1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Тулунское</a:t>
            </a:r>
            <a:r>
              <a:rPr lang="ru-RU" sz="23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 </a:t>
            </a:r>
            <a:r>
              <a:rPr lang="ru-RU" sz="23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педагогическое  училище</a:t>
            </a:r>
            <a:r>
              <a:rPr lang="ru-RU" sz="23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  </a:t>
            </a:r>
            <a:r>
              <a:rPr lang="ru-RU" sz="2300" b="1" dirty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/>
            </a:r>
            <a:br>
              <a:rPr lang="ru-RU" sz="2300" b="1" dirty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</a:br>
            <a:r>
              <a:rPr lang="ru-RU" sz="23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(</a:t>
            </a:r>
            <a:r>
              <a:rPr lang="ru-RU" sz="23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г.Тулун) </a:t>
            </a:r>
            <a:r>
              <a:rPr lang="ru-RU" sz="24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Arial" pitchFamily="34" charset="0"/>
              </a:rPr>
              <a:t>1980 год</a:t>
            </a:r>
            <a:endParaRPr lang="ru-RU" sz="2400" b="1" dirty="0" smtClean="0">
              <a:ln w="11430">
                <a:solidFill>
                  <a:srgbClr val="920000"/>
                </a:solidFill>
              </a:ln>
              <a:solidFill>
                <a:srgbClr val="9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24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КВАЛИФИКАЦИЯ</a:t>
            </a:r>
            <a:r>
              <a:rPr lang="ru-RU" sz="24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: </a:t>
            </a:r>
            <a:endParaRPr lang="ru-RU" sz="2400" b="1" dirty="0" smtClean="0">
              <a:ln w="11430">
                <a:solidFill>
                  <a:srgbClr val="920000"/>
                </a:solidFill>
              </a:ln>
              <a:solidFill>
                <a:srgbClr val="9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24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«УЧИТЕЛЬ НАЧАЛЬНЫХ КЛАССОВ»</a:t>
            </a:r>
          </a:p>
          <a:p>
            <a:pPr lvl="0" algn="ctr">
              <a:defRPr/>
            </a:pPr>
            <a:r>
              <a:rPr lang="ru-RU" sz="24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СПЕЦИАЛЬНОСТЬ: </a:t>
            </a:r>
            <a:endParaRPr lang="ru-RU" sz="2400" b="1" dirty="0" smtClean="0">
              <a:ln w="11430">
                <a:solidFill>
                  <a:srgbClr val="920000"/>
                </a:solidFill>
              </a:ln>
              <a:solidFill>
                <a:srgbClr val="9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ru-RU" sz="24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«Преподавание в начальных классах  общеобразовательной школы»</a:t>
            </a:r>
            <a:endParaRPr lang="ru-RU" sz="2400" b="1" dirty="0" smtClean="0">
              <a:ln w="11430">
                <a:solidFill>
                  <a:srgbClr val="920000"/>
                </a:solidFill>
              </a:ln>
              <a:solidFill>
                <a:srgbClr val="9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иплом ср.сп.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79530">
            <a:off x="381718" y="1488531"/>
            <a:ext cx="6152906" cy="23933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571480" y="5286380"/>
            <a:ext cx="550072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Образование ВЫСШЕЕ:</a:t>
            </a: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785794" y="5858872"/>
            <a:ext cx="5357850" cy="30469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 w="11430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Негосударственное  образовательное учреждение  высшего профессионального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 w="11430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«ИРКУТСКИЙ ИНСТИТУТ МЕЖДУНАРОДНОГО ТУРИЗМА»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 w="11430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2010  год</a:t>
            </a:r>
            <a:br>
              <a:rPr kumimoji="0" lang="ru-RU" sz="2400" b="1" u="none" strike="noStrike" kern="1200" cap="none" spc="0" normalizeH="0" baseline="0" noProof="0" dirty="0" smtClean="0">
                <a:ln w="11430"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1430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(г. </a:t>
            </a:r>
            <a:r>
              <a:rPr lang="ru-RU" sz="2400" b="1" dirty="0" smtClean="0">
                <a:ln w="11430">
                  <a:noFill/>
                </a:ln>
                <a:latin typeface="+mj-lt"/>
                <a:ea typeface="+mj-ea"/>
                <a:cs typeface="+mj-cs"/>
              </a:rPr>
              <a:t>Иркутск</a:t>
            </a:r>
            <a:r>
              <a:rPr kumimoji="0" lang="ru-RU" sz="2400" b="1" u="none" strike="noStrike" kern="1200" cap="none" spc="0" normalizeH="0" baseline="0" noProof="0" dirty="0" smtClean="0">
                <a:ln w="11430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ru-RU" sz="2400" b="1" u="none" strike="noStrike" kern="1200" cap="none" spc="0" normalizeH="0" baseline="0" noProof="0" dirty="0" smtClean="0">
                <a:ln w="11430"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u="none" strike="noStrike" kern="1200" cap="none" spc="0" normalizeH="0" baseline="0" noProof="0" dirty="0">
              <a:ln w="11430"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42" y="1071538"/>
            <a:ext cx="5621955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56" y="4643438"/>
            <a:ext cx="54726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Квалификация: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94" y="5357818"/>
            <a:ext cx="5643602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8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«МЕНЕДЖЕР»</a:t>
            </a:r>
          </a:p>
          <a:p>
            <a:pPr algn="ctr">
              <a:buNone/>
            </a:pPr>
            <a:r>
              <a:rPr lang="ru-RU" sz="38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по специальности</a:t>
            </a:r>
          </a:p>
          <a:p>
            <a:pPr algn="ctr">
              <a:buNone/>
            </a:pPr>
            <a:r>
              <a:rPr lang="ru-RU" sz="3800" b="1" dirty="0" smtClean="0">
                <a:ln w="11430">
                  <a:solidFill>
                    <a:srgbClr val="920000"/>
                  </a:solidFill>
                </a:ln>
                <a:solidFill>
                  <a:srgbClr val="9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«МЕНЕДЖМЕНТ ОРГАНИЗАЦИИ»</a:t>
            </a:r>
            <a:endParaRPr lang="ru-RU" sz="3800" b="1" dirty="0">
              <a:ln w="11430">
                <a:solidFill>
                  <a:srgbClr val="920000"/>
                </a:solidFill>
              </a:ln>
              <a:solidFill>
                <a:srgbClr val="9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32" y="7643834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+mj-lt"/>
              </a:rPr>
              <a:t>Педагогический стаж   -   </a:t>
            </a:r>
            <a:r>
              <a:rPr lang="en-US" sz="2200" b="1" dirty="0" smtClean="0">
                <a:latin typeface="+mj-lt"/>
              </a:rPr>
              <a:t>34 </a:t>
            </a:r>
            <a:r>
              <a:rPr lang="ru-RU" sz="2200" b="1" dirty="0" smtClean="0">
                <a:latin typeface="+mj-lt"/>
              </a:rPr>
              <a:t>года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+mj-lt"/>
              </a:rPr>
              <a:t>Квалификационная категория  -</a:t>
            </a:r>
            <a:r>
              <a:rPr lang="en-US" sz="2200" b="1" dirty="0" smtClean="0">
                <a:latin typeface="+mj-lt"/>
              </a:rPr>
              <a:t> </a:t>
            </a:r>
            <a:r>
              <a:rPr lang="ru-RU" sz="2200" b="1" smtClean="0">
                <a:latin typeface="+mj-lt"/>
              </a:rPr>
              <a:t>первая</a:t>
            </a:r>
            <a:endParaRPr lang="ru-RU" sz="2200" b="1" dirty="0">
              <a:latin typeface="+mj-lt"/>
            </a:endParaRPr>
          </a:p>
        </p:txBody>
      </p:sp>
      <p:pic>
        <p:nvPicPr>
          <p:cNvPr id="1026" name="Picture 2" descr="C:\Documents and Settings\Admin\Мои документы\Сайт Банникова Катя\Картинки\эмблема 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32" y="357158"/>
            <a:ext cx="4500594" cy="453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56" y="5715008"/>
            <a:ext cx="55052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/>
            <a:r>
              <a:rPr lang="ru-RU" sz="2400" b="1" dirty="0" smtClean="0"/>
              <a:t>Краткосрочное повышение квалификации в ОГАОУ ДПО "Институте развития образования Иркутской области" </a:t>
            </a:r>
            <a:endParaRPr lang="en-US" sz="2400" b="1" dirty="0" smtClean="0"/>
          </a:p>
          <a:p>
            <a:pPr marL="95250" algn="ctr"/>
            <a:r>
              <a:rPr lang="ru-RU" sz="2400" b="1" dirty="0" smtClean="0"/>
              <a:t>с 09.09.2013 по 21.09.2013</a:t>
            </a:r>
            <a:endParaRPr lang="en-US" sz="2400" b="1" dirty="0" smtClean="0"/>
          </a:p>
          <a:p>
            <a:pPr marL="95250" algn="ctr"/>
            <a:r>
              <a:rPr lang="ru-RU" sz="2400" b="1" dirty="0" smtClean="0"/>
              <a:t>по теме: "Организация учебного процесса с использованием </a:t>
            </a:r>
            <a:r>
              <a:rPr lang="ru-RU" sz="2400" b="1" dirty="0" err="1" smtClean="0"/>
              <a:t>програмно</a:t>
            </a:r>
            <a:r>
              <a:rPr lang="ru-RU" sz="2400" b="1" dirty="0" smtClean="0"/>
              <a:t> - аппаратных средств"  </a:t>
            </a:r>
            <a:endParaRPr lang="ru-RU" sz="2400" b="1" dirty="0" smtClean="0">
              <a:latin typeface="Georgia" pitchFamily="18" charset="0"/>
            </a:endParaRPr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42" y="1071538"/>
            <a:ext cx="5668996" cy="41268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56" y="5715008"/>
            <a:ext cx="5505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/>
            <a:r>
              <a:rPr lang="ru-RU" sz="2400" b="1" dirty="0" smtClean="0"/>
              <a:t>Обучение в ГАУ ДПО г. Иркутск </a:t>
            </a:r>
          </a:p>
          <a:p>
            <a:pPr marL="95250" algn="ctr"/>
            <a:r>
              <a:rPr lang="ru-RU" sz="2400" b="1" dirty="0" smtClean="0"/>
              <a:t>с 16.06.2014 - 28.06.2014 </a:t>
            </a:r>
          </a:p>
          <a:p>
            <a:pPr marL="95250" algn="ctr"/>
            <a:r>
              <a:rPr lang="ru-RU" sz="2400" b="1" dirty="0" smtClean="0"/>
              <a:t>по теме: </a:t>
            </a:r>
          </a:p>
          <a:p>
            <a:pPr marL="95250" algn="ctr"/>
            <a:r>
              <a:rPr lang="ru-RU" sz="2400" b="1" dirty="0" smtClean="0"/>
              <a:t> "Основы религиозной   культуры и светской этики: концепция, содержание, методика преподавания" </a:t>
            </a:r>
            <a:endParaRPr lang="ru-RU" sz="2400" b="1" dirty="0" smtClean="0">
              <a:latin typeface="Georgia" pitchFamily="18" charset="0"/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80" y="928662"/>
            <a:ext cx="5735972" cy="40601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Рисунки все\4Коллекция Microsoft\Фоны портфолио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338"/>
            <a:ext cx="6857999" cy="9077325"/>
          </a:xfrm>
          <a:prstGeom prst="rect">
            <a:avLst/>
          </a:prstGeom>
          <a:noFill/>
        </p:spPr>
      </p:pic>
      <p:pic>
        <p:nvPicPr>
          <p:cNvPr id="2" name="Рисунок 1" descr="leave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BFBFF"/>
              </a:clrFrom>
              <a:clrTo>
                <a:srgbClr val="FBFBFF">
                  <a:alpha val="0"/>
                </a:srgbClr>
              </a:clrTo>
            </a:clrChange>
          </a:blip>
          <a:stretch>
            <a:fillRect/>
          </a:stretch>
        </p:blipFill>
        <p:spPr>
          <a:xfrm rot="11167273">
            <a:off x="5007152" y="89807"/>
            <a:ext cx="1770284" cy="16057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0174" y="428596"/>
            <a:ext cx="392909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5250"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ОБЩЕСТВЕННАЯ РАБОТА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42" y="857224"/>
            <a:ext cx="2143140" cy="2255937"/>
          </a:xfrm>
          <a:prstGeom prst="rect">
            <a:avLst/>
          </a:prstGeom>
        </p:spPr>
      </p:pic>
      <p:pic>
        <p:nvPicPr>
          <p:cNvPr id="6" name="Рисунок 5" descr="депутат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7" y="4286248"/>
            <a:ext cx="6107949" cy="221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50" y="342899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Председатель профсоюзной организации школы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57364" y="678657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Депутат </a:t>
            </a:r>
            <a:r>
              <a:rPr lang="ru-RU" b="1" dirty="0" err="1" smtClean="0"/>
              <a:t>Лермонтовского</a:t>
            </a:r>
            <a:r>
              <a:rPr lang="ru-RU" b="1" dirty="0" smtClean="0"/>
              <a:t> сельского поселения</a:t>
            </a:r>
          </a:p>
          <a:p>
            <a:pPr algn="ctr"/>
            <a:r>
              <a:rPr lang="ru-RU" b="1" dirty="0" err="1" smtClean="0"/>
              <a:t>Куйтунский</a:t>
            </a:r>
            <a:r>
              <a:rPr lang="ru-RU" b="1" dirty="0" smtClean="0"/>
              <a:t> район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448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69</cp:revision>
  <dcterms:modified xsi:type="dcterms:W3CDTF">2014-08-22T04:58:21Z</dcterms:modified>
</cp:coreProperties>
</file>