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17"/>
  </p:notesMasterIdLst>
  <p:sldIdLst>
    <p:sldId id="291" r:id="rId2"/>
    <p:sldId id="292" r:id="rId3"/>
    <p:sldId id="293" r:id="rId4"/>
    <p:sldId id="294" r:id="rId5"/>
    <p:sldId id="289" r:id="rId6"/>
    <p:sldId id="290" r:id="rId7"/>
    <p:sldId id="295" r:id="rId8"/>
    <p:sldId id="296" r:id="rId9"/>
    <p:sldId id="297" r:id="rId10"/>
    <p:sldId id="298" r:id="rId11"/>
    <p:sldId id="304" r:id="rId12"/>
    <p:sldId id="300" r:id="rId13"/>
    <p:sldId id="301" r:id="rId14"/>
    <p:sldId id="302" r:id="rId15"/>
    <p:sldId id="303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6" autoAdjust="0"/>
    <p:restoredTop sz="94660"/>
  </p:normalViewPr>
  <p:slideViewPr>
    <p:cSldViewPr>
      <p:cViewPr>
        <p:scale>
          <a:sx n="50" d="100"/>
          <a:sy n="50" d="100"/>
        </p:scale>
        <p:origin x="-1464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E969C6-17D3-42F0-9DF2-62676ED6911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58C1F0-9902-477D-A984-B64F0FB3624E}">
      <dgm:prSet phldrT="[Текст]"/>
      <dgm:spPr/>
      <dgm:t>
        <a:bodyPr/>
        <a:lstStyle/>
        <a:p>
          <a:r>
            <a:rPr lang="ru-RU" dirty="0" smtClean="0"/>
            <a:t>наглядность</a:t>
          </a:r>
          <a:endParaRPr lang="ru-RU" dirty="0"/>
        </a:p>
      </dgm:t>
    </dgm:pt>
    <dgm:pt modelId="{F08B4E01-9918-4830-BE36-096CA0C9B3A9}" type="parTrans" cxnId="{5293A20A-CBD1-4B55-A66A-A1CA1B466CC0}">
      <dgm:prSet/>
      <dgm:spPr/>
      <dgm:t>
        <a:bodyPr/>
        <a:lstStyle/>
        <a:p>
          <a:endParaRPr lang="ru-RU"/>
        </a:p>
      </dgm:t>
    </dgm:pt>
    <dgm:pt modelId="{4DDB42E7-8A29-4736-BB10-8B6C08B18674}" type="sibTrans" cxnId="{5293A20A-CBD1-4B55-A66A-A1CA1B466CC0}">
      <dgm:prSet/>
      <dgm:spPr/>
      <dgm:t>
        <a:bodyPr/>
        <a:lstStyle/>
        <a:p>
          <a:endParaRPr lang="ru-RU"/>
        </a:p>
      </dgm:t>
    </dgm:pt>
    <dgm:pt modelId="{B4CA0063-06A1-4646-AF37-7ADF00A58B13}">
      <dgm:prSet phldrT="[Текст]"/>
      <dgm:spPr/>
      <dgm:t>
        <a:bodyPr/>
        <a:lstStyle/>
        <a:p>
          <a:r>
            <a:rPr lang="ru-RU" dirty="0" smtClean="0"/>
            <a:t>тема</a:t>
          </a:r>
          <a:endParaRPr lang="ru-RU" dirty="0"/>
        </a:p>
      </dgm:t>
    </dgm:pt>
    <dgm:pt modelId="{E35A2C1C-1AD0-42FC-93BC-67A46A7C4043}" type="parTrans" cxnId="{8C25A658-91AF-4B5C-A512-475CCECA9267}">
      <dgm:prSet/>
      <dgm:spPr/>
      <dgm:t>
        <a:bodyPr/>
        <a:lstStyle/>
        <a:p>
          <a:endParaRPr lang="ru-RU"/>
        </a:p>
      </dgm:t>
    </dgm:pt>
    <dgm:pt modelId="{8D222DE9-47E3-436D-BEF3-ACA04FBCA9C5}" type="sibTrans" cxnId="{8C25A658-91AF-4B5C-A512-475CCECA9267}">
      <dgm:prSet/>
      <dgm:spPr/>
      <dgm:t>
        <a:bodyPr/>
        <a:lstStyle/>
        <a:p>
          <a:endParaRPr lang="ru-RU"/>
        </a:p>
      </dgm:t>
    </dgm:pt>
    <dgm:pt modelId="{6E503FDA-3C45-42C6-A585-B775350F2043}">
      <dgm:prSet phldrT="[Текст]"/>
      <dgm:spPr/>
      <dgm:t>
        <a:bodyPr/>
        <a:lstStyle/>
        <a:p>
          <a:r>
            <a:rPr lang="ru-RU" dirty="0" smtClean="0"/>
            <a:t>текст</a:t>
          </a:r>
          <a:endParaRPr lang="ru-RU" dirty="0"/>
        </a:p>
      </dgm:t>
    </dgm:pt>
    <dgm:pt modelId="{76ACC605-CC43-4A44-88C8-2CFFB080A482}" type="parTrans" cxnId="{6F334390-DA3D-4180-9CD0-C081F299959C}">
      <dgm:prSet/>
      <dgm:spPr/>
      <dgm:t>
        <a:bodyPr/>
        <a:lstStyle/>
        <a:p>
          <a:endParaRPr lang="ru-RU"/>
        </a:p>
      </dgm:t>
    </dgm:pt>
    <dgm:pt modelId="{9E038364-61FD-4377-80F2-8CF2F1121E00}" type="sibTrans" cxnId="{6F334390-DA3D-4180-9CD0-C081F299959C}">
      <dgm:prSet/>
      <dgm:spPr/>
      <dgm:t>
        <a:bodyPr/>
        <a:lstStyle/>
        <a:p>
          <a:endParaRPr lang="ru-RU"/>
        </a:p>
      </dgm:t>
    </dgm:pt>
    <dgm:pt modelId="{0C660CEF-E19C-4E8C-B930-7C14A7C693F5}">
      <dgm:prSet phldrT="[Текст]"/>
      <dgm:spPr/>
      <dgm:t>
        <a:bodyPr/>
        <a:lstStyle/>
        <a:p>
          <a:r>
            <a:rPr lang="ru-RU" dirty="0" smtClean="0"/>
            <a:t>ситуация</a:t>
          </a:r>
          <a:endParaRPr lang="ru-RU" dirty="0"/>
        </a:p>
      </dgm:t>
    </dgm:pt>
    <dgm:pt modelId="{E19C94A2-F98D-4183-B7CE-822661588DC4}" type="parTrans" cxnId="{70D517B1-151D-40C9-B2D0-46B3CED29C79}">
      <dgm:prSet/>
      <dgm:spPr/>
      <dgm:t>
        <a:bodyPr/>
        <a:lstStyle/>
        <a:p>
          <a:endParaRPr lang="ru-RU"/>
        </a:p>
      </dgm:t>
    </dgm:pt>
    <dgm:pt modelId="{E70B9668-036C-4E6F-8CCE-BE3EFA270434}" type="sibTrans" cxnId="{70D517B1-151D-40C9-B2D0-46B3CED29C79}">
      <dgm:prSet/>
      <dgm:spPr/>
      <dgm:t>
        <a:bodyPr/>
        <a:lstStyle/>
        <a:p>
          <a:endParaRPr lang="ru-RU"/>
        </a:p>
      </dgm:t>
    </dgm:pt>
    <dgm:pt modelId="{3BD31B1F-FD26-45F8-AD81-7CD013BCF39A}">
      <dgm:prSet phldrT="[Текст]"/>
      <dgm:spPr/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ОПОРЫ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711EC6B-2180-41B2-9DD4-D04969469C43}" type="parTrans" cxnId="{C0C981F8-474F-4575-B731-28B63515B751}">
      <dgm:prSet/>
      <dgm:spPr/>
      <dgm:t>
        <a:bodyPr/>
        <a:lstStyle/>
        <a:p>
          <a:endParaRPr lang="ru-RU"/>
        </a:p>
      </dgm:t>
    </dgm:pt>
    <dgm:pt modelId="{BD0FB965-A11F-40E4-B77F-401C2F29EB54}" type="sibTrans" cxnId="{C0C981F8-474F-4575-B731-28B63515B751}">
      <dgm:prSet/>
      <dgm:spPr/>
      <dgm:t>
        <a:bodyPr/>
        <a:lstStyle/>
        <a:p>
          <a:endParaRPr lang="ru-RU"/>
        </a:p>
      </dgm:t>
    </dgm:pt>
    <dgm:pt modelId="{2CA97F81-C70B-477C-8E36-8B31365E5E89}" type="pres">
      <dgm:prSet presAssocID="{7CE969C6-17D3-42F0-9DF2-62676ED6911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BEDC4B-BF69-4824-BCAA-BE548C7B6187}" type="pres">
      <dgm:prSet presAssocID="{E258C1F0-9902-477D-A984-B64F0FB3624E}" presName="node" presStyleLbl="node1" presStyleIdx="0" presStyleCnt="5" custAng="0" custLinFactNeighborX="-45147" custLinFactNeighborY="-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71F0EF-D779-4AA1-98A2-ED19823789EC}" type="pres">
      <dgm:prSet presAssocID="{4DDB42E7-8A29-4736-BB10-8B6C08B18674}" presName="sibTrans" presStyleCnt="0"/>
      <dgm:spPr/>
    </dgm:pt>
    <dgm:pt modelId="{13B6E91F-039C-41D7-877B-04296B016880}" type="pres">
      <dgm:prSet presAssocID="{B4CA0063-06A1-4646-AF37-7ADF00A58B13}" presName="node" presStyleLbl="node1" presStyleIdx="1" presStyleCnt="5" custLinFactNeighborX="44186" custLinFactNeighborY="-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065B55-91B3-4630-9B13-B9E77BAA3A7C}" type="pres">
      <dgm:prSet presAssocID="{8D222DE9-47E3-436D-BEF3-ACA04FBCA9C5}" presName="sibTrans" presStyleCnt="0"/>
      <dgm:spPr/>
    </dgm:pt>
    <dgm:pt modelId="{C2689B74-5CF1-4FC9-A4AC-4CFA531F46C6}" type="pres">
      <dgm:prSet presAssocID="{6E503FDA-3C45-42C6-A585-B775350F2043}" presName="node" presStyleLbl="node1" presStyleIdx="2" presStyleCnt="5" custLinFactY="37800" custLinFactNeighborX="-4514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99A7A3-CD3D-46B5-B26F-F8C5F192F75A}" type="pres">
      <dgm:prSet presAssocID="{9E038364-61FD-4377-80F2-8CF2F1121E00}" presName="sibTrans" presStyleCnt="0"/>
      <dgm:spPr/>
    </dgm:pt>
    <dgm:pt modelId="{A5BB73E4-B142-4642-B70A-F9714633A2FF}" type="pres">
      <dgm:prSet presAssocID="{0C660CEF-E19C-4E8C-B930-7C14A7C693F5}" presName="node" presStyleLbl="node1" presStyleIdx="3" presStyleCnt="5" custLinFactY="42114" custLinFactNeighborX="4159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ABA1CA-5E13-4C66-BE77-BD7FAEF97220}" type="pres">
      <dgm:prSet presAssocID="{E70B9668-036C-4E6F-8CCE-BE3EFA270434}" presName="sibTrans" presStyleCnt="0"/>
      <dgm:spPr/>
    </dgm:pt>
    <dgm:pt modelId="{1CE2A4F3-3CC0-4D54-BB4F-1C7507657223}" type="pres">
      <dgm:prSet presAssocID="{3BD31B1F-FD26-45F8-AD81-7CD013BCF39A}" presName="node" presStyleLbl="node1" presStyleIdx="4" presStyleCnt="5" custScaleX="112509" custScaleY="124590" custLinFactY="-16933" custLinFactNeighborX="1891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510896-FD8F-4749-9134-58E4FE779F77}" type="presOf" srcId="{E258C1F0-9902-477D-A984-B64F0FB3624E}" destId="{7BBEDC4B-BF69-4824-BCAA-BE548C7B6187}" srcOrd="0" destOrd="0" presId="urn:microsoft.com/office/officeart/2005/8/layout/default"/>
    <dgm:cxn modelId="{B4679B4C-9395-400B-9F4D-FD1A069B5379}" type="presOf" srcId="{7CE969C6-17D3-42F0-9DF2-62676ED69118}" destId="{2CA97F81-C70B-477C-8E36-8B31365E5E89}" srcOrd="0" destOrd="0" presId="urn:microsoft.com/office/officeart/2005/8/layout/default"/>
    <dgm:cxn modelId="{6F334390-DA3D-4180-9CD0-C081F299959C}" srcId="{7CE969C6-17D3-42F0-9DF2-62676ED69118}" destId="{6E503FDA-3C45-42C6-A585-B775350F2043}" srcOrd="2" destOrd="0" parTransId="{76ACC605-CC43-4A44-88C8-2CFFB080A482}" sibTransId="{9E038364-61FD-4377-80F2-8CF2F1121E00}"/>
    <dgm:cxn modelId="{8C25A658-91AF-4B5C-A512-475CCECA9267}" srcId="{7CE969C6-17D3-42F0-9DF2-62676ED69118}" destId="{B4CA0063-06A1-4646-AF37-7ADF00A58B13}" srcOrd="1" destOrd="0" parTransId="{E35A2C1C-1AD0-42FC-93BC-67A46A7C4043}" sibTransId="{8D222DE9-47E3-436D-BEF3-ACA04FBCA9C5}"/>
    <dgm:cxn modelId="{5293A20A-CBD1-4B55-A66A-A1CA1B466CC0}" srcId="{7CE969C6-17D3-42F0-9DF2-62676ED69118}" destId="{E258C1F0-9902-477D-A984-B64F0FB3624E}" srcOrd="0" destOrd="0" parTransId="{F08B4E01-9918-4830-BE36-096CA0C9B3A9}" sibTransId="{4DDB42E7-8A29-4736-BB10-8B6C08B18674}"/>
    <dgm:cxn modelId="{3BBB0508-8316-4BB2-B838-39AC7AB342DC}" type="presOf" srcId="{3BD31B1F-FD26-45F8-AD81-7CD013BCF39A}" destId="{1CE2A4F3-3CC0-4D54-BB4F-1C7507657223}" srcOrd="0" destOrd="0" presId="urn:microsoft.com/office/officeart/2005/8/layout/default"/>
    <dgm:cxn modelId="{0272C866-9DC8-4C8E-9AEB-3DBE3D881558}" type="presOf" srcId="{0C660CEF-E19C-4E8C-B930-7C14A7C693F5}" destId="{A5BB73E4-B142-4642-B70A-F9714633A2FF}" srcOrd="0" destOrd="0" presId="urn:microsoft.com/office/officeart/2005/8/layout/default"/>
    <dgm:cxn modelId="{70D517B1-151D-40C9-B2D0-46B3CED29C79}" srcId="{7CE969C6-17D3-42F0-9DF2-62676ED69118}" destId="{0C660CEF-E19C-4E8C-B930-7C14A7C693F5}" srcOrd="3" destOrd="0" parTransId="{E19C94A2-F98D-4183-B7CE-822661588DC4}" sibTransId="{E70B9668-036C-4E6F-8CCE-BE3EFA270434}"/>
    <dgm:cxn modelId="{E4A418F5-B8BE-442F-A437-0C55324B32C5}" type="presOf" srcId="{B4CA0063-06A1-4646-AF37-7ADF00A58B13}" destId="{13B6E91F-039C-41D7-877B-04296B016880}" srcOrd="0" destOrd="0" presId="urn:microsoft.com/office/officeart/2005/8/layout/default"/>
    <dgm:cxn modelId="{C0C981F8-474F-4575-B731-28B63515B751}" srcId="{7CE969C6-17D3-42F0-9DF2-62676ED69118}" destId="{3BD31B1F-FD26-45F8-AD81-7CD013BCF39A}" srcOrd="4" destOrd="0" parTransId="{7711EC6B-2180-41B2-9DD4-D04969469C43}" sibTransId="{BD0FB965-A11F-40E4-B77F-401C2F29EB54}"/>
    <dgm:cxn modelId="{1B2141AE-F99F-4BF4-AC6E-303B8106D9FE}" type="presOf" srcId="{6E503FDA-3C45-42C6-A585-B775350F2043}" destId="{C2689B74-5CF1-4FC9-A4AC-4CFA531F46C6}" srcOrd="0" destOrd="0" presId="urn:microsoft.com/office/officeart/2005/8/layout/default"/>
    <dgm:cxn modelId="{A39401AC-2996-4675-84CC-6D456AFD4074}" type="presParOf" srcId="{2CA97F81-C70B-477C-8E36-8B31365E5E89}" destId="{7BBEDC4B-BF69-4824-BCAA-BE548C7B6187}" srcOrd="0" destOrd="0" presId="urn:microsoft.com/office/officeart/2005/8/layout/default"/>
    <dgm:cxn modelId="{E59B2ABA-E00C-4304-987D-32D7E795F5CC}" type="presParOf" srcId="{2CA97F81-C70B-477C-8E36-8B31365E5E89}" destId="{0471F0EF-D779-4AA1-98A2-ED19823789EC}" srcOrd="1" destOrd="0" presId="urn:microsoft.com/office/officeart/2005/8/layout/default"/>
    <dgm:cxn modelId="{88A77B28-EC3E-4C7A-A4D5-8E0E1191B573}" type="presParOf" srcId="{2CA97F81-C70B-477C-8E36-8B31365E5E89}" destId="{13B6E91F-039C-41D7-877B-04296B016880}" srcOrd="2" destOrd="0" presId="urn:microsoft.com/office/officeart/2005/8/layout/default"/>
    <dgm:cxn modelId="{00FAABE1-5F3A-4DCE-87C0-0434DA1DE579}" type="presParOf" srcId="{2CA97F81-C70B-477C-8E36-8B31365E5E89}" destId="{A2065B55-91B3-4630-9B13-B9E77BAA3A7C}" srcOrd="3" destOrd="0" presId="urn:microsoft.com/office/officeart/2005/8/layout/default"/>
    <dgm:cxn modelId="{3708EB91-9185-4EFD-AEFA-40581729C68B}" type="presParOf" srcId="{2CA97F81-C70B-477C-8E36-8B31365E5E89}" destId="{C2689B74-5CF1-4FC9-A4AC-4CFA531F46C6}" srcOrd="4" destOrd="0" presId="urn:microsoft.com/office/officeart/2005/8/layout/default"/>
    <dgm:cxn modelId="{6DDF9C6F-6266-47A5-80AA-628994BB2171}" type="presParOf" srcId="{2CA97F81-C70B-477C-8E36-8B31365E5E89}" destId="{FF99A7A3-CD3D-46B5-B26F-F8C5F192F75A}" srcOrd="5" destOrd="0" presId="urn:microsoft.com/office/officeart/2005/8/layout/default"/>
    <dgm:cxn modelId="{AAF54FE3-8E3B-4C3A-8759-25244A56FD42}" type="presParOf" srcId="{2CA97F81-C70B-477C-8E36-8B31365E5E89}" destId="{A5BB73E4-B142-4642-B70A-F9714633A2FF}" srcOrd="6" destOrd="0" presId="urn:microsoft.com/office/officeart/2005/8/layout/default"/>
    <dgm:cxn modelId="{ED12CBFE-5428-4AA1-9B06-D31BBE76FD55}" type="presParOf" srcId="{2CA97F81-C70B-477C-8E36-8B31365E5E89}" destId="{DDABA1CA-5E13-4C66-BE77-BD7FAEF97220}" srcOrd="7" destOrd="0" presId="urn:microsoft.com/office/officeart/2005/8/layout/default"/>
    <dgm:cxn modelId="{C2B81235-B3A0-4201-AC50-C972D4515D1A}" type="presParOf" srcId="{2CA97F81-C70B-477C-8E36-8B31365E5E89}" destId="{1CE2A4F3-3CC0-4D54-BB4F-1C7507657223}" srcOrd="8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C26C809-7398-4027-8482-DD779A09F3AB}" type="datetimeFigureOut">
              <a:rPr lang="ru-RU"/>
              <a:pPr>
                <a:defRPr/>
              </a:pPr>
              <a:t>29.09.2013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B0B2028-52BB-4BC1-95AD-9A71BFBDCE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920B0D8-8118-494F-834D-8AC7A54BA4A7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2C42680-3AEC-4931-8B29-01ECC7400A24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CB9259-F4FE-41DA-9615-03CE8D9C688A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E5CCE11-75DC-4296-B292-D571C787BE2A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853D5EA-BE47-4958-A3DE-AFE8F01886D9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7067DD-D87F-4639-9948-89AD6E506557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E652002-AB1F-40FB-8D38-B7283B09074A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701EF8D-E1DB-477E-9257-5110F8789D9B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5E95B3-4552-4ABE-96D0-FE9FE95F089B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076DC24-94A4-40E2-8081-1499C859D9A4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6443C3C-004A-4286-B118-DCBFD6890270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4A55876-A3D7-4EE6-9C10-0B23FC0D170B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A107B89-FDC6-42DE-AD59-D48FEB25EDCD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83F855-8012-4904-9F95-99D7258A2F3D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72543-7D12-4308-9171-D54953FCAB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35364-6E70-46E5-B537-F451094727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52785-9577-44DE-B2FA-4DAED2A1A5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4B7EC-4126-4457-B7EE-05B861C28A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A4424-34A7-42A9-803C-2F7ACC55BC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54C47-B0D8-48B8-876E-FF17869E9B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7CA9B-FC52-421E-9CE6-D65F81F7FF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9D25F-57A0-40BC-89D0-83889520FF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800E7-60FA-485A-876D-DFCEDF073A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A6B76-E6CA-412A-89FB-4901B7FB9B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091C9-9D08-4831-AE68-316432E9A4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75000"/>
              </a:schemeClr>
            </a:gs>
            <a:gs pos="50000">
              <a:schemeClr val="bg1">
                <a:lumMod val="85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73FD0A8-E631-41C8-A249-C4EFD47BF8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37" r:id="rId4"/>
    <p:sldLayoutId id="2147483746" r:id="rId5"/>
    <p:sldLayoutId id="2147483738" r:id="rId6"/>
    <p:sldLayoutId id="2147483739" r:id="rId7"/>
    <p:sldLayoutId id="2147483747" r:id="rId8"/>
    <p:sldLayoutId id="2147483740" r:id="rId9"/>
    <p:sldLayoutId id="2147483741" r:id="rId10"/>
    <p:sldLayoutId id="214748374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 txBox="1">
            <a:spLocks/>
          </p:cNvSpPr>
          <p:nvPr/>
        </p:nvSpPr>
        <p:spPr>
          <a:xfrm>
            <a:off x="0" y="571480"/>
            <a:ext cx="9144000" cy="2286016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«Развитие  </a:t>
            </a:r>
            <a:r>
              <a:rPr lang="ru-RU" sz="4000" b="1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речи и речевого творчества младших </a:t>
            </a:r>
            <a:r>
              <a:rPr lang="ru-RU" sz="4000" b="1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школьников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4000" b="1" i="1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МБОУ Одинцовская СОШ №3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4000" b="1" i="1" cap="all" dirty="0" err="1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Становкина</a:t>
            </a:r>
            <a:r>
              <a:rPr lang="ru-RU" sz="4000" b="1" i="1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А.В.</a:t>
            </a:r>
            <a:endParaRPr lang="ru-RU" sz="4000" b="1" i="1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4000" b="1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7171" name="Picture 5" descr="C:\Documents and Settings\Irene\Рабочий стол\Рисунок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3286124"/>
            <a:ext cx="4691077" cy="3071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858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Задания по формированию связной речи: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04800" y="2143115"/>
            <a:ext cx="8686800" cy="3937009"/>
          </a:xfrm>
        </p:spPr>
        <p:txBody>
          <a:bodyPr/>
          <a:lstStyle/>
          <a:p>
            <a:r>
              <a:rPr lang="ru-RU" dirty="0" smtClean="0"/>
              <a:t>п</a:t>
            </a:r>
            <a:r>
              <a:rPr lang="ru-RU" dirty="0" smtClean="0"/>
              <a:t>одбери слова по теме: «Осень», «Осенний лес» и т.п. ;</a:t>
            </a:r>
          </a:p>
          <a:p>
            <a:r>
              <a:rPr lang="ru-RU" dirty="0" smtClean="0"/>
              <a:t>п</a:t>
            </a:r>
            <a:r>
              <a:rPr lang="ru-RU" dirty="0" smtClean="0"/>
              <a:t>одбери слова, которые раскрывают главную мысль рассказа;</a:t>
            </a:r>
          </a:p>
          <a:p>
            <a:r>
              <a:rPr lang="ru-RU" dirty="0" smtClean="0"/>
              <a:t>с</a:t>
            </a:r>
            <a:r>
              <a:rPr lang="ru-RU" dirty="0" smtClean="0"/>
              <a:t>оставь предложение по картине;</a:t>
            </a:r>
          </a:p>
          <a:p>
            <a:r>
              <a:rPr lang="ru-RU" dirty="0" smtClean="0"/>
              <a:t>п</a:t>
            </a:r>
            <a:r>
              <a:rPr lang="ru-RU" dirty="0" smtClean="0"/>
              <a:t>ридумай название отрывка.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Система упражнений учебника русского языка для 3 </a:t>
            </a:r>
            <a:r>
              <a:rPr lang="ru-RU" dirty="0" err="1" smtClean="0"/>
              <a:t>кл</a:t>
            </a:r>
            <a:r>
              <a:rPr lang="ru-RU" dirty="0" smtClean="0"/>
              <a:t>. УМК «Планета знаний»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/>
          <a:lstStyle/>
          <a:p>
            <a:r>
              <a:rPr lang="ru-RU" dirty="0" smtClean="0"/>
              <a:t>На обогащение словарного запаса;</a:t>
            </a:r>
          </a:p>
          <a:p>
            <a:r>
              <a:rPr lang="ru-RU" dirty="0" smtClean="0"/>
              <a:t>На развитие интуиции и чувства языка;</a:t>
            </a:r>
          </a:p>
          <a:p>
            <a:r>
              <a:rPr lang="ru-RU" dirty="0" smtClean="0"/>
              <a:t>На развитие эстетических критериев выбора лексики;</a:t>
            </a:r>
          </a:p>
          <a:p>
            <a:r>
              <a:rPr lang="ru-RU" dirty="0" smtClean="0"/>
              <a:t>На овладение нормами литературного языка;</a:t>
            </a:r>
          </a:p>
          <a:p>
            <a:r>
              <a:rPr lang="ru-RU" dirty="0" smtClean="0"/>
              <a:t>На развитие грамматического строя языка;</a:t>
            </a:r>
          </a:p>
          <a:p>
            <a:r>
              <a:rPr lang="ru-RU" dirty="0" smtClean="0"/>
              <a:t>На развитие монологической и диалогической речи.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757354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200" dirty="0" smtClean="0"/>
              <a:t>Литературное чтение: Работа </a:t>
            </a:r>
            <a:r>
              <a:rPr lang="ru-RU" sz="4200" dirty="0" smtClean="0"/>
              <a:t>с текстом</a:t>
            </a:r>
            <a:endParaRPr lang="ru-RU" sz="4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428868"/>
            <a:ext cx="8991600" cy="3857652"/>
          </a:xfrm>
        </p:spPr>
        <p:txBody>
          <a:bodyPr/>
          <a:lstStyle/>
          <a:p>
            <a:pPr marL="514350" indent="-514350" eaLnBrk="1" hangingPunct="1">
              <a:buFont typeface="Wingdings 2" pitchFamily="18" charset="2"/>
              <a:buAutoNum type="arabicPeriod"/>
            </a:pPr>
            <a:r>
              <a:rPr lang="ru-RU" dirty="0" smtClean="0"/>
              <a:t>Поиск информации и понимание </a:t>
            </a:r>
            <a:r>
              <a:rPr lang="ru-RU" dirty="0" err="1" smtClean="0"/>
              <a:t>прчитанного</a:t>
            </a:r>
            <a:r>
              <a:rPr lang="ru-RU" dirty="0" smtClean="0"/>
              <a:t>.</a:t>
            </a:r>
          </a:p>
          <a:p>
            <a:pPr marL="514350" indent="-514350" eaLnBrk="1" hangingPunct="1">
              <a:buFont typeface="Wingdings 2" pitchFamily="18" charset="2"/>
              <a:buAutoNum type="arabicPeriod"/>
            </a:pPr>
            <a:r>
              <a:rPr lang="ru-RU" dirty="0" smtClean="0"/>
              <a:t>Преобразование и интерпретация прочитанного;</a:t>
            </a:r>
          </a:p>
          <a:p>
            <a:pPr marL="514350" indent="-514350" eaLnBrk="1" hangingPunct="1">
              <a:buFont typeface="Wingdings 2" pitchFamily="18" charset="2"/>
              <a:buAutoNum type="arabicPeriod"/>
            </a:pPr>
            <a:r>
              <a:rPr lang="ru-RU" dirty="0" smtClean="0"/>
              <a:t>Работа с текстом: оценка информации.</a:t>
            </a:r>
            <a:endParaRPr lang="ru-RU" dirty="0" smtClean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0" y="3643313"/>
            <a:ext cx="9144000" cy="2428875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endParaRPr lang="ru-RU" sz="3200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Ситуация-оценка информации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14554"/>
            <a:ext cx="6357938" cy="3803659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Рассказ </a:t>
            </a:r>
            <a:r>
              <a:rPr lang="ru-RU" dirty="0" smtClean="0"/>
              <a:t>«Тема и жучка»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ClrTx/>
              <a:buFont typeface="Wingdings" pitchFamily="2" charset="2"/>
              <a:buChar char="ü"/>
              <a:defRPr/>
            </a:pPr>
            <a:r>
              <a:rPr lang="ru-RU" dirty="0" smtClean="0"/>
              <a:t>Почему Тема никого не попросил о помощи?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ClrTx/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ClrTx/>
              <a:buFont typeface="Wingdings" pitchFamily="2" charset="2"/>
              <a:buChar char="ü"/>
              <a:defRPr/>
            </a:pPr>
            <a:r>
              <a:rPr lang="ru-RU" dirty="0" smtClean="0"/>
              <a:t>А как бы вы поступили</a:t>
            </a:r>
          </a:p>
          <a:p>
            <a:pPr eaLnBrk="1" fontAlgn="auto" hangingPunct="1">
              <a:spcAft>
                <a:spcPts val="0"/>
              </a:spcAft>
              <a:buClrTx/>
              <a:buFont typeface="Wingdings 2"/>
              <a:buNone/>
              <a:defRPr/>
            </a:pPr>
            <a:r>
              <a:rPr lang="ru-RU" dirty="0" smtClean="0"/>
              <a:t> в данной ситуации?</a:t>
            </a:r>
            <a:endParaRPr lang="ru-RU" dirty="0"/>
          </a:p>
        </p:txBody>
      </p:sp>
      <p:pic>
        <p:nvPicPr>
          <p:cNvPr id="136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071688"/>
            <a:ext cx="4357686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2000240"/>
            <a:ext cx="4429124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Развитие речи и Речевое творчество – </a:t>
            </a:r>
            <a:br>
              <a:rPr lang="ru-RU" dirty="0" smtClean="0"/>
            </a:br>
            <a:r>
              <a:rPr lang="ru-RU" dirty="0" smtClean="0"/>
              <a:t>внеурочная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7358082" cy="5357826"/>
          </a:xfrm>
        </p:spPr>
        <p:txBody>
          <a:bodyPr/>
          <a:lstStyle/>
          <a:p>
            <a:pPr marL="514350" indent="-514350" eaLnBrk="1" hangingPunct="1">
              <a:buFont typeface="Franklin Gothic Medium" pitchFamily="34" charset="0"/>
              <a:buAutoNum type="arabicPeriod"/>
            </a:pPr>
            <a:r>
              <a:rPr lang="ru-RU" dirty="0" smtClean="0"/>
              <a:t>Сочинение-миниатюра о языке</a:t>
            </a:r>
            <a:endParaRPr lang="ru-RU" dirty="0" smtClean="0"/>
          </a:p>
          <a:p>
            <a:pPr marL="514350" indent="-514350" eaLnBrk="1" hangingPunct="1">
              <a:buFont typeface="Franklin Gothic Medium" pitchFamily="34" charset="0"/>
              <a:buAutoNum type="arabicPeriod"/>
            </a:pPr>
            <a:r>
              <a:rPr lang="ru-RU" dirty="0" smtClean="0"/>
              <a:t>Анкета «Какую речь хочется слушать? Богатая ли у тебя речь?</a:t>
            </a:r>
            <a:endParaRPr lang="ru-RU" dirty="0" smtClean="0"/>
          </a:p>
          <a:p>
            <a:pPr marL="514350" indent="-514350" eaLnBrk="1" hangingPunct="1">
              <a:buFont typeface="Franklin Gothic Medium" pitchFamily="34" charset="0"/>
              <a:buAutoNum type="arabicPeriod"/>
            </a:pPr>
            <a:r>
              <a:rPr lang="ru-RU" dirty="0" smtClean="0"/>
              <a:t>Советы участникам дискуссии и диалога.</a:t>
            </a:r>
            <a:endParaRPr lang="ru-RU" dirty="0" smtClean="0"/>
          </a:p>
          <a:p>
            <a:pPr marL="514350" indent="-514350" eaLnBrk="1" hangingPunct="1">
              <a:buFont typeface="Franklin Gothic Medium" pitchFamily="34" charset="0"/>
              <a:buAutoNum type="arabicPeriod"/>
            </a:pPr>
            <a:r>
              <a:rPr lang="ru-RU" dirty="0" smtClean="0"/>
              <a:t>Сочинение-рассказ по наблюдениям.</a:t>
            </a:r>
          </a:p>
          <a:p>
            <a:pPr marL="514350" indent="-514350" eaLnBrk="1" hangingPunct="1">
              <a:buFont typeface="Franklin Gothic Medium" pitchFamily="34" charset="0"/>
              <a:buAutoNum type="arabicPeriod"/>
            </a:pPr>
            <a:r>
              <a:rPr lang="ru-RU" dirty="0" smtClean="0"/>
              <a:t>Копилка поэтических образов.</a:t>
            </a:r>
          </a:p>
          <a:p>
            <a:pPr marL="514350" indent="-514350" eaLnBrk="1" hangingPunct="1">
              <a:buFont typeface="Franklin Gothic Medium" pitchFamily="34" charset="0"/>
              <a:buAutoNum type="arabicPeriod"/>
            </a:pPr>
            <a:r>
              <a:rPr lang="ru-RU" dirty="0" smtClean="0"/>
              <a:t>Другие виды творческих работ</a:t>
            </a:r>
          </a:p>
          <a:p>
            <a:pPr marL="514350" indent="-514350" eaLnBrk="1" hangingPunct="1">
              <a:buFont typeface="Franklin Gothic Medium" pitchFamily="34" charset="0"/>
              <a:buAutoNum type="arabicPeriod"/>
            </a:pPr>
            <a:endParaRPr lang="ru-RU" dirty="0" smtClean="0"/>
          </a:p>
        </p:txBody>
      </p:sp>
      <p:pic>
        <p:nvPicPr>
          <p:cNvPr id="20484" name="Picture 5" descr="C:\Documents and Settings\Irene\Рабочий стол\AG00315_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072329" y="1857375"/>
            <a:ext cx="2071669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Спасибо за внимание</a:t>
            </a:r>
            <a:endParaRPr lang="ru-RU" dirty="0"/>
          </a:p>
        </p:txBody>
      </p:sp>
      <p:pic>
        <p:nvPicPr>
          <p:cNvPr id="21507" name="Picture 4" descr="C:\Documents and Settings\Irene\Рабочий стол\Рисунок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50" y="1571625"/>
            <a:ext cx="4357688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57166"/>
            <a:ext cx="8686800" cy="164307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800" dirty="0" smtClean="0"/>
              <a:t>Основа речевого обучения</a:t>
            </a:r>
            <a:r>
              <a:rPr lang="ru-RU" sz="3800" dirty="0" smtClean="0"/>
              <a:t> </a:t>
            </a:r>
            <a:r>
              <a:rPr lang="ru-RU" sz="3800" dirty="0" smtClean="0"/>
              <a:t>- </a:t>
            </a:r>
            <a:endParaRPr lang="ru-RU" sz="3800" dirty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214282" y="1500174"/>
            <a:ext cx="8715436" cy="4714889"/>
          </a:xfrm>
        </p:spPr>
        <p:txBody>
          <a:bodyPr>
            <a:normAutofit/>
          </a:bodyPr>
          <a:lstStyle/>
          <a:p>
            <a:pPr marL="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 smtClean="0"/>
              <a:t>п</a:t>
            </a:r>
            <a:r>
              <a:rPr lang="ru-RU" sz="3600" b="1" dirty="0" smtClean="0"/>
              <a:t>ознавательные,</a:t>
            </a:r>
          </a:p>
          <a:p>
            <a:pPr marL="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 smtClean="0"/>
              <a:t> </a:t>
            </a:r>
            <a:r>
              <a:rPr lang="ru-RU" sz="3600" b="1" dirty="0" smtClean="0"/>
              <a:t>     </a:t>
            </a:r>
            <a:r>
              <a:rPr lang="ru-RU" sz="3600" b="1" dirty="0" smtClean="0"/>
              <a:t>коммуникативные универсальные учебные действия.</a:t>
            </a:r>
            <a:r>
              <a:rPr lang="ru-RU" sz="3600" b="1" dirty="0" smtClean="0"/>
              <a:t>  </a:t>
            </a:r>
            <a:endParaRPr lang="ru-RU" sz="3600" b="1" dirty="0" smtClean="0"/>
          </a:p>
          <a:p>
            <a:pPr marL="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3600" b="1" dirty="0" smtClean="0"/>
          </a:p>
          <a:p>
            <a:pPr marL="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 smtClean="0"/>
              <a:t>УСПЕХ РЕЧЕВОГО РАЗВИТИЯ –у</a:t>
            </a:r>
            <a:r>
              <a:rPr lang="ru-RU" sz="3600" b="1" dirty="0" smtClean="0"/>
              <a:t>своение всех школьных дисциплин,</a:t>
            </a:r>
          </a:p>
          <a:p>
            <a:pPr marL="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 smtClean="0"/>
              <a:t>с</a:t>
            </a:r>
            <a:r>
              <a:rPr lang="ru-RU" sz="3600" b="1" dirty="0" smtClean="0"/>
              <a:t>вободное владение речью,</a:t>
            </a:r>
          </a:p>
          <a:p>
            <a:pPr marL="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 smtClean="0"/>
              <a:t>у</a:t>
            </a:r>
            <a:r>
              <a:rPr lang="ru-RU" sz="3600" b="1" dirty="0" smtClean="0"/>
              <a:t>частие в общественной жизни.</a:t>
            </a:r>
            <a:endParaRPr lang="ru-RU" sz="3600" b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/>
          </a:p>
        </p:txBody>
      </p:sp>
      <p:pic>
        <p:nvPicPr>
          <p:cNvPr id="8196" name="Picture 4" descr="C:\Documents and Settings\Irene\Рабочий стол\AG00315_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85794"/>
            <a:ext cx="1544637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 </a:t>
            </a:r>
            <a:r>
              <a:rPr lang="ru-RU" b="1" dirty="0" smtClean="0"/>
              <a:t>РЕЧЬ</a:t>
            </a:r>
            <a:r>
              <a:rPr lang="ru-RU" b="1" dirty="0" smtClean="0"/>
              <a:t> 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/>
              <a:t>п</a:t>
            </a:r>
            <a:r>
              <a:rPr lang="ru-RU" b="1" dirty="0" smtClean="0"/>
              <a:t>роцесс, деятельность</a:t>
            </a:r>
            <a:r>
              <a:rPr lang="ru-RU" b="1" dirty="0" smtClean="0"/>
              <a:t>, </a:t>
            </a:r>
            <a:endParaRPr lang="ru-RU" b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/>
              <a:t>р</a:t>
            </a:r>
            <a:r>
              <a:rPr lang="ru-RU" b="1" dirty="0" smtClean="0"/>
              <a:t>езультат, продукт речевой деятельности,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b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/>
              <a:t>ж</a:t>
            </a:r>
            <a:r>
              <a:rPr lang="ru-RU" b="1" dirty="0" smtClean="0"/>
              <a:t>анр устного, ораторского выступления. </a:t>
            </a:r>
            <a:endParaRPr lang="ru-RU" b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8991600" cy="168591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Основные направления работы по развитию речи</a:t>
            </a:r>
            <a:r>
              <a:rPr lang="ru-RU" b="1" dirty="0" smtClean="0"/>
              <a:t>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63"/>
            <a:ext cx="6715140" cy="4518025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р</a:t>
            </a:r>
            <a:r>
              <a:rPr lang="ru-RU" dirty="0" smtClean="0"/>
              <a:t>абота по овладению нормами </a:t>
            </a:r>
            <a:r>
              <a:rPr lang="ru-RU" dirty="0" smtClean="0"/>
              <a:t>;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о</a:t>
            </a:r>
            <a:r>
              <a:rPr lang="ru-RU" dirty="0" smtClean="0"/>
              <a:t>владение функциональными стилями</a:t>
            </a:r>
            <a:r>
              <a:rPr lang="ru-RU" dirty="0" smtClean="0"/>
              <a:t>; 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р</a:t>
            </a:r>
            <a:r>
              <a:rPr lang="ru-RU" dirty="0" smtClean="0"/>
              <a:t>азвитие навыков связной устной речи</a:t>
            </a:r>
            <a:r>
              <a:rPr lang="ru-RU" dirty="0" smtClean="0"/>
              <a:t>; 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совершенствование письменной речи</a:t>
            </a:r>
            <a:r>
              <a:rPr lang="ru-RU" dirty="0" smtClean="0"/>
              <a:t>; 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д</a:t>
            </a:r>
            <a:r>
              <a:rPr lang="ru-RU" dirty="0" smtClean="0"/>
              <a:t>етское речевое творчество</a:t>
            </a:r>
            <a:r>
              <a:rPr lang="ru-RU" dirty="0" smtClean="0"/>
              <a:t>. </a:t>
            </a:r>
            <a:endParaRPr lang="ru-RU" dirty="0" smtClean="0"/>
          </a:p>
          <a:p>
            <a:pPr marL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10244" name="Picture 7" descr="C:\Documents and Settings\Irene\Рабочий стол\Рисунок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2387" y="2571744"/>
            <a:ext cx="2741613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Характеристика речи</a:t>
            </a:r>
            <a:br>
              <a:rPr lang="ru-RU" dirty="0" smtClean="0"/>
            </a:br>
            <a:r>
              <a:rPr lang="ru-RU" dirty="0" smtClean="0"/>
              <a:t>дошкольника</a:t>
            </a:r>
            <a:endParaRPr lang="ru-RU" dirty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0" y="1928813"/>
            <a:ext cx="5000625" cy="4286250"/>
          </a:xfrm>
        </p:spPr>
        <p:txBody>
          <a:bodyPr/>
          <a:lstStyle/>
          <a:p>
            <a:pPr eaLnBrk="1" hangingPunct="1"/>
            <a:r>
              <a:rPr lang="ru-RU" sz="2400" smtClean="0"/>
              <a:t>Словарный запас увеличивается до 3500 слов</a:t>
            </a:r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  <a:p>
            <a:pPr eaLnBrk="1" hangingPunct="1"/>
            <a:r>
              <a:rPr lang="ru-RU" sz="2400" smtClean="0"/>
              <a:t>Полностью усваивается слоговая структура слов </a:t>
            </a:r>
          </a:p>
          <a:p>
            <a:pPr eaLnBrk="1" hangingPunct="1"/>
            <a:endParaRPr lang="ru-RU" sz="2400" smtClean="0"/>
          </a:p>
          <a:p>
            <a:pPr eaLnBrk="1" hangingPunct="1"/>
            <a:r>
              <a:rPr lang="ru-RU" sz="2400" smtClean="0"/>
              <a:t>Ребёнок самостоятельно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	обобщает и классифицирует предметы по различным признакам</a:t>
            </a:r>
          </a:p>
        </p:txBody>
      </p:sp>
      <p:pic>
        <p:nvPicPr>
          <p:cNvPr id="11268" name="Picture 5" descr="C:\Documents and Settings\Irene\Рабочий стол\PIC-008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3" y="2428875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928813"/>
            <a:ext cx="9144000" cy="4525962"/>
          </a:xfrm>
        </p:spPr>
        <p:txBody>
          <a:bodyPr/>
          <a:lstStyle/>
          <a:p>
            <a:pPr eaLnBrk="1" hangingPunct="1"/>
            <a:r>
              <a:rPr lang="ru-RU" sz="2400" smtClean="0"/>
              <a:t>Дети самостоятельно определяют наличие звука в слове, отбирают картинки, придумывают слова с заданным звуком</a:t>
            </a:r>
          </a:p>
          <a:p>
            <a:pPr eaLnBrk="1" hangingPunct="1"/>
            <a:r>
              <a:rPr lang="ru-RU" sz="2400" smtClean="0"/>
              <a:t>Выделяют ударный гласный, первый и последний звуки в слове</a:t>
            </a:r>
          </a:p>
          <a:p>
            <a:pPr eaLnBrk="1" hangingPunct="1"/>
            <a:r>
              <a:rPr lang="ru-RU" sz="2400" smtClean="0"/>
              <a:t>В этом возрасте ребёнок должен самостоятельно обобщать и классифицировать предметы по различным признакам.</a:t>
            </a:r>
          </a:p>
          <a:p>
            <a:pPr eaLnBrk="1" hangingPunct="1"/>
            <a:r>
              <a:rPr lang="ru-RU" sz="2400" smtClean="0"/>
              <a:t>Активно развивается речевое и языковое внимание, память, логическое мышление и другие предпосылки, необходимые для дальнейшего развития ребёнка, его успешного обучения в школе</a:t>
            </a:r>
          </a:p>
        </p:txBody>
      </p:sp>
      <p:sp>
        <p:nvSpPr>
          <p:cNvPr id="5" name="Заголовок 4"/>
          <p:cNvSpPr txBox="1">
            <a:spLocks/>
          </p:cNvSpPr>
          <p:nvPr/>
        </p:nvSpPr>
        <p:spPr>
          <a:xfrm>
            <a:off x="0" y="571480"/>
            <a:ext cx="8686800" cy="1071570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Характеристика речи</a:t>
            </a:r>
            <a:br>
              <a:rPr lang="ru-RU" sz="36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</a:br>
            <a:r>
              <a:rPr lang="ru-RU" sz="3600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дошкольника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3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39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3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39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особенности коммуникативного развития младшего школьника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857375"/>
            <a:ext cx="8482012" cy="4525963"/>
          </a:xfrm>
        </p:spPr>
        <p:txBody>
          <a:bodyPr/>
          <a:lstStyle/>
          <a:p>
            <a:pPr eaLnBrk="1" hangingPunct="1"/>
            <a:r>
              <a:rPr lang="ru-RU" smtClean="0"/>
              <a:t>опережение устного высказывания и понимания на слух;</a:t>
            </a:r>
          </a:p>
          <a:p>
            <a:pPr eaLnBrk="1" hangingPunct="1"/>
            <a:r>
              <a:rPr lang="ru-RU" smtClean="0"/>
              <a:t>недостаточная  сформированность  всех речевых механизмов, в частности, осмысления;</a:t>
            </a:r>
          </a:p>
          <a:p>
            <a:pPr eaLnBrk="1" hangingPunct="1"/>
            <a:r>
              <a:rPr lang="ru-RU" smtClean="0"/>
              <a:t> недостаточный уровень развития способов формирования мысли.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991600" cy="135732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При определении видов </a:t>
            </a:r>
            <a:r>
              <a:rPr lang="ru-RU" dirty="0" smtClean="0"/>
              <a:t>речевых</a:t>
            </a:r>
            <a:r>
              <a:rPr lang="ru-RU" dirty="0" smtClean="0"/>
              <a:t> </a:t>
            </a:r>
            <a:r>
              <a:rPr lang="ru-RU" dirty="0" smtClean="0"/>
              <a:t>упражнений </a:t>
            </a:r>
            <a:r>
              <a:rPr lang="ru-RU" dirty="0" smtClean="0"/>
              <a:t>необходимо учитывать следующие критерии:</a:t>
            </a:r>
            <a:endParaRPr lang="ru-RU" dirty="0"/>
          </a:p>
        </p:txBody>
      </p:sp>
      <p:sp>
        <p:nvSpPr>
          <p:cNvPr id="113665" name="Rectangle 1"/>
          <p:cNvSpPr>
            <a:spLocks noChangeArrowheads="1"/>
          </p:cNvSpPr>
          <p:nvPr/>
        </p:nvSpPr>
        <p:spPr bwMode="auto">
          <a:xfrm>
            <a:off x="0" y="1928813"/>
            <a:ext cx="9144000" cy="449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600"/>
              <a:t>1. вид монолога (сообщение, повествование, описание, рассуждение); </a:t>
            </a:r>
          </a:p>
          <a:p>
            <a:pPr eaLnBrk="0" hangingPunct="0"/>
            <a:r>
              <a:rPr lang="ru-RU" sz="2600"/>
              <a:t>2. связность и логичность изложения мысли и структурно – композиционная завершенность высказывания; </a:t>
            </a:r>
          </a:p>
          <a:p>
            <a:pPr eaLnBrk="0" hangingPunct="0"/>
            <a:r>
              <a:rPr lang="ru-RU" sz="2600"/>
              <a:t>3. объем (полнота) высказывания – степень раскрытия темы и количество предложения; </a:t>
            </a:r>
          </a:p>
          <a:p>
            <a:pPr eaLnBrk="0" hangingPunct="0"/>
            <a:r>
              <a:rPr lang="ru-RU" sz="2600"/>
              <a:t>4. степень комбинированности языковых (лексических и грамматических) средств (т.е. характер речевого творчества);</a:t>
            </a:r>
          </a:p>
          <a:p>
            <a:pPr eaLnBrk="0" hangingPunct="0"/>
            <a:r>
              <a:rPr lang="ru-RU" sz="2600"/>
              <a:t>5. лексико-грамматическая (в том числе и синтаксическая) правильность.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3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1737</TotalTime>
  <Words>496</Words>
  <Application>Microsoft Office PowerPoint</Application>
  <PresentationFormat>Экран (4:3)</PresentationFormat>
  <Paragraphs>95</Paragraphs>
  <Slides>15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Слайд 1</vt:lpstr>
      <vt:lpstr>Основа речевого обучения - </vt:lpstr>
      <vt:lpstr> РЕЧЬ :</vt:lpstr>
      <vt:lpstr>Основные направления работы по развитию речи:  </vt:lpstr>
      <vt:lpstr>Характеристика речи дошкольника</vt:lpstr>
      <vt:lpstr>Слайд 6</vt:lpstr>
      <vt:lpstr>особенности коммуникативного развития младшего школьника</vt:lpstr>
      <vt:lpstr>При определении видов речевых упражнений необходимо учитывать следующие критерии:</vt:lpstr>
      <vt:lpstr>Слайд 9</vt:lpstr>
      <vt:lpstr>Задания по формированию связной речи: </vt:lpstr>
      <vt:lpstr>Система упражнений учебника русского языка для 3 кл. УМК «Планета знаний» </vt:lpstr>
      <vt:lpstr>Литературное чтение: Работа с текстом</vt:lpstr>
      <vt:lpstr>Ситуация-оценка информации</vt:lpstr>
      <vt:lpstr>Развитие речи и Речевое творчество –  внеурочная деятельность</vt:lpstr>
      <vt:lpstr>Спасибо за внимание</vt:lpstr>
    </vt:vector>
  </TitlesOfParts>
  <Company>none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Почему ребёнок плохо говорит?</dc:title>
  <dc:creator>Lana</dc:creator>
  <cp:lastModifiedBy>usrer</cp:lastModifiedBy>
  <cp:revision>84</cp:revision>
  <dcterms:created xsi:type="dcterms:W3CDTF">2009-10-24T11:31:49Z</dcterms:created>
  <dcterms:modified xsi:type="dcterms:W3CDTF">2013-09-29T15:46:15Z</dcterms:modified>
</cp:coreProperties>
</file>