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79" r:id="rId1"/>
  </p:sldMasterIdLst>
  <p:sldIdLst>
    <p:sldId id="256" r:id="rId2"/>
    <p:sldId id="257" r:id="rId3"/>
    <p:sldId id="258" r:id="rId4"/>
    <p:sldId id="262" r:id="rId5"/>
    <p:sldId id="264" r:id="rId6"/>
    <p:sldId id="266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480" autoAdjust="0"/>
    <p:restoredTop sz="92561" autoAdjust="0"/>
  </p:normalViewPr>
  <p:slideViewPr>
    <p:cSldViewPr>
      <p:cViewPr>
        <p:scale>
          <a:sx n="70" d="100"/>
          <a:sy n="70" d="100"/>
        </p:scale>
        <p:origin x="-516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B552E36-22BB-485C-A4A9-FEEA7A1C6173}" type="datetimeFigureOut">
              <a:rPr lang="ru-RU" smtClean="0"/>
              <a:pPr>
                <a:defRPr/>
              </a:pPr>
              <a:t>21.10.2014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02775B7-5A71-4989-88E5-79C720B7C50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41A92C4-CEC3-4EBF-A476-18FCDF3E22CD}" type="datetimeFigureOut">
              <a:rPr lang="ru-RU" smtClean="0"/>
              <a:pPr>
                <a:defRPr/>
              </a:pPr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6331169-518F-4F64-BA7B-25577E00B9C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B7C6C49-E5A6-4902-8B91-A83F22F4D34D}" type="datetimeFigureOut">
              <a:rPr lang="ru-RU" smtClean="0"/>
              <a:pPr>
                <a:defRPr/>
              </a:pPr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1F60B1A-54D4-4E4F-AEB5-2228F36AD65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11F8724-AC22-40A1-BE13-D9BAAB5E3BAC}" type="datetimeFigureOut">
              <a:rPr lang="ru-RU" smtClean="0"/>
              <a:pPr>
                <a:defRPr/>
              </a:pPr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4F19934-A32A-4CA6-9F46-B2E42A5D92B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2A85BFA-6129-474B-A920-F40EC2E55FF2}" type="datetimeFigureOut">
              <a:rPr lang="ru-RU" smtClean="0"/>
              <a:pPr>
                <a:defRPr/>
              </a:pPr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5B8824F-DED1-4D6F-AC30-E56D2C9EC18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B654B02-9C99-4217-868A-FFDE196E1F94}" type="datetimeFigureOut">
              <a:rPr lang="ru-RU" smtClean="0"/>
              <a:pPr>
                <a:defRPr/>
              </a:pPr>
              <a:t>21.10.2014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E600757-1659-4877-90E7-327A680A1E3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91E3C2F-58C7-48A0-B040-667E54CFCF2E}" type="datetimeFigureOut">
              <a:rPr lang="ru-RU" smtClean="0"/>
              <a:pPr>
                <a:defRPr/>
              </a:pPr>
              <a:t>21.10.2014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B09838A-363D-4F3B-BF4B-2A4E4C9445F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C674976-4DD3-4266-9F6E-5E21FD90F631}" type="datetimeFigureOut">
              <a:rPr lang="ru-RU" smtClean="0"/>
              <a:pPr>
                <a:defRPr/>
              </a:pPr>
              <a:t>21.10.2014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D58F9A4-CB16-456F-804D-E20CE71AB4F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822460-7FA9-489D-AF43-CDA1A7BBAD43}" type="datetimeFigureOut">
              <a:rPr lang="ru-RU" smtClean="0"/>
              <a:pPr>
                <a:defRPr/>
              </a:pPr>
              <a:t>21.10.2014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9587327-39D1-4020-8AE3-DD4E67F8367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1790F7E3-9A52-4A11-85B6-612C327679C8}" type="datetimeFigureOut">
              <a:rPr lang="ru-RU" smtClean="0"/>
              <a:pPr>
                <a:defRPr/>
              </a:pPr>
              <a:t>21.10.2014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CCD4DDF-60BA-4A2C-B27E-E4016EC0F3E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D2C56F7-19CE-4351-8616-454B45E62D0A}" type="datetimeFigureOut">
              <a:rPr lang="ru-RU" smtClean="0"/>
              <a:pPr>
                <a:defRPr/>
              </a:pPr>
              <a:t>21.10.2014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7948CA3-5DCA-4D68-904D-9A364217899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B571EA7-664D-42B6-BAC0-DBA8E7F66989}" type="datetimeFigureOut">
              <a:rPr lang="ru-RU" smtClean="0"/>
              <a:pPr>
                <a:defRPr/>
              </a:pPr>
              <a:t>21.10.2014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C61CC8A-5D92-4577-AD22-B386518067F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0" r:id="rId1"/>
    <p:sldLayoutId id="2147484081" r:id="rId2"/>
    <p:sldLayoutId id="2147484082" r:id="rId3"/>
    <p:sldLayoutId id="2147484083" r:id="rId4"/>
    <p:sldLayoutId id="2147484084" r:id="rId5"/>
    <p:sldLayoutId id="2147484085" r:id="rId6"/>
    <p:sldLayoutId id="2147484086" r:id="rId7"/>
    <p:sldLayoutId id="2147484087" r:id="rId8"/>
    <p:sldLayoutId id="2147484088" r:id="rId9"/>
    <p:sldLayoutId id="2147484089" r:id="rId10"/>
    <p:sldLayoutId id="2147484090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ctrTitle"/>
          </p:nvPr>
        </p:nvSpPr>
        <p:spPr>
          <a:xfrm>
            <a:off x="357188" y="285750"/>
            <a:ext cx="8429625" cy="4929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300" dirty="0" smtClean="0">
                <a:latin typeface="Bookman Old Style" pitchFamily="18" charset="0"/>
              </a:rPr>
              <a:t>Презентация</a:t>
            </a:r>
            <a:r>
              <a:rPr lang="ru-RU" sz="4000" dirty="0" smtClean="0">
                <a:latin typeface="Bookman Old Style" pitchFamily="18" charset="0"/>
              </a:rPr>
              <a:t/>
            </a:r>
            <a:br>
              <a:rPr lang="ru-RU" sz="4000" dirty="0" smtClean="0">
                <a:latin typeface="Bookman Old Style" pitchFamily="18" charset="0"/>
              </a:rPr>
            </a:br>
            <a:r>
              <a:rPr lang="ru-RU" sz="4000" dirty="0" smtClean="0">
                <a:latin typeface="Bookman Old Style" pitchFamily="18" charset="0"/>
              </a:rPr>
              <a:t> </a:t>
            </a:r>
            <a:r>
              <a:rPr lang="ru-RU" sz="2800" dirty="0" smtClean="0">
                <a:latin typeface="Bookman Old Style" pitchFamily="18" charset="0"/>
              </a:rPr>
              <a:t/>
            </a:r>
            <a:br>
              <a:rPr lang="ru-RU" sz="2800" dirty="0" smtClean="0">
                <a:latin typeface="Bookman Old Style" pitchFamily="18" charset="0"/>
              </a:rPr>
            </a:br>
            <a:r>
              <a:rPr lang="ru-RU" sz="3200" b="0" dirty="0" smtClean="0">
                <a:latin typeface="Bookman Old Style" pitchFamily="18" charset="0"/>
              </a:rPr>
              <a:t>к  уроку </a:t>
            </a:r>
            <a:r>
              <a:rPr lang="ru-RU" sz="3200" b="0" dirty="0" smtClean="0">
                <a:latin typeface="Bookman Old Style" pitchFamily="18" charset="0"/>
              </a:rPr>
              <a:t>«Ты и вещи»</a:t>
            </a:r>
            <a:br>
              <a:rPr lang="ru-RU" sz="3200" b="0" dirty="0" smtClean="0">
                <a:latin typeface="Bookman Old Style" pitchFamily="18" charset="0"/>
              </a:rPr>
            </a:br>
            <a:r>
              <a:rPr lang="ru-RU" sz="3200" b="0" dirty="0" smtClean="0">
                <a:latin typeface="Bookman Old Style" pitchFamily="18" charset="0"/>
              </a:rPr>
              <a:t>в 1 классе </a:t>
            </a:r>
            <a:r>
              <a:rPr lang="ru-RU" sz="3200" b="0" dirty="0" smtClean="0">
                <a:latin typeface="Bookman Old Style" pitchFamily="18" charset="0"/>
              </a:rPr>
              <a:t/>
            </a:r>
            <a:br>
              <a:rPr lang="ru-RU" sz="3200" b="0" dirty="0" smtClean="0">
                <a:latin typeface="Bookman Old Style" pitchFamily="18" charset="0"/>
              </a:rPr>
            </a:br>
            <a:r>
              <a:rPr lang="ru-RU" sz="3200" b="0" dirty="0" smtClean="0">
                <a:latin typeface="Bookman Old Style" pitchFamily="18" charset="0"/>
              </a:rPr>
              <a:t>по  </a:t>
            </a:r>
            <a:r>
              <a:rPr lang="ru-RU" sz="3200" b="0" dirty="0" smtClean="0">
                <a:latin typeface="Bookman Old Style" pitchFamily="18" charset="0"/>
              </a:rPr>
              <a:t>учебному предмету </a:t>
            </a:r>
            <a:r>
              <a:rPr lang="ru-RU" sz="3200" b="0" dirty="0" smtClean="0">
                <a:latin typeface="Bookman Old Style" pitchFamily="18" charset="0"/>
              </a:rPr>
              <a:t/>
            </a:r>
            <a:br>
              <a:rPr lang="ru-RU" sz="3200" b="0" dirty="0" smtClean="0">
                <a:latin typeface="Bookman Old Style" pitchFamily="18" charset="0"/>
              </a:rPr>
            </a:br>
            <a:r>
              <a:rPr lang="ru-RU" sz="3200" b="0" dirty="0" smtClean="0">
                <a:latin typeface="Bookman Old Style" pitchFamily="18" charset="0"/>
              </a:rPr>
              <a:t>«</a:t>
            </a:r>
            <a:r>
              <a:rPr lang="ru-RU" sz="3200" b="0" dirty="0" smtClean="0">
                <a:latin typeface="Bookman Old Style" pitchFamily="18" charset="0"/>
              </a:rPr>
              <a:t>Окружающий мир»</a:t>
            </a:r>
            <a:r>
              <a:rPr lang="ru-RU" sz="2800" dirty="0" smtClean="0">
                <a:latin typeface="Bookman Old Style" pitchFamily="18" charset="0"/>
              </a:rPr>
              <a:t/>
            </a:r>
            <a:br>
              <a:rPr lang="ru-RU" sz="2800" dirty="0" smtClean="0">
                <a:latin typeface="Bookman Old Style" pitchFamily="18" charset="0"/>
              </a:rPr>
            </a:br>
            <a:r>
              <a:rPr lang="ru-RU" sz="2800" dirty="0" smtClean="0">
                <a:latin typeface="Bookman Old Style" pitchFamily="18" charset="0"/>
              </a:rPr>
              <a:t/>
            </a:r>
            <a:br>
              <a:rPr lang="ru-RU" sz="2800" dirty="0" smtClean="0">
                <a:latin typeface="Bookman Old Style" pitchFamily="18" charset="0"/>
              </a:rPr>
            </a:br>
            <a:r>
              <a:rPr lang="ru-RU" sz="2400" dirty="0" smtClean="0">
                <a:latin typeface="Bookman Old Style" pitchFamily="18" charset="0"/>
              </a:rPr>
              <a:t>по </a:t>
            </a:r>
            <a:r>
              <a:rPr lang="ru-RU" sz="2400" dirty="0" smtClean="0">
                <a:latin typeface="Bookman Old Style" pitchFamily="18" charset="0"/>
              </a:rPr>
              <a:t>УМК «Начальная школа </a:t>
            </a:r>
            <a:r>
              <a:rPr lang="en-US" sz="2400" dirty="0" smtClean="0">
                <a:latin typeface="Bookman Old Style" pitchFamily="18" charset="0"/>
              </a:rPr>
              <a:t>XXI</a:t>
            </a:r>
            <a:r>
              <a:rPr lang="ru-RU" sz="2400" dirty="0" smtClean="0">
                <a:latin typeface="Bookman Old Style" pitchFamily="18" charset="0"/>
              </a:rPr>
              <a:t> века»</a:t>
            </a:r>
            <a:br>
              <a:rPr lang="ru-RU" sz="2400" dirty="0" smtClean="0">
                <a:latin typeface="Bookman Old Style" pitchFamily="18" charset="0"/>
              </a:rPr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57752" y="5643578"/>
            <a:ext cx="4000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Monotype Corsiva" pitchFamily="66" charset="0"/>
              </a:rPr>
              <a:t>Подготовила</a:t>
            </a:r>
          </a:p>
          <a:p>
            <a:r>
              <a:rPr lang="ru-RU" dirty="0" smtClean="0">
                <a:latin typeface="Monotype Corsiva" pitchFamily="66" charset="0"/>
              </a:rPr>
              <a:t> учитель начальных классов</a:t>
            </a:r>
          </a:p>
          <a:p>
            <a:r>
              <a:rPr lang="ru-RU" dirty="0" smtClean="0">
                <a:latin typeface="Monotype Corsiva" pitchFamily="66" charset="0"/>
              </a:rPr>
              <a:t>Горькова Анна Николаевна</a:t>
            </a:r>
            <a:endParaRPr lang="ru-RU" dirty="0">
              <a:latin typeface="Monotype Corsiva" pitchFamily="66" charset="0"/>
            </a:endParaRPr>
          </a:p>
        </p:txBody>
      </p:sp>
    </p:spTree>
  </p:cSld>
  <p:clrMapOvr>
    <a:masterClrMapping/>
  </p:clrMapOvr>
  <p:transition spd="slow" advTm="10000">
    <p:sndAc>
      <p:stSnd>
        <p:snd r:embed="rId2" name="wind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3" grpId="0"/>
      <p:bldP spid="3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Содержимое 2"/>
          <p:cNvSpPr>
            <a:spLocks noGrp="1"/>
          </p:cNvSpPr>
          <p:nvPr>
            <p:ph idx="1"/>
          </p:nvPr>
        </p:nvSpPr>
        <p:spPr>
          <a:xfrm>
            <a:off x="285720" y="2000240"/>
            <a:ext cx="8643998" cy="4007051"/>
          </a:xfrm>
        </p:spPr>
        <p:txBody>
          <a:bodyPr/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Землю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красит солнце, а человека -  труд.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Где труд, там и счастье.</a:t>
            </a: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«Великая радость – работа,</a:t>
            </a:r>
          </a:p>
          <a:p>
            <a:pPr>
              <a:buFont typeface="Wingdings 2" pitchFamily="18" charset="2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 Всё счастье земли  - за трудом!»</a:t>
            </a:r>
          </a:p>
          <a:p>
            <a:pPr>
              <a:buFont typeface="Wingdings 2" pitchFamily="18" charset="2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В.Брюсов</a:t>
            </a:r>
          </a:p>
        </p:txBody>
      </p:sp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Прочитайте  пословицы . Объясните смысл .</a:t>
            </a:r>
          </a:p>
        </p:txBody>
      </p:sp>
    </p:spTree>
  </p:cSld>
  <p:clrMapOvr>
    <a:masterClrMapping/>
  </p:clrMapOvr>
  <p:transition spd="slow">
    <p:sndAc>
      <p:stSnd>
        <p:snd r:embed="rId2" name="wind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J.ok.er\Рабочий стол\Людмила\ujyxfh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85750" y="1500188"/>
            <a:ext cx="1785938" cy="2187575"/>
          </a:xfrm>
          <a:effectLst>
            <a:outerShdw dist="139700" dir="2700000" algn="tl" rotWithShape="0">
              <a:srgbClr val="333333">
                <a:alpha val="64999"/>
              </a:srgbClr>
            </a:outerShdw>
          </a:effectLst>
        </p:spPr>
      </p:pic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>
          <a:xfrm>
            <a:off x="214313" y="214313"/>
            <a:ext cx="8534400" cy="1142985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Рассмотри рисунки.</a:t>
            </a:r>
            <a:br>
              <a:rPr lang="ru-RU" sz="32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Назови профессии этих людей.</a:t>
            </a:r>
          </a:p>
        </p:txBody>
      </p:sp>
      <p:pic>
        <p:nvPicPr>
          <p:cNvPr id="1027" name="Picture 3" descr="C:\Documents and Settings\J.ok.er\Рабочий стол\Людмила\cktcfhm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29438" y="1500188"/>
            <a:ext cx="185737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39700" dir="2700000" algn="tl" rotWithShape="0">
              <a:srgbClr val="333333">
                <a:alpha val="64999"/>
              </a:srgbClr>
            </a:outerShdw>
          </a:effectLst>
        </p:spPr>
      </p:pic>
      <p:pic>
        <p:nvPicPr>
          <p:cNvPr id="1028" name="Picture 4" descr="C:\Documents and Settings\J.ok.er\Рабочий стол\Людмила\gjhybpf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14875" y="1500188"/>
            <a:ext cx="1928813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39700" dir="2700000" algn="tl" rotWithShape="0">
              <a:srgbClr val="333333">
                <a:alpha val="64999"/>
              </a:srgbClr>
            </a:outerShdw>
          </a:effectLst>
        </p:spPr>
      </p:pic>
      <p:pic>
        <p:nvPicPr>
          <p:cNvPr id="3" name="Picture 2" descr="C:\Documents and Settings\J.ok.er\Рабочий стол\Людмила\lkj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428875" y="1500188"/>
            <a:ext cx="1785938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39700" dir="2700000" algn="tl" rotWithShape="0">
              <a:srgbClr val="333333">
                <a:alpha val="64999"/>
              </a:srgbClr>
            </a:outerShdw>
          </a:effectLst>
        </p:spPr>
      </p:pic>
      <p:sp>
        <p:nvSpPr>
          <p:cNvPr id="15366" name="TextBox 7"/>
          <p:cNvSpPr txBox="1">
            <a:spLocks noChangeArrowheads="1"/>
          </p:cNvSpPr>
          <p:nvPr/>
        </p:nvSpPr>
        <p:spPr bwMode="auto">
          <a:xfrm>
            <a:off x="500063" y="4071938"/>
            <a:ext cx="1557337" cy="646112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Гончар</a:t>
            </a:r>
          </a:p>
        </p:txBody>
      </p:sp>
      <p:sp>
        <p:nvSpPr>
          <p:cNvPr id="15367" name="TextBox 8"/>
          <p:cNvSpPr txBox="1">
            <a:spLocks noChangeArrowheads="1"/>
          </p:cNvSpPr>
          <p:nvPr/>
        </p:nvSpPr>
        <p:spPr bwMode="auto">
          <a:xfrm>
            <a:off x="2500313" y="4071938"/>
            <a:ext cx="1643062" cy="646112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Столяр</a:t>
            </a:r>
          </a:p>
        </p:txBody>
      </p:sp>
      <p:sp>
        <p:nvSpPr>
          <p:cNvPr id="15368" name="TextBox 9"/>
          <p:cNvSpPr txBox="1">
            <a:spLocks noChangeArrowheads="1"/>
          </p:cNvSpPr>
          <p:nvPr/>
        </p:nvSpPr>
        <p:spPr bwMode="auto">
          <a:xfrm>
            <a:off x="4572000" y="4071938"/>
            <a:ext cx="2098675" cy="646112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Портниха</a:t>
            </a:r>
          </a:p>
        </p:txBody>
      </p:sp>
      <p:sp>
        <p:nvSpPr>
          <p:cNvPr id="15369" name="TextBox 10"/>
          <p:cNvSpPr txBox="1">
            <a:spLocks noChangeArrowheads="1"/>
          </p:cNvSpPr>
          <p:nvPr/>
        </p:nvSpPr>
        <p:spPr bwMode="auto">
          <a:xfrm>
            <a:off x="6929438" y="4071938"/>
            <a:ext cx="1857375" cy="646112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Слесарь</a:t>
            </a:r>
          </a:p>
        </p:txBody>
      </p:sp>
    </p:spTree>
  </p:cSld>
  <p:clrMapOvr>
    <a:masterClrMapping/>
  </p:clrMapOvr>
  <p:transition spd="slow">
    <p:sndAc>
      <p:stSnd>
        <p:snd r:embed="rId2" name="wind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 animBg="1"/>
      <p:bldP spid="15367" grpId="0" animBg="1"/>
      <p:bldP spid="15368" grpId="0" animBg="1"/>
      <p:bldP spid="1536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J.ok.er\Рабочий стол\Людмила\mnb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00033" y="2279650"/>
            <a:ext cx="7572429" cy="4149746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Безопасность в картинках </a:t>
            </a:r>
            <a:br>
              <a:rPr lang="ru-RU" dirty="0" smtClean="0"/>
            </a:br>
            <a:r>
              <a:rPr lang="ru-RU" sz="5300" dirty="0" smtClean="0">
                <a:solidFill>
                  <a:srgbClr val="FF0000"/>
                </a:solidFill>
              </a:rPr>
              <a:t>«</a:t>
            </a:r>
            <a:r>
              <a:rPr lang="ru-RU" sz="5300" dirty="0" smtClean="0">
                <a:solidFill>
                  <a:srgbClr val="FF0000"/>
                </a:solidFill>
                <a:latin typeface="Monotype Corsiva" pitchFamily="66" charset="0"/>
              </a:rPr>
              <a:t>Не шали с огнём!»</a:t>
            </a:r>
            <a:endParaRPr lang="ru-RU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19459" name="TextBox 4"/>
          <p:cNvSpPr txBox="1">
            <a:spLocks noChangeArrowheads="1"/>
          </p:cNvSpPr>
          <p:nvPr/>
        </p:nvSpPr>
        <p:spPr bwMode="auto">
          <a:xfrm>
            <a:off x="1000125" y="1643063"/>
            <a:ext cx="67151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Georgia" pitchFamily="18" charset="0"/>
              </a:rPr>
              <a:t>Какие меры предосторожности следует соблюдать при работе с электроприборами?</a:t>
            </a:r>
          </a:p>
        </p:txBody>
      </p:sp>
    </p:spTree>
  </p:cSld>
  <p:clrMapOvr>
    <a:masterClrMapping/>
  </p:clrMapOvr>
  <p:transition spd="slow">
    <p:sndAc>
      <p:stSnd>
        <p:snd r:embed="rId2" name="wind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J.ok.er\Рабочий стол\Людмила\zxcv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49238" y="1395413"/>
            <a:ext cx="1927225" cy="2354262"/>
          </a:xfrm>
        </p:spPr>
      </p:pic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dirty="0" smtClean="0">
                <a:solidFill>
                  <a:srgbClr val="0070C0"/>
                </a:solidFill>
                <a:latin typeface="Bookman Old Style" pitchFamily="18" charset="0"/>
              </a:rPr>
              <a:t>Игра</a:t>
            </a:r>
            <a:r>
              <a:rPr lang="ru-RU" dirty="0" smtClean="0">
                <a:solidFill>
                  <a:srgbClr val="7B9899"/>
                </a:solidFill>
              </a:rPr>
              <a:t> </a:t>
            </a:r>
            <a:br>
              <a:rPr lang="ru-RU" dirty="0" smtClean="0">
                <a:solidFill>
                  <a:srgbClr val="7B9899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>«Путешествие в мастерскую»</a:t>
            </a:r>
          </a:p>
        </p:txBody>
      </p:sp>
      <p:pic>
        <p:nvPicPr>
          <p:cNvPr id="2053" name="Picture 5" descr="C:\Documents and Settings\J.ok.er\Рабочий стол\Людмила\sdf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35238" y="1463675"/>
            <a:ext cx="3146425" cy="2286000"/>
          </a:xfrm>
          <a:prstGeom prst="rect">
            <a:avLst/>
          </a:prstGeom>
          <a:noFill/>
        </p:spPr>
      </p:pic>
      <p:pic>
        <p:nvPicPr>
          <p:cNvPr id="2055" name="Picture 7" descr="C:\Documents and Settings\J.ok.er\Рабочий стол\Людмила\poi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29325" y="1597025"/>
            <a:ext cx="2730500" cy="2017713"/>
          </a:xfrm>
          <a:prstGeom prst="rect">
            <a:avLst/>
          </a:prstGeom>
          <a:noFill/>
        </p:spPr>
      </p:pic>
      <p:sp>
        <p:nvSpPr>
          <p:cNvPr id="21510" name="TextBox 10"/>
          <p:cNvSpPr txBox="1">
            <a:spLocks noChangeArrowheads="1"/>
          </p:cNvSpPr>
          <p:nvPr/>
        </p:nvSpPr>
        <p:spPr bwMode="auto">
          <a:xfrm>
            <a:off x="428625" y="4000500"/>
            <a:ext cx="185737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«В гончарном</a:t>
            </a:r>
          </a:p>
          <a:p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цехе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» - собери кувшин</a:t>
            </a:r>
          </a:p>
        </p:txBody>
      </p:sp>
      <p:sp>
        <p:nvSpPr>
          <p:cNvPr id="21511" name="TextBox 11"/>
          <p:cNvSpPr txBox="1">
            <a:spLocks noChangeArrowheads="1"/>
          </p:cNvSpPr>
          <p:nvPr/>
        </p:nvSpPr>
        <p:spPr bwMode="auto">
          <a:xfrm>
            <a:off x="2786063" y="4000500"/>
            <a:ext cx="27860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«В цехе шитья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» - одень куклу </a:t>
            </a:r>
            <a:endParaRPr lang="ru-RU" i="1" dirty="0">
              <a:latin typeface="Georgia" pitchFamily="18" charset="0"/>
            </a:endParaRPr>
          </a:p>
        </p:txBody>
      </p:sp>
      <p:sp>
        <p:nvSpPr>
          <p:cNvPr id="21512" name="TextBox 13"/>
          <p:cNvSpPr txBox="1">
            <a:spLocks noChangeArrowheads="1"/>
          </p:cNvSpPr>
          <p:nvPr/>
        </p:nvSpPr>
        <p:spPr bwMode="auto">
          <a:xfrm>
            <a:off x="6000750" y="3929063"/>
            <a:ext cx="27860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«В слесарной мастерской» - собери паровоз</a:t>
            </a:r>
          </a:p>
        </p:txBody>
      </p:sp>
    </p:spTree>
  </p:cSld>
  <p:clrMapOvr>
    <a:masterClrMapping/>
  </p:clrMapOvr>
  <p:transition spd="slow">
    <p:sndAc>
      <p:stSnd>
        <p:snd r:embed="rId2" name="wind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i="1" smtClean="0">
                <a:latin typeface="Times New Roman" pitchFamily="18" charset="0"/>
                <a:cs typeface="Times New Roman" pitchFamily="18" charset="0"/>
              </a:rPr>
              <a:t>Граубин Г. Р. 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Прадеды.  М., 1987</a:t>
            </a:r>
          </a:p>
          <a:p>
            <a:r>
              <a:rPr lang="ru-RU" sz="2000" i="1" smtClean="0">
                <a:latin typeface="Times New Roman" pitchFamily="18" charset="0"/>
                <a:cs typeface="Times New Roman" pitchFamily="18" charset="0"/>
              </a:rPr>
              <a:t>Бредихин В.Б.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Дом похож на букву Д.  С.- Пб., 1992.</a:t>
            </a:r>
          </a:p>
          <a:p>
            <a:r>
              <a:rPr lang="ru-RU" sz="2000" i="1" smtClean="0">
                <a:latin typeface="Times New Roman" pitchFamily="18" charset="0"/>
                <a:cs typeface="Times New Roman" pitchFamily="18" charset="0"/>
              </a:rPr>
              <a:t>Дедуник В.П. 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Орнамент. М., 1996.</a:t>
            </a:r>
          </a:p>
          <a:p>
            <a:r>
              <a:rPr lang="ru-RU" sz="2000" i="1" smtClean="0">
                <a:latin typeface="Times New Roman" pitchFamily="18" charset="0"/>
                <a:cs typeface="Times New Roman" pitchFamily="18" charset="0"/>
              </a:rPr>
              <a:t>Карпова Е. В. 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Дидактические игры в начальной школе.  Ярославль, 1997.</a:t>
            </a:r>
          </a:p>
          <a:p>
            <a:r>
              <a:rPr lang="ru-RU" sz="2000" i="1" smtClean="0">
                <a:latin typeface="Times New Roman" pitchFamily="18" charset="0"/>
                <a:cs typeface="Times New Roman" pitchFamily="18" charset="0"/>
              </a:rPr>
              <a:t>Максиняева М.Р.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Занятия по ОБЖ с младшими школьниками.  М.,  2003.</a:t>
            </a:r>
          </a:p>
          <a:p>
            <a:r>
              <a:rPr lang="ru-RU" sz="2000" i="1" smtClean="0">
                <a:latin typeface="Times New Roman" pitchFamily="18" charset="0"/>
                <a:cs typeface="Times New Roman" pitchFamily="18" charset="0"/>
              </a:rPr>
              <a:t>Маяковский В.В. 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Кем быть?   М., 2000.</a:t>
            </a:r>
          </a:p>
          <a:p>
            <a:r>
              <a:rPr lang="ru-RU" sz="2000" i="1" smtClean="0">
                <a:latin typeface="Times New Roman" pitchFamily="18" charset="0"/>
                <a:cs typeface="Times New Roman" pitchFamily="18" charset="0"/>
              </a:rPr>
              <a:t>Михалков С. В. 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А что у вас?  М., 1998.</a:t>
            </a:r>
          </a:p>
          <a:p>
            <a:r>
              <a:rPr lang="ru-RU" sz="2000" i="1" smtClean="0">
                <a:latin typeface="Times New Roman" pitchFamily="18" charset="0"/>
                <a:cs typeface="Times New Roman" pitchFamily="18" charset="0"/>
              </a:rPr>
              <a:t>Степанов В.В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.  Сказочные загадки для малышей.  М., 2007.</a:t>
            </a:r>
          </a:p>
          <a:p>
            <a:r>
              <a:rPr lang="ru-RU" sz="2000" i="1" smtClean="0">
                <a:latin typeface="Times New Roman" pitchFamily="18" charset="0"/>
                <a:cs typeface="Times New Roman" pitchFamily="18" charset="0"/>
              </a:rPr>
              <a:t>Творогова В. В.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Для чего такой узор?  М., 1996.</a:t>
            </a:r>
          </a:p>
          <a:p>
            <a:r>
              <a:rPr lang="ru-RU" sz="2000" i="1" smtClean="0">
                <a:latin typeface="Times New Roman" pitchFamily="18" charset="0"/>
                <a:cs typeface="Times New Roman" pitchFamily="18" charset="0"/>
              </a:rPr>
              <a:t>Чуковский К. И.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Федорино горе.  М., 2005.</a:t>
            </a:r>
            <a:endParaRPr lang="ru-RU" sz="2000" i="1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i="1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solidFill>
                  <a:srgbClr val="7B9899"/>
                </a:solidFill>
                <a:latin typeface="Times New Roman" pitchFamily="18" charset="0"/>
                <a:cs typeface="Times New Roman" pitchFamily="18" charset="0"/>
              </a:rPr>
              <a:t>Источники: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630</TotalTime>
  <Words>220</Words>
  <Application>Microsoft Office PowerPoint</Application>
  <PresentationFormat>Экран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Открытая</vt:lpstr>
      <vt:lpstr>Презентация   к  уроку «Ты и вещи» в 1 классе  по  учебному предмету  «Окружающий мир»  по УМК «Начальная школа XXI века»  </vt:lpstr>
      <vt:lpstr>Прочитайте  пословицы . Объясните смысл .</vt:lpstr>
      <vt:lpstr>Рассмотри рисунки.  Назови профессии этих людей.</vt:lpstr>
      <vt:lpstr>Безопасность в картинках  «Не шали с огнём!»</vt:lpstr>
      <vt:lpstr>Игра  «Путешествие в мастерскую»</vt:lpstr>
      <vt:lpstr>Источники:</vt:lpstr>
    </vt:vector>
  </TitlesOfParts>
  <Company>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 окружающего мира в 1 классе «Ты и вещи»</dc:title>
  <dc:creator>Горькова</dc:creator>
  <cp:lastModifiedBy>1</cp:lastModifiedBy>
  <cp:revision>54</cp:revision>
  <dcterms:created xsi:type="dcterms:W3CDTF">2010-06-11T19:40:56Z</dcterms:created>
  <dcterms:modified xsi:type="dcterms:W3CDTF">2014-10-20T20:21:26Z</dcterms:modified>
</cp:coreProperties>
</file>