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3"/>
  </p:notesMasterIdLst>
  <p:sldIdLst>
    <p:sldId id="256" r:id="rId2"/>
    <p:sldId id="266" r:id="rId3"/>
    <p:sldId id="294" r:id="rId4"/>
    <p:sldId id="295" r:id="rId5"/>
    <p:sldId id="296" r:id="rId6"/>
    <p:sldId id="297" r:id="rId7"/>
    <p:sldId id="300" r:id="rId8"/>
    <p:sldId id="283" r:id="rId9"/>
    <p:sldId id="261" r:id="rId10"/>
    <p:sldId id="263" r:id="rId11"/>
    <p:sldId id="298" r:id="rId12"/>
    <p:sldId id="287" r:id="rId13"/>
    <p:sldId id="299" r:id="rId14"/>
    <p:sldId id="286" r:id="rId15"/>
    <p:sldId id="289" r:id="rId16"/>
    <p:sldId id="270" r:id="rId17"/>
    <p:sldId id="271" r:id="rId18"/>
    <p:sldId id="277" r:id="rId19"/>
    <p:sldId id="275" r:id="rId20"/>
    <p:sldId id="285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345A2-3A53-45BF-A554-8C6778F3A1E4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A1ED-4F91-4DDE-9964-47C32D455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21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EEF858-0C10-4B42-A608-488E986588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1EAC8C-1CE7-4F80-9644-C0BB1D8B27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58;&#1056;&#1045;&#1053;&#1040;&#1046;&#1025;&#1056;%20&#1057;&#1050;&#1051;&#1054;&#1053;&#1045;&#1053;&#1048;&#1045;.ppt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016824" cy="324036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smtClean="0">
              <a:solidFill>
                <a:srgbClr val="FF0000"/>
              </a:solidFill>
            </a:endParaRPr>
          </a:p>
          <a:p>
            <a:r>
              <a:rPr lang="ru-RU" sz="2400" smtClean="0">
                <a:solidFill>
                  <a:srgbClr val="FF0000"/>
                </a:solidFill>
              </a:rPr>
              <a:t>Изменение  </a:t>
            </a:r>
            <a:r>
              <a:rPr lang="ru-RU" sz="2400" dirty="0" smtClean="0">
                <a:solidFill>
                  <a:srgbClr val="FF0000"/>
                </a:solidFill>
              </a:rPr>
              <a:t>имен существительных в форме единственного числа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по падежам. Типы склонения</a:t>
            </a:r>
            <a:r>
              <a:rPr lang="ru-RU" dirty="0" smtClean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русского языка в 3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0527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697227"/>
                <a:gridCol w="113751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-а,    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Calibri"/>
                          <a:cs typeface="Times New Roman"/>
                        </a:rPr>
                        <a:t>-у,      -ю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-о,  -е,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  -ем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Calibri"/>
                          <a:cs typeface="Times New Roman"/>
                        </a:rPr>
                        <a:t>-ью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060848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1988840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56792"/>
          <a:ext cx="8504238" cy="484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697227"/>
                <a:gridCol w="1137519"/>
              </a:tblGrid>
              <a:tr h="643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 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-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-а,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-у,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-е, 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2768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44408" y="22768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43711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44408" y="443711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417373"/>
                <a:gridCol w="1417373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   ср. р.   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-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-а,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-у,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204864"/>
            <a:ext cx="216024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00392" y="2204864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956376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56792"/>
          <a:ext cx="8504238" cy="484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553211"/>
                <a:gridCol w="1281535"/>
              </a:tblGrid>
              <a:tr h="643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 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   ср. р.   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-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-а,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-у,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,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-е,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2768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44408" y="2348880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43711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28384" y="443711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553211"/>
                <a:gridCol w="128153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20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   ср. р.    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ж.р.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-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Calibri"/>
                          <a:cs typeface="Times New Roman"/>
                        </a:rPr>
                        <a:t>-а,    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latin typeface="Times New Roman"/>
                          <a:ea typeface="Calibri"/>
                          <a:cs typeface="Times New Roman"/>
                        </a:rPr>
                        <a:t>-у,      -ю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-о, -е,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276872"/>
            <a:ext cx="216024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44408" y="22768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00392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56792"/>
          <a:ext cx="8504238" cy="484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697227"/>
                <a:gridCol w="1137519"/>
              </a:tblGrid>
              <a:tr h="643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ж.р. 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м.р.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м.р.   ср. р.   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</a:t>
                      </a:r>
                      <a:r>
                        <a:rPr lang="ru-RU" sz="18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скл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ж.р.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ru-RU" sz="20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-а,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-у,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-е,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276872"/>
            <a:ext cx="216024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44408" y="22768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43711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00392" y="4365104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Алгоритм  определения склонения имен существительных в форме единственного числа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340768"/>
            <a:ext cx="69847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СТАВЛЮ  СУЩЕСТВИТЕЛЬНОЕ В НАЧАЛЬНУЮ ФОРМУ ( И.П., ЕД.Ч.)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23825" cy="114300"/>
          </a:xfrm>
          <a:prstGeom prst="rect">
            <a:avLst/>
          </a:prstGeom>
          <a:noFill/>
        </p:spPr>
      </p:pic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01752" y="2564904"/>
            <a:ext cx="8503920" cy="27363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Алгоритм  определения склонения имен существительных в форме единственного числа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340768"/>
            <a:ext cx="69847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СТАВЛЮ  СУЩЕСТВИТЕЛЬНОЕ В НАЧАЛЬНУЮ ФОРМУ ( И.П., ЕД.Ч.)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492896"/>
            <a:ext cx="705678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ОПРЕДЕЛЯЮ РОД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23825" cy="114300"/>
          </a:xfrm>
          <a:prstGeom prst="rect">
            <a:avLst/>
          </a:prstGeom>
          <a:noFill/>
        </p:spPr>
      </p:pic>
      <p:sp>
        <p:nvSpPr>
          <p:cNvPr id="23" name="Стрелка вниз 22"/>
          <p:cNvSpPr/>
          <p:nvPr/>
        </p:nvSpPr>
        <p:spPr>
          <a:xfrm>
            <a:off x="4139952" y="2060848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8965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Алгоритм  определения склонения имен существительных в форме единственного числа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340768"/>
            <a:ext cx="69847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СТАВЛЮ  СУЩЕСТВИТЕЛЬНОЕ В НАЧАЛЬНУЮ ФОРМУ ( И.П., ЕД.Ч.)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71600" y="3501008"/>
            <a:ext cx="698477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ВЫДЕЛЯЮ ОКОНЧАНИЕ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492896"/>
            <a:ext cx="705678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ОПРЕДЕЛЯЮ РОД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23825" cy="114300"/>
          </a:xfrm>
          <a:prstGeom prst="rect">
            <a:avLst/>
          </a:prstGeom>
          <a:noFill/>
        </p:spPr>
      </p:pic>
      <p:sp>
        <p:nvSpPr>
          <p:cNvPr id="23" name="Стрелка вниз 22"/>
          <p:cNvSpPr/>
          <p:nvPr/>
        </p:nvSpPr>
        <p:spPr>
          <a:xfrm>
            <a:off x="4139952" y="2060848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211960" y="3140968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64807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Алгоритм  определения склонения имен существительных в форме единственного числа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340768"/>
            <a:ext cx="6984776" cy="7200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СТАВЛЮ  СУЩЕСТВИТЕЛЬНОЕ В НАЧАЛЬНУЮ ФОРМУ ( И.П., ЕД.Ч.)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971600" y="3501008"/>
            <a:ext cx="6984776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ВЫДЕЛЯЮ ОКОНЧАНИЕ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2492896"/>
            <a:ext cx="7056784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ОПРЕДЕЛЯЮ РОД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4581128"/>
            <a:ext cx="1584176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ж.р.  м.р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-а,    -я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4581128"/>
            <a:ext cx="1728192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м.р.      ср.р.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   , -о,  -е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192" y="4581128"/>
            <a:ext cx="1512168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ж.р.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6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23825" cy="1143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923928" y="5085184"/>
            <a:ext cx="216024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020272" y="5085184"/>
            <a:ext cx="216024" cy="216024"/>
          </a:xfrm>
          <a:prstGeom prst="rect">
            <a:avLst/>
          </a:prstGeom>
          <a:solidFill>
            <a:schemeClr val="tx1">
              <a:alpha val="0"/>
            </a:schemeClr>
          </a:solidFill>
          <a:ln w="158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139952" y="2060848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211959" y="3140968"/>
            <a:ext cx="452405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1691680" y="4149080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альтернативный процесс 31"/>
          <p:cNvSpPr/>
          <p:nvPr/>
        </p:nvSpPr>
        <p:spPr>
          <a:xfrm>
            <a:off x="755576" y="5805264"/>
            <a:ext cx="2016224" cy="6126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 </a:t>
            </a:r>
            <a:r>
              <a:rPr lang="ru-RU" b="1" dirty="0" smtClean="0">
                <a:solidFill>
                  <a:schemeClr val="tx1"/>
                </a:solidFill>
              </a:rPr>
              <a:t>СКЛОНЕНИЕ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3347864" y="5805264"/>
            <a:ext cx="2160240" cy="6126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СКЛОНЕНИЕ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6012160" y="5805264"/>
            <a:ext cx="2016224" cy="61264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СКЛОНЕНИЕ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 flipH="1">
            <a:off x="1789976" y="5517232"/>
            <a:ext cx="261743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232317" y="4145329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863111" y="4149080"/>
            <a:ext cx="432048" cy="43204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flipH="1">
            <a:off x="6974553" y="5517232"/>
            <a:ext cx="261743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flipH="1">
            <a:off x="4217891" y="5517232"/>
            <a:ext cx="261743" cy="36004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1.liveinternet.ru/images/attach/c/8/100/167/100167799_45649376111.jpg"/>
          <p:cNvPicPr/>
          <p:nvPr/>
        </p:nvPicPr>
        <p:blipFill>
          <a:blip r:embed="rId2" cstate="print"/>
          <a:srcRect l="33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7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hlinkClick r:id="rId2" action="ppaction://hlinkpres?slideindex=1&amp;slidetitle="/>
              </a:rPr>
              <a:t>Тренинг с опорой на алгоритм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38914" name="Picture 2" descr="http://im6-tub-ru.yandex.net/i?id=369590938-1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068960"/>
            <a:ext cx="34385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016824" cy="1728192"/>
          </a:xfrm>
        </p:spPr>
        <p:txBody>
          <a:bodyPr>
            <a:normAutofit/>
          </a:bodyPr>
          <a:lstStyle/>
          <a:p>
            <a:pPr lvl="7" algn="l">
              <a:lnSpc>
                <a:spcPct val="150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Рефлексия</a:t>
            </a:r>
            <a:endParaRPr lang="ru-RU" dirty="0"/>
          </a:p>
        </p:txBody>
      </p:sp>
      <p:pic>
        <p:nvPicPr>
          <p:cNvPr id="41986" name="Picture 2" descr="http://im1-tub-ru.yandex.net/i?id=341985428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95232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КНИГИ – ИСТОЧНИК ЗНАНИЙ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5013176"/>
            <a:ext cx="7438600" cy="10858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8" name="Picture 4" descr="http://www.localbook.de/temp/pics/018000000180030858007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482752" cy="3456384"/>
          </a:xfrm>
          <a:prstGeom prst="rect">
            <a:avLst/>
          </a:prstGeom>
          <a:noFill/>
        </p:spPr>
      </p:pic>
      <p:pic>
        <p:nvPicPr>
          <p:cNvPr id="22534" name="Picture 6" descr="http://im7-tub-ru.yandex.net/i?id=24249078-26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01008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овые рисунки: Открытая книга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7-tub-ru.yandex.net/i?id=224377784-4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3600400" cy="2907704"/>
          </a:xfrm>
          <a:prstGeom prst="rect">
            <a:avLst/>
          </a:prstGeom>
          <a:noFill/>
        </p:spPr>
      </p:pic>
      <p:pic>
        <p:nvPicPr>
          <p:cNvPr id="5" name="Picture 2" descr="http://im6-tub-ru.yandex.net/i?id=168145794-01-72&amp;n=21"/>
          <p:cNvPicPr>
            <a:picLocks noChangeAspect="1" noChangeArrowheads="1"/>
          </p:cNvPicPr>
          <p:nvPr/>
        </p:nvPicPr>
        <p:blipFill>
          <a:blip r:embed="rId4" cstate="print"/>
          <a:srcRect r="-3383" b="9281"/>
          <a:stretch>
            <a:fillRect/>
          </a:stretch>
        </p:blipFill>
        <p:spPr bwMode="auto">
          <a:xfrm rot="20383299">
            <a:off x="4882939" y="1609464"/>
            <a:ext cx="1242792" cy="1562186"/>
          </a:xfrm>
          <a:prstGeom prst="rect">
            <a:avLst/>
          </a:prstGeom>
          <a:noFill/>
        </p:spPr>
      </p:pic>
      <p:pic>
        <p:nvPicPr>
          <p:cNvPr id="8" name="Picture 6" descr="http://audioskazki.net/wp-content/gallery/ushinskiy/4_jelaniay/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3855">
            <a:off x="7107824" y="1594422"/>
            <a:ext cx="1224136" cy="1656184"/>
          </a:xfrm>
          <a:prstGeom prst="rect">
            <a:avLst/>
          </a:prstGeom>
          <a:noFill/>
        </p:spPr>
      </p:pic>
      <p:pic>
        <p:nvPicPr>
          <p:cNvPr id="9" name="Picture 4" descr="Плутишка кот: Рассказы и сказк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628800"/>
            <a:ext cx="1216177" cy="1557582"/>
          </a:xfrm>
          <a:prstGeom prst="rect">
            <a:avLst/>
          </a:prstGeom>
          <a:noFill/>
        </p:spPr>
      </p:pic>
      <p:pic>
        <p:nvPicPr>
          <p:cNvPr id="10" name="Picture 2" descr="http://baby-scool.narod.ru/media/book/skazki/rus/img/bi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4913">
            <a:off x="4755295" y="3652227"/>
            <a:ext cx="1104655" cy="1473819"/>
          </a:xfrm>
          <a:prstGeom prst="rect">
            <a:avLst/>
          </a:prstGeom>
          <a:noFill/>
        </p:spPr>
      </p:pic>
      <p:pic>
        <p:nvPicPr>
          <p:cNvPr id="11" name="Picture 8" descr="http://img1.labirint.ru/bookstore/books/413193/big.jpg"/>
          <p:cNvPicPr>
            <a:picLocks noChangeAspect="1" noChangeArrowheads="1"/>
          </p:cNvPicPr>
          <p:nvPr/>
        </p:nvPicPr>
        <p:blipFill>
          <a:blip r:embed="rId8" cstate="print"/>
          <a:srcRect b="13284"/>
          <a:stretch>
            <a:fillRect/>
          </a:stretch>
        </p:blipFill>
        <p:spPr bwMode="auto">
          <a:xfrm rot="657150">
            <a:off x="7170343" y="3382716"/>
            <a:ext cx="1191190" cy="1693948"/>
          </a:xfrm>
          <a:prstGeom prst="rect">
            <a:avLst/>
          </a:prstGeom>
          <a:noFill/>
        </p:spPr>
      </p:pic>
      <p:pic>
        <p:nvPicPr>
          <p:cNvPr id="14" name="Picture 4" descr="http://im4-tub-ru.yandex.net/i?id=602395607-4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573016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К. Д. УШИНСКИЙ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996952"/>
            <a:ext cx="8503920" cy="3102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4" name="Picture 10" descr="http://topreferat.znate.ru/pars_docs/refs/11/10273/10273-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28512">
            <a:off x="576758" y="2482616"/>
            <a:ext cx="2520281" cy="3456384"/>
          </a:xfrm>
          <a:prstGeom prst="rect">
            <a:avLst/>
          </a:prstGeom>
          <a:noFill/>
        </p:spPr>
      </p:pic>
      <p:pic>
        <p:nvPicPr>
          <p:cNvPr id="18434" name="Picture 2" descr="Сказки Ушинского Константина Дмитриеви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764704"/>
            <a:ext cx="2076822" cy="2592288"/>
          </a:xfrm>
          <a:prstGeom prst="rect">
            <a:avLst/>
          </a:prstGeom>
          <a:noFill/>
        </p:spPr>
      </p:pic>
      <p:pic>
        <p:nvPicPr>
          <p:cNvPr id="19460" name="Picture 4" descr="http://www.wwww4.com/w3282/1074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878660"/>
            <a:ext cx="1800200" cy="2664296"/>
          </a:xfrm>
          <a:prstGeom prst="rect">
            <a:avLst/>
          </a:prstGeom>
          <a:noFill/>
        </p:spPr>
      </p:pic>
      <p:pic>
        <p:nvPicPr>
          <p:cNvPr id="19462" name="Picture 6" descr="http://www.hramislovo.ru/pic/small/rod_s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5159">
            <a:off x="6061757" y="3702147"/>
            <a:ext cx="15906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797152"/>
            <a:ext cx="8534400" cy="576064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>
                <a:solidFill>
                  <a:schemeClr val="tx1"/>
                </a:solidFill>
              </a:rPr>
              <a:t>Ска</a:t>
            </a:r>
            <a:r>
              <a:rPr lang="ru-RU" sz="3100" dirty="0" smtClean="0">
                <a:solidFill>
                  <a:schemeClr val="tx1"/>
                </a:solidFill>
              </a:rPr>
              <a:t>…</a:t>
            </a:r>
            <a:r>
              <a:rPr lang="ru-RU" sz="3100" dirty="0" err="1" smtClean="0">
                <a:solidFill>
                  <a:schemeClr val="tx1"/>
                </a:solidFill>
              </a:rPr>
              <a:t>ки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Уш</a:t>
            </a:r>
            <a:r>
              <a:rPr lang="ru-RU" sz="3100" dirty="0" smtClean="0">
                <a:solidFill>
                  <a:schemeClr val="tx1"/>
                </a:solidFill>
              </a:rPr>
              <a:t>…</a:t>
            </a:r>
            <a:r>
              <a:rPr lang="ru-RU" sz="3100" dirty="0" err="1" smtClean="0">
                <a:solidFill>
                  <a:schemeClr val="tx1"/>
                </a:solidFill>
              </a:rPr>
              <a:t>нского</a:t>
            </a:r>
            <a:r>
              <a:rPr lang="ru-RU" sz="3100" dirty="0" smtClean="0">
                <a:solidFill>
                  <a:schemeClr val="tx1"/>
                </a:solidFill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</a:rPr>
              <a:t>уч</a:t>
            </a:r>
            <a:r>
              <a:rPr lang="ru-RU" sz="3100" dirty="0" smtClean="0">
                <a:solidFill>
                  <a:schemeClr val="tx1"/>
                </a:solidFill>
              </a:rPr>
              <a:t>…т д…</a:t>
            </a:r>
            <a:r>
              <a:rPr lang="ru-RU" sz="3100" dirty="0" err="1" smtClean="0">
                <a:solidFill>
                  <a:schemeClr val="tx1"/>
                </a:solidFill>
              </a:rPr>
              <a:t>броте</a:t>
            </a:r>
            <a:r>
              <a:rPr lang="ru-RU" sz="3100" dirty="0" smtClean="0">
                <a:solidFill>
                  <a:schemeClr val="tx1"/>
                </a:solidFill>
              </a:rPr>
              <a:t> и смелости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Сказки Ушинского Константина Дмитриеви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2664296" cy="316835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301752" y="2204864"/>
            <a:ext cx="8503920" cy="396044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Целеполагание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708920"/>
            <a:ext cx="8503920" cy="339012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</a:t>
            </a:r>
            <a:r>
              <a:rPr lang="ru-RU" sz="4800" dirty="0" smtClean="0"/>
              <a:t>Узнать …</a:t>
            </a:r>
          </a:p>
          <a:p>
            <a:pPr>
              <a:buNone/>
            </a:pPr>
            <a:r>
              <a:rPr lang="ru-RU" sz="4800" dirty="0" smtClean="0"/>
              <a:t>                                    почему….</a:t>
            </a:r>
            <a:endParaRPr lang="ru-RU" sz="4800" dirty="0"/>
          </a:p>
        </p:txBody>
      </p:sp>
      <p:pic>
        <p:nvPicPr>
          <p:cNvPr id="15362" name="Picture 2" descr="http://www.ru-il.net/wp-content/uploads/4987a19a56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32194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21088"/>
            <a:ext cx="7016824" cy="1728192"/>
          </a:xfrm>
        </p:spPr>
        <p:txBody>
          <a:bodyPr>
            <a:normAutofit/>
          </a:bodyPr>
          <a:lstStyle/>
          <a:p>
            <a:pPr lvl="7" algn="l">
              <a:lnSpc>
                <a:spcPct val="150000"/>
              </a:lnSpc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103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Открытие нового знания</a:t>
            </a:r>
            <a:endParaRPr lang="ru-RU" dirty="0"/>
          </a:p>
        </p:txBody>
      </p:sp>
      <p:pic>
        <p:nvPicPr>
          <p:cNvPr id="4" name="Picture 4" descr="http://www.cs-wcs.ru/_fr/3/8937874.jpg"/>
          <p:cNvPicPr>
            <a:picLocks noChangeAspect="1" noChangeArrowheads="1"/>
          </p:cNvPicPr>
          <p:nvPr/>
        </p:nvPicPr>
        <p:blipFill>
          <a:blip r:embed="rId2" cstate="print"/>
          <a:srcRect r="4032" b="4054"/>
          <a:stretch>
            <a:fillRect/>
          </a:stretch>
        </p:blipFill>
        <p:spPr bwMode="auto">
          <a:xfrm>
            <a:off x="1043608" y="2564904"/>
            <a:ext cx="290266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Склонение имен существительных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 форме единственного числа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007"/>
                <a:gridCol w="1512168"/>
                <a:gridCol w="1944216"/>
                <a:gridCol w="1255101"/>
                <a:gridCol w="1625219"/>
                <a:gridCol w="120952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И.п.</a:t>
                      </a:r>
                      <a:endParaRPr lang="ru-RU" sz="200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кто?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что?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-а,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   ,  -о,   -е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-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Р.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кого? чего?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-а,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Д.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рад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кому? чему?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-у,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  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вижу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кого? что?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-у, -ю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-     ,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,  -е, -я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      -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любуюсь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кем? чем?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-ой, -ей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ом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  -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ем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ью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П. п.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говорю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ком? о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чём?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-е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-и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56176" y="2060848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172400" y="2060848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4077072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172400" y="4149080"/>
            <a:ext cx="216024" cy="21602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15875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342</TotalTime>
  <Words>1143</Words>
  <Application>Microsoft Office PowerPoint</Application>
  <PresentationFormat>Экран (4:3)</PresentationFormat>
  <Paragraphs>319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Урок русского языка в 3 классе</vt:lpstr>
      <vt:lpstr>Слайд 2</vt:lpstr>
      <vt:lpstr>КНИГИ – ИСТОЧНИК ЗНАНИЙ</vt:lpstr>
      <vt:lpstr>Слайд 4</vt:lpstr>
      <vt:lpstr>К. Д. УШИНСКИЙ</vt:lpstr>
      <vt:lpstr>Ска…ки Уш…нского уч…т д…броте и смелости.</vt:lpstr>
      <vt:lpstr>Целеполагание</vt:lpstr>
      <vt:lpstr>Открытие нового знания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Склонение имен существительных  в форме единственного числа</vt:lpstr>
      <vt:lpstr>Алгоритм  определения склонения имен существительных в форме единственного числа</vt:lpstr>
      <vt:lpstr>Алгоритм  определения склонения имен существительных в форме единственного числа</vt:lpstr>
      <vt:lpstr>Алгоритм  определения склонения имен существительных в форме единственного числа</vt:lpstr>
      <vt:lpstr>Алгоритм  определения склонения имен существительных в форме единственного числа</vt:lpstr>
      <vt:lpstr>Тренинг с опорой на алгоритм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2014-03-02T09:29:48Z</dcterms:created>
  <dcterms:modified xsi:type="dcterms:W3CDTF">2014-03-15T20:13:09Z</dcterms:modified>
</cp:coreProperties>
</file>