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330" r:id="rId2"/>
    <p:sldId id="301" r:id="rId3"/>
    <p:sldId id="302" r:id="rId4"/>
    <p:sldId id="335" r:id="rId5"/>
    <p:sldId id="298" r:id="rId6"/>
    <p:sldId id="332" r:id="rId7"/>
    <p:sldId id="312" r:id="rId8"/>
    <p:sldId id="313" r:id="rId9"/>
    <p:sldId id="331" r:id="rId10"/>
    <p:sldId id="315" r:id="rId11"/>
    <p:sldId id="316" r:id="rId12"/>
    <p:sldId id="329" r:id="rId13"/>
    <p:sldId id="318" r:id="rId14"/>
    <p:sldId id="319" r:id="rId15"/>
    <p:sldId id="309" r:id="rId16"/>
    <p:sldId id="321" r:id="rId17"/>
    <p:sldId id="336" r:id="rId18"/>
    <p:sldId id="317" r:id="rId19"/>
    <p:sldId id="333" r:id="rId20"/>
    <p:sldId id="337" r:id="rId21"/>
    <p:sldId id="322" r:id="rId22"/>
    <p:sldId id="323" r:id="rId23"/>
    <p:sldId id="328" r:id="rId24"/>
    <p:sldId id="325" r:id="rId25"/>
    <p:sldId id="334" r:id="rId26"/>
    <p:sldId id="326" r:id="rId27"/>
    <p:sldId id="324" r:id="rId28"/>
    <p:sldId id="33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4660"/>
  </p:normalViewPr>
  <p:slideViewPr>
    <p:cSldViewPr>
      <p:cViewPr varScale="1">
        <p:scale>
          <a:sx n="65" d="100"/>
          <a:sy n="65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46CB4-9F5E-4D06-BA8B-EA0C3D0F6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831D6-12F5-49D7-A079-D62173305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0BF64-305C-451B-A8C9-AD2F1475E0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7FB3-8479-4D96-AE31-4ED601498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753F-5CFB-43C7-815E-F06FFCC10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C4130-B4EB-459A-8640-C0AF072526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77C44-34CF-4A19-BE06-3DE68D374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86FDB-FD92-4774-BD84-B17A1A31A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598F7-4EA8-4906-B858-5EDD3AF3C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EC8C-3AA7-4558-95B4-6D7E48227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096E6-6DFB-4E27-9FD3-EEDBBE903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C95109-4EE7-40C7-9216-7015EFEA2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strips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1;&#1070;&#1041;&#1040;\&#1052;&#1086;&#1080;%20&#1076;&#1086;&#1082;&#1091;&#1084;&#1077;&#1085;&#1090;&#1099;%20&#1051;&#1102;&#1073;&#1072;\&#1054;&#1092;&#1086;&#1088;&#1084;&#1083;&#1077;&#1085;&#1085;&#1099;&#1077;%20&#1091;&#1088;&#1086;&#1082;&#1080;%20&#1080;%20&#1084;&#1077;&#1088;&#1086;&#1087;&#1088;-&#1103;\&#1059;&#1088;&#1086;&#1082;&#1080;\&#1057;&#1091;&#1092;&#1092;&#1080;&#1082;&#1089;%203%20&#1082;&#1083;&#1072;&#1089;&#1089;\SNEGIR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070;&#1041;&#1040;\&#1052;&#1086;&#1080;%20&#1076;&#1086;&#1082;&#1091;&#1084;&#1077;&#1085;&#1090;&#1099;%20&#1051;&#1102;&#1073;&#1072;\&#1054;&#1092;&#1086;&#1088;&#1084;&#1083;&#1077;&#1085;&#1085;&#1099;&#1077;%20&#1091;&#1088;&#1086;&#1082;&#1080;%20&#1080;%20&#1084;&#1077;&#1088;&#1086;&#1087;&#1088;-&#1103;\&#1059;&#1088;&#1086;&#1082;&#1080;\&#1057;&#1091;&#1092;&#1092;&#1080;&#1082;&#1089;%203%20&#1082;&#1083;&#1072;&#1089;&#1089;\vremena04&#1086;&#1073;&#1088;&#1077;&#1079;&#1082;&#1072;.mp3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русского языка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Книга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786322"/>
            <a:ext cx="2773935" cy="11620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1785926"/>
            <a:ext cx="7064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Тема. Суффикс. Роль суффикса в слове.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1500174"/>
            <a:ext cx="442915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Корень -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Приставка –</a:t>
            </a:r>
          </a:p>
          <a:p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Окончание 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285728"/>
            <a:ext cx="4440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Части слова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500174"/>
            <a:ext cx="3000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к..роль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43248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пр..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4857760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п..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ртной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1500174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143248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3143248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4857760"/>
            <a:ext cx="652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857232"/>
            <a:ext cx="67866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Суффикс -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8148" y="785794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звезд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273119"/>
            <a:ext cx="3071834" cy="2746881"/>
          </a:xfrm>
          <a:prstGeom prst="rect">
            <a:avLst/>
          </a:prstGeom>
        </p:spPr>
      </p:pic>
      <p:pic>
        <p:nvPicPr>
          <p:cNvPr id="6" name="Рисунок 5" descr="Кот и книг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000504"/>
            <a:ext cx="3177109" cy="241460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285852" y="2928934"/>
            <a:ext cx="2000264" cy="1000132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86116" y="2928934"/>
            <a:ext cx="1928826" cy="1071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57256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Составьте предложения</a:t>
            </a:r>
          </a:p>
          <a:p>
            <a:pPr algn="ctr"/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од, скрипит, ногами, снежок, пушистый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холодок, зимний, румянит, щёки, детям</a:t>
            </a:r>
          </a:p>
          <a:p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кружатся, воздухе, снежинки, в, пушистые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прилетели, из, снегири, дальних, краёв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2285992"/>
            <a:ext cx="835824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 ногами скрипит пушистый снежок. Зимний холодок румянит детям щёки. В воздухе кружатся пушистые снежинки. Из дальних краёв прилетели снегири.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768" y="3000372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715140" y="4500570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388" y="5214950"/>
            <a:ext cx="17145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533400" cy="533400"/>
          </a:xfrm>
          <a:prstGeom prst="rect">
            <a:avLst/>
          </a:prstGeom>
        </p:spPr>
      </p:pic>
      <p:pic>
        <p:nvPicPr>
          <p:cNvPr id="15" name="Рисунок 14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533400" cy="533400"/>
          </a:xfrm>
          <a:prstGeom prst="rect">
            <a:avLst/>
          </a:prstGeom>
        </p:spPr>
      </p:pic>
      <p:pic>
        <p:nvPicPr>
          <p:cNvPr id="16" name="Рисунок 15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142984"/>
            <a:ext cx="533400" cy="533400"/>
          </a:xfrm>
          <a:prstGeom prst="rect">
            <a:avLst/>
          </a:prstGeom>
        </p:spPr>
      </p:pic>
      <p:pic>
        <p:nvPicPr>
          <p:cNvPr id="17" name="Рисунок 16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85728"/>
            <a:ext cx="533400" cy="533400"/>
          </a:xfrm>
          <a:prstGeom prst="rect">
            <a:avLst/>
          </a:prstGeom>
        </p:spPr>
      </p:pic>
      <p:pic>
        <p:nvPicPr>
          <p:cNvPr id="18" name="Рисунок 17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500042"/>
            <a:ext cx="533400" cy="533400"/>
          </a:xfrm>
          <a:prstGeom prst="rect">
            <a:avLst/>
          </a:prstGeom>
        </p:spPr>
      </p:pic>
      <p:pic>
        <p:nvPicPr>
          <p:cNvPr id="19" name="Рисунок 18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643050"/>
            <a:ext cx="533400" cy="533400"/>
          </a:xfrm>
          <a:prstGeom prst="rect">
            <a:avLst/>
          </a:prstGeom>
        </p:spPr>
      </p:pic>
      <p:pic>
        <p:nvPicPr>
          <p:cNvPr id="20" name="Рисунок 19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214422"/>
            <a:ext cx="533400" cy="533400"/>
          </a:xfrm>
          <a:prstGeom prst="rect">
            <a:avLst/>
          </a:prstGeom>
        </p:spPr>
      </p:pic>
      <p:pic>
        <p:nvPicPr>
          <p:cNvPr id="21" name="Рисунок 20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7298"/>
            <a:ext cx="533400" cy="533400"/>
          </a:xfrm>
          <a:prstGeom prst="rect">
            <a:avLst/>
          </a:prstGeom>
        </p:spPr>
      </p:pic>
      <p:pic>
        <p:nvPicPr>
          <p:cNvPr id="22" name="Рисунок 21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85728"/>
            <a:ext cx="533400" cy="533400"/>
          </a:xfrm>
          <a:prstGeom prst="rect">
            <a:avLst/>
          </a:prstGeom>
        </p:spPr>
      </p:pic>
      <p:pic>
        <p:nvPicPr>
          <p:cNvPr id="23" name="Рисунок 22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290"/>
            <a:ext cx="533400" cy="533400"/>
          </a:xfrm>
          <a:prstGeom prst="rect">
            <a:avLst/>
          </a:prstGeom>
        </p:spPr>
      </p:pic>
      <p:pic>
        <p:nvPicPr>
          <p:cNvPr id="24" name="Рисунок 23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857364"/>
            <a:ext cx="533400" cy="533400"/>
          </a:xfrm>
          <a:prstGeom prst="rect">
            <a:avLst/>
          </a:prstGeom>
        </p:spPr>
      </p:pic>
      <p:pic>
        <p:nvPicPr>
          <p:cNvPr id="25" name="Рисунок 24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900" y="1785926"/>
            <a:ext cx="533400" cy="533400"/>
          </a:xfrm>
          <a:prstGeom prst="rect">
            <a:avLst/>
          </a:prstGeom>
        </p:spPr>
      </p:pic>
      <p:pic>
        <p:nvPicPr>
          <p:cNvPr id="26" name="Рисунок 25" descr="christmas-snowflak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000108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00496" y="1357297"/>
            <a:ext cx="471490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Красный фрак на птичке этой,</a:t>
            </a:r>
            <a:b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зимой она приметна,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рябина на снегу, </a:t>
            </a:r>
          </a:p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ей кормом помогу!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SNEGIR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5" name="Рисунок 4" descr="0_34b45_fe43af30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00042"/>
            <a:ext cx="3648482" cy="40719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b3284a4b90734ac7ce1a150b8dd71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6" name="vremena04об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1285860"/>
            <a:ext cx="8437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Снежок, снежинки,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снегири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Арка 3"/>
          <p:cNvSpPr/>
          <p:nvPr/>
        </p:nvSpPr>
        <p:spPr>
          <a:xfrm>
            <a:off x="1500166" y="1357298"/>
            <a:ext cx="1643074" cy="214314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4214810" y="1428736"/>
            <a:ext cx="1714512" cy="214314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 flipV="1">
            <a:off x="3214678" y="3000372"/>
            <a:ext cx="1428760" cy="214314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357554" y="1214422"/>
            <a:ext cx="357190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3714744" y="1214422"/>
            <a:ext cx="28575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072198" y="1071546"/>
            <a:ext cx="500066" cy="428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6572264" y="1071546"/>
            <a:ext cx="500066" cy="500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714876" y="2857496"/>
            <a:ext cx="357190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72066" y="2857496"/>
            <a:ext cx="357190" cy="214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2967335"/>
            <a:ext cx="3429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Суффикс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85728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лексическое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428736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образует слова-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 профессий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571744"/>
            <a:ext cx="414340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помогает назвать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ласково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714752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возраст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5572140"/>
            <a:ext cx="414340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изменяет размер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3" idx="3"/>
          </p:cNvCxnSpPr>
          <p:nvPr/>
        </p:nvCxnSpPr>
        <p:spPr>
          <a:xfrm flipV="1">
            <a:off x="3786182" y="300037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>
            <a:off x="3786182" y="342900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>
            <a:off x="3786182" y="3429000"/>
            <a:ext cx="78581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2821769" y="1750207"/>
            <a:ext cx="271464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V="1">
            <a:off x="3786182" y="2071678"/>
            <a:ext cx="78581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14876" y="4857760"/>
            <a:ext cx="414340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пол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>
            <a:stCxn id="3" idx="3"/>
          </p:cNvCxnSpPr>
          <p:nvPr/>
        </p:nvCxnSpPr>
        <p:spPr>
          <a:xfrm>
            <a:off x="3786182" y="3429000"/>
            <a:ext cx="85725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и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2951630" cy="328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1" y="5143511"/>
            <a:ext cx="12858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143512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143512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143512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ищ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01024" y="514351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normal_K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56" y="928670"/>
            <a:ext cx="5429288" cy="4071966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5750" y="344488"/>
            <a:ext cx="8358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 smtClean="0">
                <a:solidFill>
                  <a:schemeClr val="bg1"/>
                </a:solidFill>
                <a:latin typeface="Georgia" pitchFamily="18" charset="0"/>
              </a:rPr>
              <a:t>Двена</a:t>
            </a:r>
            <a:r>
              <a:rPr lang="ru-RU" sz="4000" i="1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4000" i="1" smtClean="0">
                <a:solidFill>
                  <a:schemeClr val="bg1"/>
                </a:solidFill>
                <a:latin typeface="Georgia" pitchFamily="18" charset="0"/>
              </a:rPr>
              <a:t>цат</a:t>
            </a:r>
            <a:r>
              <a:rPr lang="ru-RU" sz="4000" i="1" smtClean="0">
                <a:solidFill>
                  <a:srgbClr val="FF0000"/>
                </a:solidFill>
                <a:latin typeface="Georgia" pitchFamily="18" charset="0"/>
              </a:rPr>
              <a:t>ое</a:t>
            </a:r>
            <a:r>
              <a:rPr lang="ru-RU" sz="4000" i="1" smtClean="0">
                <a:solidFill>
                  <a:schemeClr val="bg1"/>
                </a:solidFill>
                <a:latin typeface="Georgia" pitchFamily="18" charset="0"/>
              </a:rPr>
              <a:t> д</a:t>
            </a:r>
            <a:r>
              <a:rPr lang="ru-RU" sz="4000" i="1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sz="4000" i="1" smtClean="0">
                <a:solidFill>
                  <a:schemeClr val="bg1"/>
                </a:solidFill>
                <a:latin typeface="Georgia" pitchFamily="18" charset="0"/>
              </a:rPr>
              <a:t>к</a:t>
            </a:r>
            <a:r>
              <a:rPr lang="ru-RU" sz="4000" i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000" i="1" smtClean="0">
                <a:solidFill>
                  <a:schemeClr val="bg1"/>
                </a:solidFill>
                <a:latin typeface="Georgia" pitchFamily="18" charset="0"/>
              </a:rPr>
              <a:t>бря</a:t>
            </a:r>
            <a:r>
              <a:rPr lang="ru-RU" sz="4000" i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algn="ctr"/>
            <a:r>
              <a:rPr lang="ru-RU" sz="4000" i="1" dirty="0">
                <a:solidFill>
                  <a:schemeClr val="bg1"/>
                </a:solidFill>
                <a:latin typeface="Georgia" pitchFamily="18" charset="0"/>
              </a:rPr>
              <a:t>Кла</a:t>
            </a:r>
            <a:r>
              <a:rPr lang="ru-RU" sz="4000" i="1" dirty="0">
                <a:solidFill>
                  <a:srgbClr val="FF0000"/>
                </a:solidFill>
                <a:latin typeface="Georgia" pitchFamily="18" charset="0"/>
              </a:rPr>
              <a:t>сс</a:t>
            </a:r>
            <a:r>
              <a:rPr lang="ru-RU" sz="4000" i="1" dirty="0">
                <a:solidFill>
                  <a:schemeClr val="bg1"/>
                </a:solidFill>
                <a:latin typeface="Georgia" pitchFamily="18" charset="0"/>
              </a:rPr>
              <a:t>ная р</a:t>
            </a:r>
            <a:r>
              <a:rPr lang="ru-RU" sz="4000" i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4000" i="1" dirty="0">
                <a:solidFill>
                  <a:schemeClr val="bg1"/>
                </a:solidFill>
                <a:latin typeface="Georgia" pitchFamily="18" charset="0"/>
              </a:rPr>
              <a:t>бота.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2967335"/>
            <a:ext cx="34290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Суффикс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85728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лексическое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428736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образует слова-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 профессий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571744"/>
            <a:ext cx="4143403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помогает назвать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ласково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714752"/>
            <a:ext cx="414340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возраст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5572140"/>
            <a:ext cx="414340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изменяет размер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3" idx="3"/>
          </p:cNvCxnSpPr>
          <p:nvPr/>
        </p:nvCxnSpPr>
        <p:spPr>
          <a:xfrm flipV="1">
            <a:off x="3786182" y="300037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>
            <a:off x="3786182" y="342900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>
            <a:off x="3786182" y="3429000"/>
            <a:ext cx="78581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2821769" y="1750207"/>
            <a:ext cx="271464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3"/>
          </p:cNvCxnSpPr>
          <p:nvPr/>
        </p:nvCxnSpPr>
        <p:spPr>
          <a:xfrm flipV="1">
            <a:off x="3786182" y="2071678"/>
            <a:ext cx="78581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14876" y="4857760"/>
            <a:ext cx="414340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>
            <a:stCxn id="3" idx="3"/>
          </p:cNvCxnSpPr>
          <p:nvPr/>
        </p:nvCxnSpPr>
        <p:spPr>
          <a:xfrm>
            <a:off x="3786182" y="3429000"/>
            <a:ext cx="85725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86446" y="4857760"/>
            <a:ext cx="220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меняет пол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1" y="1500174"/>
            <a:ext cx="8858279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Корень - король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Приставка – приказчик</a:t>
            </a:r>
          </a:p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Окончание - портной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Суффикс - 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285728"/>
            <a:ext cx="4440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Части слова</a:t>
            </a:r>
            <a:endParaRPr lang="ru-RU" sz="5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714752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http://kladraz.ru/images/83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500570"/>
            <a:ext cx="1456944" cy="2214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3714752"/>
            <a:ext cx="3593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волшебник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8" grpId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loud"/>
          <p:cNvSpPr>
            <a:spLocks noChangeAspect="1" noEditPoints="1" noChangeArrowheads="1"/>
          </p:cNvSpPr>
          <p:nvPr/>
        </p:nvSpPr>
        <p:spPr bwMode="auto">
          <a:xfrm>
            <a:off x="1187450" y="1557338"/>
            <a:ext cx="220821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</a:rPr>
              <a:t>олень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23" name="Cloud"/>
          <p:cNvSpPr>
            <a:spLocks noChangeAspect="1" noEditPoints="1" noChangeArrowheads="1"/>
          </p:cNvSpPr>
          <p:nvPr/>
        </p:nvSpPr>
        <p:spPr bwMode="auto">
          <a:xfrm>
            <a:off x="1835150" y="620713"/>
            <a:ext cx="208121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</a:rPr>
              <a:t>гнездо</a:t>
            </a:r>
          </a:p>
        </p:txBody>
      </p:sp>
      <p:sp>
        <p:nvSpPr>
          <p:cNvPr id="107524" name="Cloud"/>
          <p:cNvSpPr>
            <a:spLocks noChangeAspect="1" noEditPoints="1" noChangeArrowheads="1"/>
          </p:cNvSpPr>
          <p:nvPr/>
        </p:nvSpPr>
        <p:spPr bwMode="auto">
          <a:xfrm>
            <a:off x="6410325" y="1447800"/>
            <a:ext cx="1514475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</a:rPr>
              <a:t>ышк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25" name="Cloud"/>
          <p:cNvSpPr>
            <a:spLocks noChangeAspect="1" noEditPoints="1" noChangeArrowheads="1"/>
          </p:cNvSpPr>
          <p:nvPr/>
        </p:nvSpPr>
        <p:spPr bwMode="auto">
          <a:xfrm>
            <a:off x="1042988" y="2492375"/>
            <a:ext cx="214471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мороз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26" name="Cloud"/>
          <p:cNvSpPr>
            <a:spLocks noChangeAspect="1" noEditPoints="1" noChangeArrowheads="1"/>
          </p:cNvSpPr>
          <p:nvPr/>
        </p:nvSpPr>
        <p:spPr bwMode="auto">
          <a:xfrm>
            <a:off x="900113" y="3500438"/>
            <a:ext cx="208121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боль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27" name="Cloud"/>
          <p:cNvSpPr>
            <a:spLocks noChangeAspect="1" noEditPoints="1" noChangeArrowheads="1"/>
          </p:cNvSpPr>
          <p:nvPr/>
        </p:nvSpPr>
        <p:spPr bwMode="auto">
          <a:xfrm>
            <a:off x="971550" y="4365625"/>
            <a:ext cx="1703388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</a:rPr>
              <a:t>коза</a:t>
            </a:r>
          </a:p>
        </p:txBody>
      </p:sp>
      <p:sp>
        <p:nvSpPr>
          <p:cNvPr id="107528" name="Cloud"/>
          <p:cNvSpPr>
            <a:spLocks noChangeAspect="1" noEditPoints="1" noChangeArrowheads="1"/>
          </p:cNvSpPr>
          <p:nvPr/>
        </p:nvSpPr>
        <p:spPr bwMode="auto">
          <a:xfrm>
            <a:off x="1547813" y="5300663"/>
            <a:ext cx="1955800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</a:rPr>
              <a:t>лёт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29" name="Cloud"/>
          <p:cNvSpPr>
            <a:spLocks noChangeAspect="1" noEditPoints="1" noChangeArrowheads="1"/>
          </p:cNvSpPr>
          <p:nvPr/>
        </p:nvSpPr>
        <p:spPr bwMode="auto">
          <a:xfrm>
            <a:off x="5867400" y="549275"/>
            <a:ext cx="1514475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</a:rPr>
              <a:t>ёнок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30" name="Cloud"/>
          <p:cNvSpPr>
            <a:spLocks noChangeAspect="1" noEditPoints="1" noChangeArrowheads="1"/>
          </p:cNvSpPr>
          <p:nvPr/>
        </p:nvSpPr>
        <p:spPr bwMode="auto">
          <a:xfrm>
            <a:off x="6877050" y="2420938"/>
            <a:ext cx="155260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ниц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31" name="Cloud"/>
          <p:cNvSpPr>
            <a:spLocks noChangeAspect="1" noEditPoints="1" noChangeArrowheads="1"/>
          </p:cNvSpPr>
          <p:nvPr/>
        </p:nvSpPr>
        <p:spPr bwMode="auto">
          <a:xfrm>
            <a:off x="6877050" y="3429000"/>
            <a:ext cx="126206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</a:rPr>
              <a:t>ищ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32" name="Cloud"/>
          <p:cNvSpPr>
            <a:spLocks noChangeAspect="1" noEditPoints="1" noChangeArrowheads="1"/>
          </p:cNvSpPr>
          <p:nvPr/>
        </p:nvSpPr>
        <p:spPr bwMode="auto">
          <a:xfrm>
            <a:off x="6877050" y="4437063"/>
            <a:ext cx="119856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</a:rPr>
              <a:t>чик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33" name="Cloud"/>
          <p:cNvSpPr>
            <a:spLocks noChangeAspect="1" noEditPoints="1" noChangeArrowheads="1"/>
          </p:cNvSpPr>
          <p:nvPr/>
        </p:nvSpPr>
        <p:spPr bwMode="auto">
          <a:xfrm>
            <a:off x="6227763" y="5300663"/>
            <a:ext cx="119856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</a:rPr>
              <a:t>очк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4067175" y="1052513"/>
            <a:ext cx="2270125" cy="6381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3563938" y="1052513"/>
            <a:ext cx="2303462" cy="6477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3276600" y="2997200"/>
            <a:ext cx="3455988" cy="7921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V="1">
            <a:off x="3132138" y="2781300"/>
            <a:ext cx="3671887" cy="103505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2771775" y="4797425"/>
            <a:ext cx="3313113" cy="7191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 flipV="1">
            <a:off x="3635375" y="4868863"/>
            <a:ext cx="3024188" cy="57626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4" grpId="0" animBg="1"/>
      <p:bldP spid="107535" grpId="0" animBg="1"/>
      <p:bldP spid="107536" grpId="0" animBg="1"/>
      <p:bldP spid="107537" grpId="0" animBg="1"/>
      <p:bldP spid="107538" grpId="0" animBg="1"/>
      <p:bldP spid="1075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5750" y="1785926"/>
            <a:ext cx="8358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Georgia" pitchFamily="18" charset="0"/>
              </a:rPr>
              <a:t>Что я узнал сегодня на уроке?</a:t>
            </a:r>
            <a:endParaRPr lang="ru-RU" sz="40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folHlink"/>
                </a:solidFill>
              </a:rPr>
              <a:t>Отгадай</a:t>
            </a:r>
            <a:r>
              <a:rPr lang="ru-RU" sz="4000" b="1" dirty="0" smtClean="0">
                <a:solidFill>
                  <a:srgbClr val="3333FF"/>
                </a:solidFill>
              </a:rPr>
              <a:t> </a:t>
            </a:r>
            <a:r>
              <a:rPr lang="ru-RU" sz="4000" b="1" dirty="0" smtClean="0">
                <a:solidFill>
                  <a:schemeClr val="folHlink"/>
                </a:solidFill>
              </a:rPr>
              <a:t>загадку!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964612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Корень мой находится в</a:t>
            </a:r>
            <a:r>
              <a:rPr lang="ru-RU" sz="3600" u="sng" dirty="0" smtClean="0">
                <a:solidFill>
                  <a:schemeClr val="folHlink"/>
                </a:solidFill>
              </a:rPr>
              <a:t> ЦЕНЕ.</a:t>
            </a:r>
            <a:endParaRPr lang="ru-RU" sz="36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r>
              <a:rPr lang="ru-RU" sz="3600" dirty="0" smtClean="0"/>
              <a:t>В</a:t>
            </a:r>
            <a:r>
              <a:rPr lang="ru-RU" sz="3600" dirty="0" smtClean="0">
                <a:solidFill>
                  <a:schemeClr val="folHlink"/>
                </a:solidFill>
              </a:rPr>
              <a:t> </a:t>
            </a:r>
            <a:r>
              <a:rPr lang="ru-RU" sz="3600" u="sng" dirty="0" smtClean="0">
                <a:solidFill>
                  <a:schemeClr val="folHlink"/>
                </a:solidFill>
              </a:rPr>
              <a:t>ОЧЕРКЕ </a:t>
            </a:r>
            <a:r>
              <a:rPr lang="ru-RU" sz="3600" dirty="0" smtClean="0"/>
              <a:t>найди приставку мне.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Суффикс мой в </a:t>
            </a:r>
            <a:r>
              <a:rPr lang="ru-RU" sz="3600" u="sng" dirty="0" smtClean="0">
                <a:solidFill>
                  <a:schemeClr val="folHlink"/>
                </a:solidFill>
              </a:rPr>
              <a:t>ТЕТРАДКЕ</a:t>
            </a:r>
            <a:r>
              <a:rPr lang="ru-RU" sz="3600" dirty="0" smtClean="0">
                <a:solidFill>
                  <a:srgbClr val="3333FF"/>
                </a:solidFill>
              </a:rPr>
              <a:t> </a:t>
            </a:r>
            <a:r>
              <a:rPr lang="ru-RU" sz="3600" dirty="0" smtClean="0"/>
              <a:t>все встречаем,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Вся же – в дневнике я и в журнале. 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258888" y="5516563"/>
            <a:ext cx="6870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5400" b="1">
                <a:solidFill>
                  <a:srgbClr val="FF3300"/>
                </a:solidFill>
                <a:hlinkClick r:id="" action="ppaction://noaction">
                  <a:snd r:embed="rId2" name="applause.wav"/>
                </a:hlinkClick>
              </a:rPr>
              <a:t>О-ЦЕН-К-А</a:t>
            </a:r>
            <a:endParaRPr lang="ru-RU" sz="5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5750" y="428604"/>
            <a:ext cx="8358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sz="40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Georgia" pitchFamily="18" charset="0"/>
              </a:rPr>
              <a:t>Домашнее задание </a:t>
            </a:r>
            <a:r>
              <a:rPr lang="ru-RU" sz="4000" i="1" u="sng" dirty="0" smtClean="0">
                <a:solidFill>
                  <a:schemeClr val="bg1"/>
                </a:solidFill>
                <a:latin typeface="Georgia" pitchFamily="18" charset="0"/>
              </a:rPr>
              <a:t>по выбору</a:t>
            </a:r>
            <a:r>
              <a:rPr lang="ru-RU" sz="4000" i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+mn-lt"/>
              </a:rPr>
              <a:t>1. Упражнение 197</a:t>
            </a:r>
            <a:endParaRPr lang="ru-RU" sz="3200" i="1" u="sng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+mn-lt"/>
              </a:rPr>
              <a:t>2. Мини-сочинение «Суффикс»</a:t>
            </a:r>
            <a:endParaRPr lang="ru-RU" sz="40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Ваше настроение</a:t>
            </a: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357158" y="2428868"/>
            <a:ext cx="8501122" cy="2428892"/>
            <a:chOff x="428596" y="2928934"/>
            <a:chExt cx="7929618" cy="1643074"/>
          </a:xfrm>
        </p:grpSpPr>
        <p:grpSp>
          <p:nvGrpSpPr>
            <p:cNvPr id="7" name="Группа 12"/>
            <p:cNvGrpSpPr>
              <a:grpSpLocks/>
            </p:cNvGrpSpPr>
            <p:nvPr/>
          </p:nvGrpSpPr>
          <p:grpSpPr bwMode="auto">
            <a:xfrm>
              <a:off x="3143240" y="2928934"/>
              <a:ext cx="2571768" cy="1571636"/>
              <a:chOff x="2643174" y="2857496"/>
              <a:chExt cx="2571768" cy="1571636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641988" y="2857496"/>
                <a:ext cx="2572156" cy="157072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8" name="Группа 6"/>
              <p:cNvGrpSpPr>
                <a:grpSpLocks/>
              </p:cNvGrpSpPr>
              <p:nvPr/>
            </p:nvGrpSpPr>
            <p:grpSpPr bwMode="auto">
              <a:xfrm>
                <a:off x="4143372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6286938" y="2215382"/>
                  <a:ext cx="642323" cy="4988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6644743" y="2285827"/>
                  <a:ext cx="211232" cy="35793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7"/>
              <p:cNvGrpSpPr>
                <a:grpSpLocks/>
              </p:cNvGrpSpPr>
              <p:nvPr/>
            </p:nvGrpSpPr>
            <p:grpSpPr bwMode="auto">
              <a:xfrm>
                <a:off x="3214678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9" name="Овал 8"/>
                <p:cNvSpPr/>
                <p:nvPr/>
              </p:nvSpPr>
              <p:spPr>
                <a:xfrm>
                  <a:off x="6285969" y="2215382"/>
                  <a:ext cx="642323" cy="4988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0" name="Овал 9"/>
                <p:cNvSpPr/>
                <p:nvPr/>
              </p:nvSpPr>
              <p:spPr>
                <a:xfrm>
                  <a:off x="6643774" y="2285827"/>
                  <a:ext cx="211232" cy="35793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Овал 10"/>
              <p:cNvSpPr/>
              <p:nvPr/>
            </p:nvSpPr>
            <p:spPr>
              <a:xfrm>
                <a:off x="3643069" y="3501018"/>
                <a:ext cx="428692" cy="213238"/>
              </a:xfrm>
              <a:prstGeom prst="ellipse">
                <a:avLst/>
              </a:prstGeom>
              <a:solidFill>
                <a:srgbClr val="FF9933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2" name="Месяц 11"/>
            <p:cNvSpPr>
              <a:spLocks noChangeArrowheads="1"/>
            </p:cNvSpPr>
            <p:nvPr/>
          </p:nvSpPr>
          <p:spPr bwMode="auto">
            <a:xfrm rot="-5400000">
              <a:off x="4250117" y="3607364"/>
              <a:ext cx="356031" cy="857385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428596" y="2928934"/>
              <a:ext cx="2571768" cy="1571636"/>
              <a:chOff x="2643174" y="2857496"/>
              <a:chExt cx="2571768" cy="157163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2643174" y="2857496"/>
                <a:ext cx="2572156" cy="157072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6" name="Группа 15"/>
              <p:cNvGrpSpPr>
                <a:grpSpLocks/>
              </p:cNvGrpSpPr>
              <p:nvPr/>
            </p:nvGrpSpPr>
            <p:grpSpPr bwMode="auto">
              <a:xfrm>
                <a:off x="4143372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21" name="Овал 20"/>
                <p:cNvSpPr/>
                <p:nvPr/>
              </p:nvSpPr>
              <p:spPr>
                <a:xfrm>
                  <a:off x="6293385" y="2215382"/>
                  <a:ext cx="638011" cy="4988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6651190" y="2285827"/>
                  <a:ext cx="206922" cy="35793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17" name="Группа 16"/>
              <p:cNvGrpSpPr>
                <a:grpSpLocks/>
              </p:cNvGrpSpPr>
              <p:nvPr/>
            </p:nvGrpSpPr>
            <p:grpSpPr bwMode="auto">
              <a:xfrm>
                <a:off x="3214678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6288106" y="2215382"/>
                  <a:ext cx="642320" cy="4988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6645908" y="2285827"/>
                  <a:ext cx="211235" cy="35793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8" name="Овал 17"/>
              <p:cNvSpPr/>
              <p:nvPr/>
            </p:nvSpPr>
            <p:spPr>
              <a:xfrm>
                <a:off x="3644255" y="3501018"/>
                <a:ext cx="428693" cy="213238"/>
              </a:xfrm>
              <a:prstGeom prst="ellipse">
                <a:avLst/>
              </a:prstGeom>
              <a:solidFill>
                <a:srgbClr val="FF9933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5786446" y="3000372"/>
              <a:ext cx="2571768" cy="1571636"/>
              <a:chOff x="2643174" y="2857496"/>
              <a:chExt cx="2571768" cy="1571636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2642786" y="2858406"/>
                <a:ext cx="2572156" cy="1570726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25" name="Группа 24"/>
              <p:cNvGrpSpPr>
                <a:grpSpLocks/>
              </p:cNvGrpSpPr>
              <p:nvPr/>
            </p:nvGrpSpPr>
            <p:grpSpPr bwMode="auto">
              <a:xfrm>
                <a:off x="4143372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6288375" y="2218196"/>
                  <a:ext cx="642323" cy="4969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6646179" y="2288640"/>
                  <a:ext cx="211232" cy="35603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26" name="Группа 25"/>
              <p:cNvGrpSpPr>
                <a:grpSpLocks/>
              </p:cNvGrpSpPr>
              <p:nvPr/>
            </p:nvGrpSpPr>
            <p:grpSpPr bwMode="auto">
              <a:xfrm>
                <a:off x="3214678" y="3071810"/>
                <a:ext cx="357190" cy="500066"/>
                <a:chOff x="6286512" y="2214554"/>
                <a:chExt cx="642942" cy="500066"/>
              </a:xfrm>
            </p:grpSpPr>
            <p:sp>
              <p:nvSpPr>
                <p:cNvPr id="28" name="Овал 27"/>
                <p:cNvSpPr/>
                <p:nvPr/>
              </p:nvSpPr>
              <p:spPr>
                <a:xfrm>
                  <a:off x="6287405" y="2218196"/>
                  <a:ext cx="642323" cy="49692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6645210" y="2288640"/>
                  <a:ext cx="211232" cy="35603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7" name="Овал 26"/>
              <p:cNvSpPr/>
              <p:nvPr/>
            </p:nvSpPr>
            <p:spPr>
              <a:xfrm>
                <a:off x="3643867" y="3501928"/>
                <a:ext cx="428692" cy="213238"/>
              </a:xfrm>
              <a:prstGeom prst="ellipse">
                <a:avLst/>
              </a:prstGeom>
              <a:solidFill>
                <a:srgbClr val="FF9933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32" name="Месяц 31"/>
            <p:cNvSpPr>
              <a:spLocks noChangeArrowheads="1"/>
            </p:cNvSpPr>
            <p:nvPr/>
          </p:nvSpPr>
          <p:spPr bwMode="auto">
            <a:xfrm rot="5400000" flipH="1">
              <a:off x="1697289" y="3733224"/>
              <a:ext cx="106619" cy="641842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3" name="Месяц 32"/>
            <p:cNvSpPr>
              <a:spLocks noChangeArrowheads="1"/>
            </p:cNvSpPr>
            <p:nvPr/>
          </p:nvSpPr>
          <p:spPr bwMode="auto">
            <a:xfrm rot="5400000">
              <a:off x="6880371" y="3763907"/>
              <a:ext cx="249413" cy="723269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2" y="0"/>
            <a:ext cx="4484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_1ff12_544d49d8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928670"/>
            <a:ext cx="4643470" cy="5525729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813" y="357167"/>
            <a:ext cx="52709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создании презентации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использовались материалы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429683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Элементы анимированного плаката «Письменные буквы русского алфавита». Учитель МОУ 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Малодубенская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СОШ»Орехово-Зуевского района Московской области 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Чулихина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Е.А.</a:t>
            </a:r>
          </a:p>
          <a:p>
            <a:pPr marL="342900" indent="-342900">
              <a:buAutoNum type="arabicPeriod"/>
            </a:pPr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355600" indent="-355600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  Электронная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физминутка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глаз. Учитель МОУ «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Водоватовская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СОШ»</a:t>
            </a:r>
          </a:p>
          <a:p>
            <a:pPr marL="355600" indent="-355600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Галкина И.А.</a:t>
            </a: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  Ребус «Ветер».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www.mamakenga.ru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   Картинки из ресурсов Интернета, находящиеся в свободном доступе.</a:t>
            </a: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1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488237" cy="295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eorgia"/>
              </a:rPr>
              <a:t> "Красиво писать -</a:t>
            </a:r>
          </a:p>
          <a:p>
            <a:pPr algn="ctr"/>
            <a:r>
              <a:rPr lang="ru-RU" sz="40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eorgia"/>
              </a:rPr>
              <a:t> красоту творить"</a:t>
            </a:r>
          </a:p>
          <a:p>
            <a:pPr algn="ctr"/>
            <a:r>
              <a:rPr lang="ru-RU" sz="40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eorgia"/>
              </a:rPr>
              <a:t>            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3995738" y="3284538"/>
            <a:ext cx="45370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Georgia"/>
              </a:rPr>
              <a:t> народная мудрость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1" y="2000240"/>
            <a:ext cx="76438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Побелка, заморозить,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меховой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3143240" y="3000372"/>
            <a:ext cx="1285884" cy="214314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43240" y="3643314"/>
            <a:ext cx="42862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4BEA2825"/>
          <p:cNvPicPr>
            <a:picLocks noChangeAspect="1" noChangeArrowheads="1"/>
          </p:cNvPicPr>
          <p:nvPr/>
        </p:nvPicPr>
        <p:blipFill>
          <a:blip r:embed="rId2"/>
          <a:srcRect l="56560" t="68839" r="14763" b="1877"/>
          <a:stretch>
            <a:fillRect/>
          </a:stretch>
        </p:blipFill>
        <p:spPr bwMode="auto">
          <a:xfrm>
            <a:off x="2268538" y="4221163"/>
            <a:ext cx="38163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395288" y="4221163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395288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539750" y="6524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339975" y="6021388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8035" flipV="1">
            <a:off x="6443663" y="4581525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4479 0.172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17252 C -0.4434 0.17853 -0.44184 0.18455 -0.43941 0.19056 C -0.43698 0.19657 -0.43507 0.20397 -0.42986 0.20883 C -0.42465 0.21369 -0.41562 0.21993 -0.40781 0.21993 C -0.4 0.21993 -0.39358 0.21762 -0.38316 0.20883 C -0.37274 0.20004 -0.35868 0.18547 -0.34479 0.16697 C -0.3309 0.14847 -0.31753 0.12858 -0.29965 0.09759 C -0.28177 0.0666 -0.25399 0.01364 -0.23802 -0.0192 C -0.22205 -0.05204 -0.20885 -0.08858 -0.20382 -0.09945 C -0.19878 -0.11032 -0.20243 -0.10199 -0.20781 -0.08488 C -0.21319 -0.06776 -0.22708 -0.02683 -0.23663 0.00277 C -0.24618 0.03237 -0.25764 0.06614 -0.26545 0.09204 C -0.27326 0.11794 -0.28229 0.13806 -0.28316 0.15772 C -0.28403 0.17738 -0.27882 0.2012 -0.27083 0.21068 C -0.26285 0.22016 -0.24826 0.22109 -0.23524 0.21438 C -0.22222 0.20767 -0.20694 0.1894 -0.19288 0.17067 C -0.17882 0.15194 -0.16424 0.12812 -0.15035 0.10129 C -0.13646 0.07446 -0.12292 0.04371 -0.1092 0.00994 C -0.09549 -0.02382 -0.07396 -0.08557 -0.06823 -0.1013 C -0.0625 -0.11702 -0.06979 -0.10014 -0.075 -0.08488 C -0.08021 -0.06961 -0.08924 -0.03955 -0.09965 -0.01018 C -0.11007 0.01919 -0.12726 0.06221 -0.13802 0.09204 C -0.14878 0.12187 -0.16111 0.14824 -0.16406 0.16882 C -0.16701 0.1894 -0.16424 0.21207 -0.15573 0.21623 C -0.14722 0.22039 -0.12743 0.20559 -0.11337 0.19426 C -0.09931 0.18293 -0.08507 0.16582 -0.07083 0.1487 " pathEditMode="relative" rAng="0" ptsTypes="aaaaaaaaaaaaaaaaaaaaaaaaaA">
                                      <p:cBhvr>
                                        <p:cTn id="10" dur="8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0"/>
            <a:ext cx="6858001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142852"/>
            <a:ext cx="55721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Подумайте!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357430"/>
            <a:ext cx="8501122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i="1" dirty="0" smtClean="0">
                <a:solidFill>
                  <a:schemeClr val="folHlink"/>
                </a:solidFill>
              </a:rPr>
              <a:t>На какие группы можно разделить эти  слова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i="1" dirty="0" smtClean="0">
                <a:solidFill>
                  <a:srgbClr val="001018"/>
                </a:solidFill>
              </a:rPr>
              <a:t>Существительное, корень, прилагательное, основа, окончание, глагол, приставка, суффикс, местоимение</a:t>
            </a:r>
            <a:endParaRPr lang="ru-RU" sz="4400" dirty="0" smtClean="0">
              <a:solidFill>
                <a:srgbClr val="001018"/>
              </a:solidFill>
            </a:endParaRPr>
          </a:p>
        </p:txBody>
      </p:sp>
      <p:pic>
        <p:nvPicPr>
          <p:cNvPr id="5" name="Рисунок 4" descr="2408517_3c6c1f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682559" cy="2011919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28604"/>
          <a:ext cx="8358246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855038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Части речи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Части слова</a:t>
                      </a:r>
                      <a:endParaRPr lang="ru-RU" sz="4400" dirty="0"/>
                    </a:p>
                  </a:txBody>
                  <a:tcPr/>
                </a:tc>
              </a:tr>
              <a:tr h="3145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714612" y="4929198"/>
            <a:ext cx="47149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существительное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4929198"/>
            <a:ext cx="17859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5572140"/>
            <a:ext cx="21431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5572140"/>
            <a:ext cx="35719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прилагательное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4429132"/>
            <a:ext cx="24288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окончание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4429133"/>
            <a:ext cx="1643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глагол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6143644"/>
            <a:ext cx="2357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приставка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787" y="6143644"/>
            <a:ext cx="20717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суффикс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6143644"/>
            <a:ext cx="3071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местоимение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6302 -0.4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3102 L 0.33784 -0.4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8 -7.40741E-7 L 0.53854 -0.4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3577 -0.44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10324 L 0.00608 -0.4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7153 L 0.11909 -0.44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2136 -0.43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24409 -0.42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4.07407E-6 L -0.09566 -0.333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5720" y="2285992"/>
            <a:ext cx="8358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Georgia" pitchFamily="18" charset="0"/>
              </a:rPr>
              <a:t>Если знаешь части слова, то напишешь их толково!</a:t>
            </a:r>
            <a:endParaRPr lang="ru-RU" sz="4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928670"/>
            <a:ext cx="4195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Эпиграф урока: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388</Words>
  <Application>Microsoft Office PowerPoint</Application>
  <PresentationFormat>Экран (4:3)</PresentationFormat>
  <Paragraphs>129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Отгадай загадку!</vt:lpstr>
      <vt:lpstr>Презентация PowerPoint</vt:lpstr>
      <vt:lpstr>Ваше настроение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Елфимова</dc:creator>
  <cp:lastModifiedBy>zav</cp:lastModifiedBy>
  <cp:revision>313</cp:revision>
  <dcterms:created xsi:type="dcterms:W3CDTF">2008-04-11T15:03:51Z</dcterms:created>
  <dcterms:modified xsi:type="dcterms:W3CDTF">2013-11-15T22:39:46Z</dcterms:modified>
</cp:coreProperties>
</file>