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9" r:id="rId3"/>
    <p:sldId id="270" r:id="rId4"/>
    <p:sldId id="262" r:id="rId5"/>
    <p:sldId id="267" r:id="rId6"/>
    <p:sldId id="265" r:id="rId7"/>
    <p:sldId id="266" r:id="rId8"/>
    <p:sldId id="274" r:id="rId9"/>
    <p:sldId id="263" r:id="rId10"/>
    <p:sldId id="271" r:id="rId11"/>
    <p:sldId id="264" r:id="rId12"/>
    <p:sldId id="276" r:id="rId13"/>
    <p:sldId id="260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BE7F5"/>
    <a:srgbClr val="E1EBF7"/>
    <a:srgbClr val="E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9622D-20E6-4E76-8199-A2827C918170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ED715-C698-483A-B029-233BF69F91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035B7-8374-4991-A4D5-B8D6DB70D4A7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05EE9-BA38-48A6-AE71-04C5935C74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29218-2544-46B5-9078-BB25006A6F18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88727-2DB6-42A0-9499-A5089C131E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2BD9046-DBA6-40BD-920D-CB33C55CF217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82FDFB-40E6-4FC7-8570-EF3A49C93E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098A3-B4AA-4079-8300-0A4777F762A9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BFCAB-0198-493F-A92E-C82DFC4EF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E894B-361D-434E-9C64-06C48D58ADFF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72D48-06EA-4BF2-BE0E-9412B21CC0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1EEEA-F160-43F0-BD7F-87A82010AC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68B68-7B86-4C3D-A4F7-8E02E9C79625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B0BE6-10E2-4F96-BFB9-5AB6E164A707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D1A79-DA8E-45F4-939E-A28DD93D43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B2BF8-3E5F-4956-A5AB-8382B7B02D04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0118D-7935-4CE1-9AF8-811D39FDD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010A004-B734-4522-8DEB-A87BAE6378B6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F4255C-C89C-48DE-977A-83ACE10DD1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CB17B-0486-40E0-8C41-C366561147A6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557B6-E181-4BF5-AAEB-412795E5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502EFA-564A-40EE-AE8D-6395D098B7E8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EB5E60-FADF-41A4-96E0-C878B019E5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zoovet.ru/zoovetclub/1182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1981200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МЯГКИЙ ЗНАК – ПОКАЗАТЕЛЬ МЯГКОСТИ.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Picture 2" descr="http://img1.liveinternet.ru/images/attach/c/4/82/20/82020127_large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77042"/>
            <a:ext cx="2366941" cy="289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86050" y="2071678"/>
            <a:ext cx="61831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ходить в пальт</a:t>
            </a:r>
            <a:r>
              <a:rPr lang="ru-RU" sz="54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5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надеть пальт</a:t>
            </a:r>
            <a:r>
              <a:rPr lang="ru-RU" sz="54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5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гулять без пальт</a:t>
            </a:r>
            <a:r>
              <a:rPr lang="ru-RU" sz="54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2" name="Picture 2" descr="http://www.sinifogretmeniyiz.biz/imajlar/soruresim/-1-Giyecekler/co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581277" cy="375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00826" y="2857496"/>
            <a:ext cx="571504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786578" y="3000372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7686" y="2857496"/>
            <a:ext cx="714380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86314" y="3000372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29124" y="3643314"/>
            <a:ext cx="785818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929190" y="3786190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15074" y="3643314"/>
            <a:ext cx="571504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500826" y="3786190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6248" y="4500570"/>
            <a:ext cx="785818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786314" y="4643446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43768" y="4500570"/>
            <a:ext cx="571504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429520" y="4643446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7488" y="785794"/>
            <a:ext cx="5786478" cy="954107"/>
          </a:xfrm>
          <a:prstGeom prst="rect">
            <a:avLst/>
          </a:prstGeom>
          <a:solidFill>
            <a:srgbClr val="DBE7F5"/>
          </a:solidFill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Составить предложение с одним из словосочетаний.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2071670" y="1142984"/>
            <a:ext cx="32147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быт –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трон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мел – 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угол –     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ел  –           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пенки –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конки –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1142984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быть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500042"/>
            <a:ext cx="7778951" cy="584775"/>
          </a:xfrm>
          <a:prstGeom prst="rect">
            <a:avLst/>
          </a:prstGeom>
          <a:solidFill>
            <a:srgbClr val="00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Изменить слова, добавив к ним Ь.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4786322"/>
            <a:ext cx="177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коньки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214818"/>
            <a:ext cx="178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пеньки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3643314"/>
            <a:ext cx="957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ель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2928934"/>
            <a:ext cx="1394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уголь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00430" y="2357430"/>
            <a:ext cx="132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мель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1785926"/>
            <a:ext cx="147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тронь</a:t>
            </a:r>
            <a:endParaRPr lang="ru-RU" sz="4000" dirty="0"/>
          </a:p>
        </p:txBody>
      </p:sp>
      <p:pic>
        <p:nvPicPr>
          <p:cNvPr id="19" name="Picture 2" descr="http://img1.liveinternet.ru/images/attach/c/4/82/20/82020127_large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5458">
            <a:off x="6252977" y="1994461"/>
            <a:ext cx="2525655" cy="309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928670"/>
            <a:ext cx="5500726" cy="707886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Работа по </a:t>
            </a:r>
            <a:r>
              <a:rPr lang="ru-RU" sz="4000" b="1" i="1" dirty="0" smtClean="0">
                <a:solidFill>
                  <a:schemeClr val="bg1"/>
                </a:solidFill>
              </a:rPr>
              <a:t>учебнику</a:t>
            </a:r>
            <a:endParaRPr lang="ru-RU" sz="4000" b="1" i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http://i076.radikal.ru/1010/5c/88972e650c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3071834" cy="396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571736" y="500042"/>
            <a:ext cx="3054355" cy="707886"/>
          </a:xfrm>
          <a:prstGeom prst="rect">
            <a:avLst/>
          </a:prstGeom>
          <a:solidFill>
            <a:schemeClr val="bg2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33CC"/>
                </a:solidFill>
              </a:rPr>
              <a:t>Итог урока</a:t>
            </a:r>
            <a:r>
              <a:rPr lang="ru-RU" sz="4000" b="1" dirty="0" smtClean="0">
                <a:solidFill>
                  <a:srgbClr val="0033CC"/>
                </a:solidFill>
              </a:rPr>
              <a:t>.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 rot="21357">
            <a:off x="866613" y="1322354"/>
            <a:ext cx="78493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33CC"/>
                </a:solidFill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</a:rPr>
              <a:t>- С </a:t>
            </a:r>
            <a:r>
              <a:rPr lang="ru-RU" sz="3200" b="1" dirty="0">
                <a:solidFill>
                  <a:srgbClr val="0033CC"/>
                </a:solidFill>
              </a:rPr>
              <a:t>какой новой буквой   познакомились</a:t>
            </a:r>
            <a:r>
              <a:rPr lang="ru-RU" sz="3200" b="1" dirty="0" smtClean="0">
                <a:solidFill>
                  <a:srgbClr val="0033CC"/>
                </a:solidFill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rgbClr val="0033CC"/>
                </a:solidFill>
              </a:rPr>
              <a:t> Звук </a:t>
            </a:r>
            <a:r>
              <a:rPr lang="ru-RU" sz="3200" b="1" dirty="0">
                <a:solidFill>
                  <a:srgbClr val="0033CC"/>
                </a:solidFill>
              </a:rPr>
              <a:t>она обозначает</a:t>
            </a:r>
            <a:r>
              <a:rPr lang="ru-RU" sz="3200" b="1" dirty="0" smtClean="0">
                <a:solidFill>
                  <a:srgbClr val="0033CC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33CC"/>
                </a:solidFill>
              </a:rPr>
              <a:t>- </a:t>
            </a:r>
            <a:r>
              <a:rPr lang="ru-RU" sz="3200" b="1" dirty="0">
                <a:solidFill>
                  <a:srgbClr val="0033CC"/>
                </a:solidFill>
              </a:rPr>
              <a:t>Какова роль </a:t>
            </a:r>
            <a:r>
              <a:rPr lang="ru-RU" sz="3200" b="1" u="sng" dirty="0" smtClean="0">
                <a:solidFill>
                  <a:srgbClr val="0033CC"/>
                </a:solidFill>
              </a:rPr>
              <a:t>Ь</a:t>
            </a:r>
            <a:r>
              <a:rPr lang="ru-RU" sz="3200" b="1" dirty="0" smtClean="0">
                <a:solidFill>
                  <a:srgbClr val="0033CC"/>
                </a:solidFill>
              </a:rPr>
              <a:t> ?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785786" y="3786190"/>
            <a:ext cx="7358114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33CC"/>
                </a:solidFill>
              </a:rPr>
              <a:t>- </a:t>
            </a:r>
            <a:r>
              <a:rPr lang="ru-RU" sz="3200" b="1" dirty="0">
                <a:solidFill>
                  <a:srgbClr val="0033CC"/>
                </a:solidFill>
              </a:rPr>
              <a:t>Для чего нужен мягкий знак?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33CC"/>
                </a:solidFill>
              </a:rPr>
              <a:t>- Какие слова с мягким знаком вы запомнили? </a:t>
            </a:r>
          </a:p>
        </p:txBody>
      </p:sp>
      <p:pic>
        <p:nvPicPr>
          <p:cNvPr id="8" name="Picture 2" descr="http://img1.liveinternet.ru/images/attach/c/4/82/20/82020127_large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5458">
            <a:off x="6252977" y="1994461"/>
            <a:ext cx="2525655" cy="309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785" y="3500438"/>
            <a:ext cx="550068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Я многое </a:t>
            </a: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понял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но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у меня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остались вопросы.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47" y="2143116"/>
            <a:ext cx="578647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Я </a:t>
            </a:r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все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понял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могу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работать по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алгоритму.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786" y="285728"/>
            <a:ext cx="571504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D0"/>
                </a:solidFill>
                <a:latin typeface="Calibri" pitchFamily="34" charset="0"/>
              </a:rPr>
              <a:t>   </a:t>
            </a:r>
            <a:r>
              <a:rPr lang="ru-RU" sz="3200" b="1" u="sng" dirty="0" smtClean="0">
                <a:solidFill>
                  <a:srgbClr val="0000D0"/>
                </a:solidFill>
                <a:latin typeface="Calibri" pitchFamily="34" charset="0"/>
              </a:rPr>
              <a:t>Я </a:t>
            </a:r>
            <a:r>
              <a:rPr lang="ru-RU" sz="3200" b="1" u="sng" dirty="0">
                <a:solidFill>
                  <a:srgbClr val="0000D0"/>
                </a:solidFill>
                <a:latin typeface="Calibri" pitchFamily="34" charset="0"/>
              </a:rPr>
              <a:t>все понял</a:t>
            </a:r>
            <a:r>
              <a:rPr lang="ru-RU" sz="3200" b="1" dirty="0">
                <a:solidFill>
                  <a:srgbClr val="0000D0"/>
                </a:solidFill>
                <a:latin typeface="Calibri" pitchFamily="34" charset="0"/>
              </a:rPr>
              <a:t>, </a:t>
            </a:r>
            <a:r>
              <a:rPr lang="ru-RU" sz="3200" b="1" dirty="0" smtClean="0">
                <a:solidFill>
                  <a:srgbClr val="0000D0"/>
                </a:solidFill>
                <a:latin typeface="Calibri" pitchFamily="34" charset="0"/>
              </a:rPr>
              <a:t>могу </a:t>
            </a:r>
            <a:r>
              <a:rPr lang="ru-RU" sz="3200" b="1" dirty="0">
                <a:solidFill>
                  <a:srgbClr val="0000D0"/>
                </a:solidFill>
                <a:latin typeface="Calibri" pitchFamily="34" charset="0"/>
              </a:rPr>
              <a:t>работать по алгоритму, </a:t>
            </a:r>
            <a:r>
              <a:rPr lang="ru-RU" sz="3200" b="1" dirty="0" smtClean="0">
                <a:solidFill>
                  <a:srgbClr val="0000D0"/>
                </a:solidFill>
                <a:latin typeface="Calibri" pitchFamily="34" charset="0"/>
              </a:rPr>
              <a:t> могу </a:t>
            </a:r>
            <a:r>
              <a:rPr lang="ru-RU" sz="3200" b="1" dirty="0">
                <a:solidFill>
                  <a:srgbClr val="0000D0"/>
                </a:solidFill>
                <a:latin typeface="Calibri" pitchFamily="34" charset="0"/>
              </a:rPr>
              <a:t>объяснить другому.</a:t>
            </a:r>
          </a:p>
          <a:p>
            <a:endParaRPr lang="ru-RU" dirty="0">
              <a:solidFill>
                <a:srgbClr val="0000D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23" y="5000636"/>
            <a:ext cx="550068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Calibri" pitchFamily="34" charset="0"/>
              </a:rPr>
              <a:t>Я многое не понял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, мне нужна помощь.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2532" name="Picture 4" descr="Нарисованные лица, эмоции и смайлы - векторные картинки. Cartoon faces with emotions"/>
          <p:cNvPicPr>
            <a:picLocks noChangeAspect="1" noChangeArrowheads="1"/>
          </p:cNvPicPr>
          <p:nvPr/>
        </p:nvPicPr>
        <p:blipFill>
          <a:blip r:embed="rId2"/>
          <a:srcRect l="64500" t="11387" b="77226"/>
          <a:stretch>
            <a:fillRect/>
          </a:stretch>
        </p:blipFill>
        <p:spPr bwMode="auto">
          <a:xfrm>
            <a:off x="6715140" y="1785926"/>
            <a:ext cx="1696077" cy="1576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Нарисованные лица, эмоции и смайлы - векторные картинки. Cartoon faces with emotions"/>
          <p:cNvPicPr>
            <a:picLocks noChangeAspect="1" noChangeArrowheads="1"/>
          </p:cNvPicPr>
          <p:nvPr/>
        </p:nvPicPr>
        <p:blipFill>
          <a:blip r:embed="rId2"/>
          <a:srcRect t="22613" r="64000" b="65482"/>
          <a:stretch>
            <a:fillRect/>
          </a:stretch>
        </p:blipFill>
        <p:spPr bwMode="auto">
          <a:xfrm>
            <a:off x="6715140" y="3357562"/>
            <a:ext cx="1714512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http://www.wandtattoo.at/store_files/1/images/product_images/info_images/159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42852"/>
            <a:ext cx="2071702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Нарисованные лица, эмоции и смайлы - векторные картинки. Cartoon faces with emotions"/>
          <p:cNvPicPr>
            <a:picLocks noChangeAspect="1" noChangeArrowheads="1"/>
          </p:cNvPicPr>
          <p:nvPr/>
        </p:nvPicPr>
        <p:blipFill>
          <a:blip r:embed="rId2"/>
          <a:srcRect l="-1214" t="42961" r="74500" b="47205"/>
          <a:stretch>
            <a:fillRect/>
          </a:stretch>
        </p:blipFill>
        <p:spPr bwMode="auto">
          <a:xfrm>
            <a:off x="6858016" y="4857760"/>
            <a:ext cx="1571636" cy="1676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rot="20701973">
            <a:off x="138609" y="1589741"/>
            <a:ext cx="8784661" cy="228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за работу!</a:t>
            </a:r>
          </a:p>
        </p:txBody>
      </p:sp>
      <p:pic>
        <p:nvPicPr>
          <p:cNvPr id="8" name="Picture 14" descr="http://www.wandtattoo.at/store_files/1/images/product_images/info_images/159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285852" y="571480"/>
            <a:ext cx="5843587" cy="708025"/>
          </a:xfrm>
          <a:prstGeom prst="rect">
            <a:avLst/>
          </a:prstGeom>
          <a:solidFill>
            <a:srgbClr val="E1EBF7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 что </a:t>
            </a:r>
            <a:r>
              <a:rPr lang="ru-RU" sz="4000" b="1" dirty="0" smtClean="0">
                <a:solidFill>
                  <a:schemeClr val="bg1"/>
                </a:solidFill>
              </a:rPr>
              <a:t>похоже облако?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454" y="1357298"/>
            <a:ext cx="55068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img1.liveinternet.ru/images/attach/c/4/82/20/82020127_large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45" y="1857364"/>
            <a:ext cx="2581255" cy="3159891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42976" y="5357826"/>
            <a:ext cx="67617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вь</a:t>
            </a:r>
            <a:r>
              <a:rPr lang="ru-RU" sz="5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5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5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вьь</a:t>
            </a:r>
            <a:r>
              <a:rPr lang="ru-RU" sz="5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ньь</a:t>
            </a:r>
            <a:r>
              <a:rPr lang="ru-RU" sz="5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сьь</a:t>
            </a:r>
            <a:endParaRPr lang="ru-RU" sz="5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russkij-jazyk/Gramota/0006-006-Soobschenie-temy-i-tseli-ur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857224" y="500042"/>
            <a:ext cx="5715040" cy="1076325"/>
          </a:xfrm>
          <a:prstGeom prst="rect">
            <a:avLst/>
          </a:prstGeom>
          <a:solidFill>
            <a:srgbClr val="E1EBF7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Безголосый он добряк,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Всё смягчает ...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642910" y="2428868"/>
            <a:ext cx="82153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</a:rPr>
              <a:t>Буква Ь -  </a:t>
            </a:r>
            <a:r>
              <a:rPr lang="ru-RU" sz="2800" b="1" dirty="0" smtClean="0">
                <a:solidFill>
                  <a:schemeClr val="bg1"/>
                </a:solidFill>
              </a:rPr>
              <a:t>____________ </a:t>
            </a:r>
            <a:r>
              <a:rPr lang="ru-RU" sz="2800" b="1" dirty="0">
                <a:solidFill>
                  <a:schemeClr val="bg1"/>
                </a:solidFill>
              </a:rPr>
              <a:t>буква русского </a:t>
            </a:r>
            <a:r>
              <a:rPr lang="ru-RU" sz="2800" b="1" dirty="0" smtClean="0">
                <a:solidFill>
                  <a:schemeClr val="bg1"/>
                </a:solidFill>
              </a:rPr>
              <a:t>алфавита.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33CC"/>
                </a:solidFill>
              </a:rPr>
              <a:t>Буква Ь -    </a:t>
            </a:r>
            <a:r>
              <a:rPr lang="ru-RU" sz="2800" b="1" dirty="0" smtClean="0">
                <a:solidFill>
                  <a:schemeClr val="bg1"/>
                </a:solidFill>
              </a:rPr>
              <a:t>______________________   звука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русском языке </a:t>
            </a:r>
            <a:r>
              <a:rPr lang="ru-RU" sz="2800" b="1" dirty="0" smtClean="0">
                <a:solidFill>
                  <a:schemeClr val="bg1"/>
                </a:solidFill>
              </a:rPr>
              <a:t>________, </a:t>
            </a:r>
            <a:r>
              <a:rPr lang="ru-RU" sz="2800" b="1" dirty="0">
                <a:solidFill>
                  <a:schemeClr val="bg1"/>
                </a:solidFill>
              </a:rPr>
              <a:t>начинающихся на </a:t>
            </a:r>
            <a:r>
              <a:rPr lang="ru-RU" sz="2800" b="1" dirty="0" smtClean="0">
                <a:solidFill>
                  <a:schemeClr val="bg1"/>
                </a:solidFill>
              </a:rPr>
              <a:t>__.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5786" y="4286256"/>
            <a:ext cx="471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Слова, начинающиеся на букву Ь: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57818" y="4286256"/>
            <a:ext cx="2192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нет таких слов.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35111" y="4635511"/>
            <a:ext cx="352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Буква Ь в середине слов: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43174" y="5000636"/>
            <a:ext cx="428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колокольчик, мальчик, ольха 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854186" y="5470536"/>
            <a:ext cx="3052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Буква Ь в конце слов: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752711" y="5945199"/>
            <a:ext cx="4308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мель, шмель, мышь, капель ...</a:t>
            </a:r>
          </a:p>
        </p:txBody>
      </p:sp>
      <p:pic>
        <p:nvPicPr>
          <p:cNvPr id="13" name="Picture 2" descr="http://img1.liveinternet.ru/images/attach/c/4/82/20/82020127_large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5458">
            <a:off x="6643702" y="428604"/>
            <a:ext cx="2009751" cy="246027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00298" y="2571744"/>
            <a:ext cx="1800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тридцатая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1714488"/>
            <a:ext cx="4477572" cy="646331"/>
          </a:xfrm>
          <a:prstGeom prst="rect">
            <a:avLst/>
          </a:prstGeom>
          <a:solidFill>
            <a:srgbClr val="E1EBF7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Что вы знаете про Ь ?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3214686"/>
            <a:ext cx="3927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не обозначает никакого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3786190"/>
            <a:ext cx="699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нет</a:t>
            </a:r>
            <a:endParaRPr lang="ru-RU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071538" y="357166"/>
            <a:ext cx="6429420" cy="1077218"/>
          </a:xfrm>
          <a:prstGeom prst="rect">
            <a:avLst/>
          </a:prstGeom>
          <a:solidFill>
            <a:srgbClr val="E1EBF7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33CC"/>
                </a:solidFill>
              </a:rPr>
              <a:t>Каких животных с «Ь» на </a:t>
            </a:r>
            <a:r>
              <a:rPr lang="ru-RU" sz="3200" b="1" dirty="0" smtClean="0">
                <a:solidFill>
                  <a:srgbClr val="0033CC"/>
                </a:solidFill>
              </a:rPr>
              <a:t>конце слова </a:t>
            </a:r>
            <a:r>
              <a:rPr lang="ru-RU" sz="3200" b="1" dirty="0">
                <a:solidFill>
                  <a:srgbClr val="0033CC"/>
                </a:solidFill>
              </a:rPr>
              <a:t>вы </a:t>
            </a:r>
            <a:r>
              <a:rPr lang="ru-RU" sz="3200" b="1" dirty="0" smtClean="0">
                <a:solidFill>
                  <a:srgbClr val="0033CC"/>
                </a:solidFill>
              </a:rPr>
              <a:t>знаете?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Picture 3" descr="Картинка 10 из 2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5786" y="3071810"/>
            <a:ext cx="1304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Олен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4" name="Picture 5" descr="Картинка 22 из 1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6"/>
            <a:ext cx="2428892" cy="178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857620" y="1643050"/>
            <a:ext cx="1510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Лебед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</a:p>
        </p:txBody>
      </p:sp>
      <p:pic>
        <p:nvPicPr>
          <p:cNvPr id="11276" name="Picture 7" descr="Картинка 45 из 565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544092"/>
            <a:ext cx="2357454" cy="17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929454" y="3214686"/>
            <a:ext cx="1002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Гус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  <a:r>
              <a:rPr lang="ru-RU" sz="3200" b="1" dirty="0"/>
              <a:t> </a:t>
            </a:r>
          </a:p>
        </p:txBody>
      </p:sp>
      <p:pic>
        <p:nvPicPr>
          <p:cNvPr id="11278" name="Picture 8" descr="Картинка 57 из 22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71942"/>
            <a:ext cx="2447927" cy="173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285852" y="5643578"/>
            <a:ext cx="16405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Глухар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  <a:r>
              <a:rPr lang="ru-RU" sz="3200" b="1" dirty="0"/>
              <a:t> </a:t>
            </a:r>
          </a:p>
        </p:txBody>
      </p:sp>
      <p:sp>
        <p:nvSpPr>
          <p:cNvPr id="112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81" name="Picture 10" descr="Картинка 26 из 76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673600"/>
            <a:ext cx="2571758" cy="187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14810" y="4143380"/>
            <a:ext cx="1255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Рыс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  <a:r>
              <a:rPr lang="ru-RU" sz="3200" b="1" dirty="0"/>
              <a:t>  </a:t>
            </a:r>
          </a:p>
        </p:txBody>
      </p:sp>
      <p:sp>
        <p:nvSpPr>
          <p:cNvPr id="1128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84" name="Picture 12" descr="Картинка 183 из 287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6187" y="4148138"/>
            <a:ext cx="2587097" cy="17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853238" y="5897563"/>
            <a:ext cx="18305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Медвед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0"/>
            <a:ext cx="9117012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500034" y="785794"/>
            <a:ext cx="828680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33CC"/>
                </a:solidFill>
              </a:rPr>
              <a:t>Лось – это дикое животное, которое обитает в лесу почти по всей территории России. Длина тела достигает 3м., высота до 2,3м., весят 250 – 570 кг. Самцы имеют рога, у самок их нет. Животные хорошо приспособлены к суровым морозным и снежным зимам, тело их покрыто грубой шерстью.  Лоси держатся поодиночке или небольшими группами. Кормятся травами, древесно-кустарниковыми растениями, лишайниками и грибами. Для лосей, особенно молодых, опасны волки, медведи, росомахи. Однако взрослые сильные лоси могут за себя постоять. Их копыта – грозное оружие. 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785786" y="214290"/>
            <a:ext cx="7429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Как мы можем помочь </a:t>
            </a:r>
            <a:r>
              <a:rPr lang="ru-RU" sz="2800" b="1" dirty="0" smtClean="0">
                <a:solidFill>
                  <a:srgbClr val="C00000"/>
                </a:solidFill>
              </a:rPr>
              <a:t> животным </a:t>
            </a:r>
            <a:r>
              <a:rPr lang="ru-RU" sz="2800" b="1" dirty="0">
                <a:solidFill>
                  <a:srgbClr val="C00000"/>
                </a:solidFill>
              </a:rPr>
              <a:t>зимой?</a:t>
            </a:r>
          </a:p>
        </p:txBody>
      </p:sp>
      <p:pic>
        <p:nvPicPr>
          <p:cNvPr id="18434" name="Picture 2" descr="http://www.dundeesportsmansclub.com/Dundee%20Pic/Moose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429132"/>
            <a:ext cx="2319326" cy="202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357166"/>
            <a:ext cx="6569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D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D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01024" y="5857892"/>
          <a:ext cx="914400" cy="714375"/>
        </p:xfrm>
        <a:graphic>
          <a:graphicData uri="http://schemas.openxmlformats.org/presentationml/2006/ole">
            <p:oleObj spid="_x0000_s1026" name="Презентация" showAsIcon="1" r:id="rId3" imgW="914400" imgH="714240" progId="PowerPoint.Show.12">
              <p:embed/>
            </p:oleObj>
          </a:graphicData>
        </a:graphic>
      </p:graphicFrame>
      <p:pic>
        <p:nvPicPr>
          <p:cNvPr id="5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821374"/>
            <a:ext cx="3348033" cy="456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1\Downloads\18406767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785926"/>
            <a:ext cx="3070466" cy="459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0751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48" y="3714752"/>
            <a:ext cx="19191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33CC"/>
                </a:solidFill>
              </a:rPr>
              <a:t>к</a:t>
            </a:r>
            <a:r>
              <a:rPr lang="ru-RU" sz="4400" b="1" dirty="0" smtClean="0">
                <a:solidFill>
                  <a:srgbClr val="0033CC"/>
                </a:solidFill>
              </a:rPr>
              <a:t>ольца</a:t>
            </a:r>
            <a:endParaRPr lang="ru-RU" sz="4400" b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8" y="4214818"/>
            <a:ext cx="18401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пальто</a:t>
            </a:r>
            <a:endParaRPr lang="ru-RU" sz="4400" b="1" dirty="0">
              <a:solidFill>
                <a:srgbClr val="0033CC"/>
              </a:solidFill>
            </a:endParaRPr>
          </a:p>
        </p:txBody>
      </p:sp>
      <p:pic>
        <p:nvPicPr>
          <p:cNvPr id="7174" name="Picture 6" descr="http://readik.ru/bukvy/mzri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76384"/>
            <a:ext cx="2286016" cy="2256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00364" y="5429264"/>
            <a:ext cx="24726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апельсин</a:t>
            </a:r>
            <a:endParaRPr lang="ru-RU" sz="4400" b="1" dirty="0">
              <a:solidFill>
                <a:srgbClr val="0033CC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28728" y="4357694"/>
            <a:ext cx="571504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14480" y="4500570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15244" y="4995870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00496" y="6072206"/>
            <a:ext cx="571504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286248" y="6215082"/>
            <a:ext cx="276228" cy="9524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1142976" y="285728"/>
            <a:ext cx="6572296" cy="1077218"/>
          </a:xfrm>
          <a:prstGeom prst="rect">
            <a:avLst/>
          </a:prstGeom>
          <a:solidFill>
            <a:srgbClr val="E1EBF7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Какие слова </a:t>
            </a:r>
            <a:r>
              <a:rPr lang="ru-RU" sz="3200" b="1" dirty="0">
                <a:solidFill>
                  <a:srgbClr val="0033CC"/>
                </a:solidFill>
              </a:rPr>
              <a:t>с «Ь» </a:t>
            </a:r>
            <a:r>
              <a:rPr lang="ru-RU" sz="3200" b="1" dirty="0" smtClean="0">
                <a:solidFill>
                  <a:srgbClr val="0033CC"/>
                </a:solidFill>
              </a:rPr>
              <a:t>в середине слова </a:t>
            </a:r>
            <a:r>
              <a:rPr lang="ru-RU" sz="3200" b="1" dirty="0">
                <a:solidFill>
                  <a:srgbClr val="0033CC"/>
                </a:solidFill>
              </a:rPr>
              <a:t>вы </a:t>
            </a:r>
            <a:r>
              <a:rPr lang="ru-RU" sz="3200" b="1" dirty="0" smtClean="0">
                <a:solidFill>
                  <a:srgbClr val="0033CC"/>
                </a:solidFill>
              </a:rPr>
              <a:t>знаете?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21506" name="Picture 2" descr="http://900igr.net/datai/predmety/Odezhda-3.files/0022-024-Pal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736"/>
            <a:ext cx="2071702" cy="286656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7143768" y="4857760"/>
            <a:ext cx="571504" cy="15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7">
      <a:dk1>
        <a:sysClr val="windowText" lastClr="000000"/>
      </a:dk1>
      <a:lt1>
        <a:sysClr val="window" lastClr="FFFFFF"/>
      </a:lt1>
      <a:dk2>
        <a:srgbClr val="BAD1ED"/>
      </a:dk2>
      <a:lt2>
        <a:srgbClr val="EEECE1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141</TotalTime>
  <Words>371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Бумажная</vt:lpstr>
      <vt:lpstr>Презентация</vt:lpstr>
      <vt:lpstr>МЯГКИЙ ЗНАК – ПОКАЗАТЕЛЬ МЯГКОСТИ.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dcterms:created xsi:type="dcterms:W3CDTF">2012-12-04T12:15:56Z</dcterms:created>
  <dcterms:modified xsi:type="dcterms:W3CDTF">2014-03-18T17:44:24Z</dcterms:modified>
</cp:coreProperties>
</file>