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</p:sldMasterIdLst>
  <p:sldIdLst>
    <p:sldId id="256" r:id="rId2"/>
    <p:sldId id="257" r:id="rId3"/>
    <p:sldId id="263" r:id="rId4"/>
    <p:sldId id="262" r:id="rId5"/>
    <p:sldId id="258" r:id="rId6"/>
    <p:sldId id="259" r:id="rId7"/>
    <p:sldId id="260" r:id="rId8"/>
    <p:sldId id="271" r:id="rId9"/>
    <p:sldId id="261" r:id="rId10"/>
    <p:sldId id="264" r:id="rId11"/>
    <p:sldId id="266" r:id="rId12"/>
    <p:sldId id="267" r:id="rId13"/>
    <p:sldId id="269" r:id="rId14"/>
    <p:sldId id="270" r:id="rId15"/>
    <p:sldId id="265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96BE-0BF4-4639-90B9-62FB0B27B43C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C97-B936-41E2-A0A3-8AD9682A44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96BE-0BF4-4639-90B9-62FB0B27B43C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9C62-352B-4767-9BFC-77DD2CA07B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96BE-0BF4-4639-90B9-62FB0B27B43C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9C62-352B-4767-9BFC-77DD2CA07B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96BE-0BF4-4639-90B9-62FB0B27B43C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9C62-352B-4767-9BFC-77DD2CA07B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96BE-0BF4-4639-90B9-62FB0B27B43C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9C62-352B-4767-9BFC-77DD2CA07B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96BE-0BF4-4639-90B9-62FB0B27B43C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9C62-352B-4767-9BFC-77DD2CA07B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96BE-0BF4-4639-90B9-62FB0B27B43C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9C62-352B-4767-9BFC-77DD2CA07B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96BE-0BF4-4639-90B9-62FB0B27B43C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9C62-352B-4767-9BFC-77DD2CA07B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96BE-0BF4-4639-90B9-62FB0B27B43C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9C62-352B-4767-9BFC-77DD2CA07B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96BE-0BF4-4639-90B9-62FB0B27B43C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9C62-352B-4767-9BFC-77DD2CA07B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96BE-0BF4-4639-90B9-62FB0B27B43C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479C62-352B-4767-9BFC-77DD2CA07B6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7596BE-0BF4-4639-90B9-62FB0B27B43C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479C62-352B-4767-9BFC-77DD2CA07B6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780928"/>
            <a:ext cx="7848872" cy="1944216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Правила безопасного поведения при пожаре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013176"/>
            <a:ext cx="5868144" cy="9361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Исакова А.В.</a:t>
            </a:r>
          </a:p>
          <a:p>
            <a:r>
              <a:rPr lang="ru-RU" dirty="0" smtClean="0"/>
              <a:t>учитель начальных классов</a:t>
            </a:r>
            <a:endParaRPr lang="ru-RU" dirty="0"/>
          </a:p>
        </p:txBody>
      </p:sp>
      <p:pic>
        <p:nvPicPr>
          <p:cNvPr id="4" name="Picture 7" descr="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692696"/>
            <a:ext cx="3756637" cy="233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Подогрев на плите пожароопасных веществ бытовой химии.</a:t>
            </a:r>
            <a:endParaRPr lang="ru-RU" dirty="0"/>
          </a:p>
        </p:txBody>
      </p:sp>
      <p:pic>
        <p:nvPicPr>
          <p:cNvPr id="21506" name="Picture 2" descr="http://xn--80aqfsfo.xn--p1ai/images/4/biggest/KZ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04864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8" name="AutoShape 4" descr="http://go2.imgsmail.ru/imgpreview?key=http%3A//www.salemarket.ru/listings/dd/735/products/bmd_prCPShhC.jpg&amp;mb=imgdb_preview_123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://go2.imgsmail.ru/imgpreview?key=http%3A//www.salemarket.ru/listings/dd/735/products/bmd_prCPShhC.jpg&amp;mb=imgdb_preview_123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elllene.ru/wp-content/uploads/2010/10/spi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1944216" cy="2628581"/>
          </a:xfrm>
          <a:prstGeom prst="rect">
            <a:avLst/>
          </a:prstGeom>
          <a:noFill/>
        </p:spPr>
      </p:pic>
      <p:pic>
        <p:nvPicPr>
          <p:cNvPr id="1026" name="Picture 2" descr="http://usiter.com/uploads/20111207/spichki+spichka+oboi+spichek+58515840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789040"/>
            <a:ext cx="1368152" cy="2829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859216" cy="295232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Правила безопасного поведения при пожаре в квартире.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820472" cy="4165923"/>
          </a:xfrm>
        </p:spPr>
        <p:txBody>
          <a:bodyPr/>
          <a:lstStyle/>
          <a:p>
            <a:r>
              <a:rPr lang="ru-RU" sz="2400" dirty="0" smtClean="0"/>
              <a:t>Необходимо немедленно вызвать пожарных, позвонив по телефонам: </a:t>
            </a:r>
            <a:r>
              <a:rPr lang="ru-RU" sz="2400" dirty="0" smtClean="0">
                <a:solidFill>
                  <a:srgbClr val="FF0000"/>
                </a:solidFill>
              </a:rPr>
              <a:t>83466970100- пожарная </a:t>
            </a:r>
            <a:r>
              <a:rPr lang="ru-RU" sz="2400" dirty="0" smtClean="0"/>
              <a:t>часть, </a:t>
            </a:r>
            <a:r>
              <a:rPr lang="ru-RU" sz="2400" dirty="0" smtClean="0">
                <a:solidFill>
                  <a:srgbClr val="FF0000"/>
                </a:solidFill>
              </a:rPr>
              <a:t>83466971112-Едсс</a:t>
            </a:r>
            <a:r>
              <a:rPr lang="ru-RU" sz="2400" dirty="0" smtClean="0"/>
              <a:t>. Сообщить о том, что горит, и свой  адрес(улицу, номер дома и  квартиры, подъезд, этаж, код);если нет  телефона, сообщить о пожаре через соседей.</a:t>
            </a:r>
            <a:endParaRPr lang="ru-RU" sz="2400" dirty="0"/>
          </a:p>
        </p:txBody>
      </p:sp>
      <p:pic>
        <p:nvPicPr>
          <p:cNvPr id="24580" name="Picture 4" descr="http://www.filipoc.ru/attaches/posts/interesting/2013-06-20/bezopasnost-pri-rabote-s-elektrichestvom/bezopasnost-pri-rabote-s-elektrichestvom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645024"/>
            <a:ext cx="2415309" cy="3034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2" descr="http://samaratoday.ru/img/2012/01/bd04917_-450x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68960"/>
            <a:ext cx="2160240" cy="215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92696"/>
            <a:ext cx="7859216" cy="2952328"/>
          </a:xfrm>
        </p:spPr>
        <p:txBody>
          <a:bodyPr/>
          <a:lstStyle/>
          <a:p>
            <a:r>
              <a:rPr lang="ru-RU" sz="2400" dirty="0" smtClean="0"/>
              <a:t>Не дожидаясь прибытия пожарных, попытаться потушить начавшийся пожар подручными средствами, учитывая, что, собственно, горит. </a:t>
            </a:r>
            <a:endParaRPr lang="ru-RU" sz="2400" dirty="0"/>
          </a:p>
        </p:txBody>
      </p:sp>
      <p:pic>
        <p:nvPicPr>
          <p:cNvPr id="26626" name="Picture 2" descr="http://pogkontrol.ru/blog/wp-content/uploads/2011/12/pmp_025-e1324384107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09482"/>
            <a:ext cx="3312368" cy="2953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://www.53.mchs.gov.ru/upload/iblock/32b/32b60df532608d1829308e14b671a0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2808312" cy="224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48680"/>
            <a:ext cx="7787208" cy="5577483"/>
          </a:xfrm>
        </p:spPr>
        <p:txBody>
          <a:bodyPr/>
          <a:lstStyle/>
          <a:p>
            <a:r>
              <a:rPr lang="ru-RU" sz="2800" dirty="0" smtClean="0"/>
              <a:t>При опасности поражения электрическим током необходимо отключить электроэнергию в квартире(автомат защиты в щитке).</a:t>
            </a:r>
            <a:endParaRPr lang="ru-RU" sz="2800" dirty="0"/>
          </a:p>
        </p:txBody>
      </p:sp>
      <p:pic>
        <p:nvPicPr>
          <p:cNvPr id="27650" name="Picture 2" descr="http://pro-dom.com.ua/included_files/inc_images/ict_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1909891" cy="2559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http://yug-gelendzhik.ru/wp-content/uploads/2012/01/19-%D1%8F%D0%BD%D0%B2%D0%B0%D1%80%D1%8F-3-300x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365104"/>
            <a:ext cx="3816424" cy="223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356992"/>
            <a:ext cx="7787208" cy="2592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 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    Шалости детей:</a:t>
            </a:r>
          </a:p>
          <a:p>
            <a:r>
              <a:rPr lang="ru-RU" sz="2000" dirty="0" smtClean="0"/>
              <a:t>Игра со спичками;</a:t>
            </a:r>
          </a:p>
          <a:p>
            <a:r>
              <a:rPr lang="ru-RU" sz="2000" dirty="0" smtClean="0"/>
              <a:t>Разведение костров в подвалах и на чердаках;</a:t>
            </a:r>
          </a:p>
          <a:p>
            <a:r>
              <a:rPr lang="ru-RU" sz="2000" dirty="0" smtClean="0"/>
              <a:t>Поджог тополиного пуха в летнее время;</a:t>
            </a:r>
          </a:p>
          <a:p>
            <a:r>
              <a:rPr lang="ru-RU" sz="2000" dirty="0" smtClean="0"/>
              <a:t>Нарушение правил обращения с пиротехники.</a:t>
            </a:r>
            <a:endParaRPr lang="ru-RU" sz="2000" dirty="0"/>
          </a:p>
        </p:txBody>
      </p:sp>
      <p:pic>
        <p:nvPicPr>
          <p:cNvPr id="22530" name="Picture 2" descr="http://www.newart.ru/img/pics/p4/g4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836712"/>
            <a:ext cx="3026393" cy="3416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6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2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3140968"/>
            <a:ext cx="648072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Помните,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  пожар легче предотвратить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чем потушить !</a:t>
            </a:r>
          </a:p>
          <a:p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 descr="http://www.oreninform.ru/upload/iblock/bcc/1324366920_poz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924944"/>
            <a:ext cx="2736304" cy="1825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-243408"/>
            <a:ext cx="8172400" cy="2232248"/>
          </a:xfrm>
        </p:spPr>
        <p:txBody>
          <a:bodyPr/>
          <a:lstStyle/>
          <a:p>
            <a:endParaRPr lang="ru-RU" sz="24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Пожар</a:t>
            </a:r>
            <a:r>
              <a:rPr lang="ru-RU" sz="2000" dirty="0" smtClean="0"/>
              <a:t>-это не контролируемое горение, причиняющее материальный ущерб, вред жизни и здоровью граждан, интересам общества и государства. </a:t>
            </a:r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</p:txBody>
      </p:sp>
      <p:pic>
        <p:nvPicPr>
          <p:cNvPr id="13320" name="Picture 8" descr="http://nika-media.ru/wp-content/uploads/2013/05/s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852936"/>
            <a:ext cx="2376264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2" name="Picture 10" descr="http://chehov-vid.ru/wp-content/uploads/2013/07/DETAIL_PICTURE_569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149080"/>
            <a:ext cx="2808312" cy="210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www.ecostroy-r.ru/uploads/articles/image-m11f6id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861048"/>
            <a:ext cx="3294180" cy="2455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920880" cy="20882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Пожарная безопасность</a:t>
            </a:r>
            <a:r>
              <a:rPr lang="ru-RU" sz="2400" dirty="0" smtClean="0"/>
              <a:t>- это состояние защищённости личности, имущества, общества и государства от пожара.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dirty="0" smtClean="0"/>
              <a:t>    </a:t>
            </a:r>
            <a:br>
              <a:rPr lang="ru-RU" sz="48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20482" name="Picture 2" descr="http://gov.cap.ru/UserFiles/news/20130617/Original/vcrfnefk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2952328" cy="221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www.adzinstva.by/wp-content/uploads/2012/10/1322411757_pb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060848"/>
            <a:ext cx="2088232" cy="2233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620688"/>
            <a:ext cx="7776864" cy="6120679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Огонь становится врагом:</a:t>
            </a:r>
          </a:p>
          <a:p>
            <a:r>
              <a:rPr lang="ru-RU" sz="2000" dirty="0" smtClean="0"/>
              <a:t>Если к использованию его в процессе жизнедеятельности относятся безответственно;</a:t>
            </a:r>
          </a:p>
          <a:p>
            <a:r>
              <a:rPr lang="ru-RU" sz="2000" dirty="0" smtClean="0"/>
              <a:t>Если не соблюдаются установленные нормы пожарной безопасности </a:t>
            </a:r>
          </a:p>
          <a:p>
            <a:r>
              <a:rPr lang="ru-RU" sz="2000" dirty="0" smtClean="0"/>
              <a:t>Если силу огня пытаются использовать не для созидания, а для разрушения(поджоги, вооружённые конфликты);</a:t>
            </a:r>
          </a:p>
          <a:p>
            <a:r>
              <a:rPr lang="ru-RU" sz="2000" dirty="0" smtClean="0"/>
              <a:t>Если теряется контроль над процессом горения. Стоит только огню вырваться из-под контроля человека, возникает пожар со всеми вытекающими последствиями.</a:t>
            </a:r>
            <a:endParaRPr lang="ru-RU" sz="2000" dirty="0"/>
          </a:p>
        </p:txBody>
      </p:sp>
      <p:pic>
        <p:nvPicPr>
          <p:cNvPr id="13314" name="Picture 2" descr="http://sondakika32.com/upload/resimler/haber/burning-fire-wallpapers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149080"/>
            <a:ext cx="4824536" cy="249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568952" cy="25202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3600" b="1" dirty="0" smtClean="0">
                <a:solidFill>
                  <a:srgbClr val="FF0000"/>
                </a:solidFill>
              </a:rPr>
              <a:t>    </a:t>
            </a:r>
            <a:r>
              <a:rPr lang="ru-RU" sz="3600" b="1" dirty="0" smtClean="0">
                <a:solidFill>
                  <a:srgbClr val="FF0000"/>
                </a:solidFill>
              </a:rPr>
              <a:t>   </a:t>
            </a:r>
            <a:r>
              <a:rPr lang="ru-RU" sz="4400" b="1" dirty="0" smtClean="0">
                <a:solidFill>
                  <a:srgbClr val="FF0000"/>
                </a:solidFill>
              </a:rPr>
              <a:t>Наиболее </a:t>
            </a:r>
            <a:r>
              <a:rPr lang="ru-RU" sz="4400" b="1" dirty="0" smtClean="0">
                <a:solidFill>
                  <a:srgbClr val="FF0000"/>
                </a:solidFill>
              </a:rPr>
              <a:t>распространённые 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       </a:t>
            </a:r>
            <a:r>
              <a:rPr lang="ru-RU" sz="4400" b="1" dirty="0" smtClean="0">
                <a:solidFill>
                  <a:srgbClr val="FF0000"/>
                </a:solidFill>
              </a:rPr>
              <a:t>  </a:t>
            </a:r>
            <a:r>
              <a:rPr lang="ru-RU" sz="4400" b="1" dirty="0" smtClean="0">
                <a:solidFill>
                  <a:srgbClr val="FF0000"/>
                </a:solidFill>
              </a:rPr>
              <a:t>причины пожаров в быту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11430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Бросание непогашенных окурков и спичек,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курение в не отведённых для этого местах.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skeptical-science.com/wp-content/uploads/2013/01/65379616_hi000983666-300x1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2060848"/>
            <a:ext cx="7566581" cy="4237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Разведение костров во дворах жилых домов или на садовых участках.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4" descr="http://www.istoki-rb.ru/upload/medialibrary/262/sxli_16_spnirqaopldjuqcy%20nyulngjuta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3657600" cy="2749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6" name="Picture 2" descr="http://www.kchetverg.ru/wp-content/uploads/2009/05/2004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56992"/>
            <a:ext cx="4562872" cy="3041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Отогревание в зимнее время замёрзших труб отопления паяльной лампой или факелом.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eizvestia.com/wp-content/uploads/2012/09/frozen-pipes_fit2living.com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2857500" cy="2247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dom.vse56.ru/files/client/3944/sitePages/59721/17387big.jpg"/>
          <p:cNvPicPr>
            <a:picLocks noChangeAspect="1" noChangeArrowheads="1"/>
          </p:cNvPicPr>
          <p:nvPr/>
        </p:nvPicPr>
        <p:blipFill>
          <a:blip r:embed="rId3" cstate="print"/>
          <a:srcRect r="31194"/>
          <a:stretch>
            <a:fillRect/>
          </a:stretch>
        </p:blipFill>
        <p:spPr bwMode="auto">
          <a:xfrm>
            <a:off x="2771800" y="3717032"/>
            <a:ext cx="259228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www.vmc.expo.ru/trud/img/pozhary/pozh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916832"/>
            <a:ext cx="3050654" cy="274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Отогревание в зимнее время замёрзших </a:t>
            </a:r>
            <a:r>
              <a:rPr lang="ru-RU" sz="2800" dirty="0" smtClean="0">
                <a:solidFill>
                  <a:schemeClr val="tx1"/>
                </a:solidFill>
              </a:rPr>
              <a:t>автомобилей </a:t>
            </a:r>
            <a:r>
              <a:rPr lang="ru-RU" sz="2800" dirty="0" smtClean="0">
                <a:solidFill>
                  <a:schemeClr val="tx1"/>
                </a:solidFill>
              </a:rPr>
              <a:t>паяльной </a:t>
            </a:r>
            <a:r>
              <a:rPr lang="ru-RU" sz="2800" dirty="0" smtClean="0">
                <a:solidFill>
                  <a:schemeClr val="tx1"/>
                </a:solidFill>
              </a:rPr>
              <a:t>лампой.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8434" name="Picture 2" descr="http://www.moe-online.ru/image/news/236440_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73016"/>
            <a:ext cx="4770112" cy="2980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http://forum.autoua.net/files/7056903-lamp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3768080" cy="282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shkolazhizni.ru/img/content/i42/42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861048"/>
            <a:ext cx="2286000" cy="177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286</TotalTime>
  <Words>284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Правила безопасного поведения при пожаре</vt:lpstr>
      <vt:lpstr>Слайд 2</vt:lpstr>
      <vt:lpstr>Пожарная безопасность- это состояние защищённости личности, имущества, общества и государства от пожара.       </vt:lpstr>
      <vt:lpstr>Слайд 4</vt:lpstr>
      <vt:lpstr>       Наиболее распространённые           причины пожаров в быту.</vt:lpstr>
      <vt:lpstr>Бросание непогашенных окурков и спичек,  курение в не отведённых для этого местах.</vt:lpstr>
      <vt:lpstr>Разведение костров во дворах жилых домов или на садовых участках.</vt:lpstr>
      <vt:lpstr>Отогревание в зимнее время замёрзших труб отопления паяльной лампой или факелом.</vt:lpstr>
      <vt:lpstr>Отогревание в зимнее время замёрзших автомобилей паяльной лампой.</vt:lpstr>
      <vt:lpstr>Подогрев на плите пожароопасных веществ бытовой химии.</vt:lpstr>
      <vt:lpstr>Правила безопасного поведения при пожаре в квартире. 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безопасного поведения при пожаре</dc:title>
  <dc:creator>Admin</dc:creator>
  <cp:lastModifiedBy>Admin</cp:lastModifiedBy>
  <cp:revision>32</cp:revision>
  <dcterms:created xsi:type="dcterms:W3CDTF">2013-12-08T06:48:43Z</dcterms:created>
  <dcterms:modified xsi:type="dcterms:W3CDTF">2013-12-10T14:07:03Z</dcterms:modified>
</cp:coreProperties>
</file>