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76" r:id="rId5"/>
    <p:sldId id="259" r:id="rId6"/>
    <p:sldId id="261" r:id="rId7"/>
    <p:sldId id="278" r:id="rId8"/>
    <p:sldId id="262" r:id="rId9"/>
    <p:sldId id="263" r:id="rId10"/>
    <p:sldId id="257" r:id="rId11"/>
    <p:sldId id="264" r:id="rId12"/>
    <p:sldId id="279" r:id="rId13"/>
    <p:sldId id="280" r:id="rId14"/>
    <p:sldId id="273" r:id="rId15"/>
    <p:sldId id="281" r:id="rId16"/>
    <p:sldId id="274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B59390-54FC-46C5-881B-78066CAC5ADF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156F1E-33FE-49F1-AE7C-9F79F3811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A1F427-5223-4412-8C86-378B490970C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2148EE-00BB-4F24-B496-92452B3642C0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8435" name="Rectangle 1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BBC171-04F7-433F-94A4-D90571F402E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2531" name="Rectangle 1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982B12-F1CC-4D82-924F-A8ABEC6E8D6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18.12.11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0F73-FA76-4F06-B756-F99B83E73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658EA7-4F35-4892-B181-C4B68E3F28F7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712176-573B-49AE-A1EA-BF1308B9C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%201\&#1092;&#1080;&#1083;&#1100;&#1084;7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acher\&#1056;&#1072;&#1073;&#1086;&#1095;&#1080;&#1081;%20&#1089;&#1090;&#1086;&#1083;\&#1092;&#1088;&#1072;&#1075;&#1084;&#1077;&#1085;&#1090;&#1099;%201\&#1092;&#1080;&#1083;&#1100;&#1084;8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2651125"/>
          </a:xfrm>
        </p:spPr>
        <p:txBody>
          <a:bodyPr/>
          <a:lstStyle/>
          <a:p>
            <a:pPr eaLnBrk="1" hangingPunct="1"/>
            <a:r>
              <a:rPr lang="ru-RU" b="1" smtClean="0"/>
              <a:t>учиться, пригодится, всегда, грамоте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85750"/>
          <a:ext cx="8286750" cy="3292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3404"/>
                <a:gridCol w="4143404"/>
              </a:tblGrid>
              <a:tr h="648658">
                <a:tc>
                  <a:txBody>
                    <a:bodyPr/>
                    <a:lstStyle/>
                    <a:p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сам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0" dirty="0" smtClean="0">
                          <a:solidFill>
                            <a:schemeClr val="tx1"/>
                          </a:solidFill>
                        </a:rPr>
                        <a:t>ходить</a:t>
                      </a:r>
                      <a:endParaRPr lang="ru-RU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65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дрова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летать</a:t>
                      </a:r>
                      <a:endParaRPr lang="ru-RU" sz="4800" dirty="0"/>
                    </a:p>
                  </a:txBody>
                  <a:tcPr/>
                </a:tc>
              </a:tr>
              <a:tr h="64865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скоро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сечь</a:t>
                      </a:r>
                      <a:endParaRPr lang="ru-RU" sz="4800" dirty="0"/>
                    </a:p>
                  </a:txBody>
                  <a:tcPr/>
                </a:tc>
              </a:tr>
              <a:tr h="64865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сам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варить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4000500"/>
            <a:ext cx="7786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Сечь</a:t>
            </a:r>
            <a:r>
              <a:rPr lang="ru-RU" sz="3200"/>
              <a:t> – бить чем-либо гибким, тонким, </a:t>
            </a:r>
          </a:p>
          <a:p>
            <a:r>
              <a:rPr lang="ru-RU" sz="3200"/>
              <a:t>длинным; хлестать, обычно в качестве наказания (сечь плетьми)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000375"/>
            <a:ext cx="4781550" cy="3000375"/>
          </a:xfrm>
        </p:spPr>
        <p:txBody>
          <a:bodyPr/>
          <a:lstStyle/>
          <a:p>
            <a:pPr eaLnBrk="1" hangingPunct="1"/>
            <a:r>
              <a:rPr lang="ru-RU" b="1" smtClean="0"/>
              <a:t>Сам</a:t>
            </a:r>
            <a:r>
              <a:rPr lang="ru-RU" b="1" u="sng" smtClean="0"/>
              <a:t>о</a:t>
            </a:r>
            <a:r>
              <a:rPr lang="ru-RU" b="1" smtClean="0"/>
              <a:t>лёт</a:t>
            </a:r>
            <a:br>
              <a:rPr lang="ru-RU" b="1" smtClean="0"/>
            </a:br>
            <a:r>
              <a:rPr lang="ru-RU" b="1" smtClean="0"/>
              <a:t>дров</a:t>
            </a:r>
            <a:r>
              <a:rPr lang="ru-RU" b="1" u="sng" smtClean="0"/>
              <a:t>о</a:t>
            </a:r>
            <a:r>
              <a:rPr lang="ru-RU" b="1" smtClean="0"/>
              <a:t>сек</a:t>
            </a:r>
            <a:br>
              <a:rPr lang="ru-RU" b="1" smtClean="0"/>
            </a:br>
            <a:r>
              <a:rPr lang="ru-RU" b="1" smtClean="0"/>
              <a:t>скор</a:t>
            </a:r>
            <a:r>
              <a:rPr lang="ru-RU" b="1" u="sng" smtClean="0"/>
              <a:t>о</a:t>
            </a:r>
            <a:r>
              <a:rPr lang="ru-RU" b="1" smtClean="0"/>
              <a:t>ход</a:t>
            </a:r>
            <a:br>
              <a:rPr lang="ru-RU" b="1" smtClean="0"/>
            </a:br>
            <a:r>
              <a:rPr lang="ru-RU" b="1" smtClean="0"/>
              <a:t>сам</a:t>
            </a:r>
            <a:r>
              <a:rPr lang="ru-RU" b="1" u="sng" smtClean="0"/>
              <a:t>о</a:t>
            </a:r>
            <a:r>
              <a:rPr lang="ru-RU" b="1" smtClean="0"/>
              <a:t>вар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3286125" y="42148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КОНКУРС «ТРЕТИЙ ЛИШНИЙ»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133600"/>
            <a:ext cx="8229600" cy="4065588"/>
          </a:xfrm>
        </p:spPr>
        <p:txBody>
          <a:bodyPr/>
          <a:lstStyle/>
          <a:p>
            <a:r>
              <a:rPr lang="ru-RU" sz="3600" b="1" smtClean="0"/>
              <a:t>ЛЕС, ЛЕСТНИЦА, ЛЕСОРУБ</a:t>
            </a:r>
          </a:p>
          <a:p>
            <a:endParaRPr lang="ru-RU" sz="3600" b="1" smtClean="0"/>
          </a:p>
          <a:p>
            <a:r>
              <a:rPr lang="ru-RU" sz="3600" b="1" smtClean="0"/>
              <a:t>СМЕШАТЬ , СМЕХ, СМЕШИТЬ</a:t>
            </a:r>
          </a:p>
          <a:p>
            <a:endParaRPr lang="ru-RU" sz="3600" b="1" smtClean="0"/>
          </a:p>
          <a:p>
            <a:r>
              <a:rPr lang="ru-RU" sz="3600" b="1" smtClean="0"/>
              <a:t>ВОДА, ВОДИТЕЛЬ, ВОДЯНОЙ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ru-RU" sz="3600" i="1" smtClean="0"/>
              <a:t>ПРОВЕРКА ЗАДАНИЯ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57338"/>
            <a:ext cx="8713787" cy="4525962"/>
          </a:xfrm>
        </p:spPr>
        <p:txBody>
          <a:bodyPr/>
          <a:lstStyle/>
          <a:p>
            <a:r>
              <a:rPr lang="ru-RU" smtClean="0"/>
              <a:t>ЛЕС, ЛЕСОРУБ, (ЛЕСНОЙ, ПЕРЕЛЕСОК)</a:t>
            </a:r>
          </a:p>
          <a:p>
            <a:endParaRPr lang="ru-RU" smtClean="0"/>
          </a:p>
          <a:p>
            <a:r>
              <a:rPr lang="ru-RU" smtClean="0"/>
              <a:t>СМЕХ, СМЕШИТЬ, (СМЕШНОЙ, НАСМЕШИТЬ</a:t>
            </a:r>
          </a:p>
          <a:p>
            <a:endParaRPr lang="ru-RU" smtClean="0"/>
          </a:p>
          <a:p>
            <a:r>
              <a:rPr lang="ru-RU" smtClean="0"/>
              <a:t>ВОДА, ВОДЯНОЙ, (ВОДИЧКА, ПОДВОДНИК)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7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85750"/>
            <a:ext cx="8501062" cy="628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i="1" smtClean="0"/>
              <a:t>ПРОВЕРКА ТЕСТА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4000" smtClean="0"/>
              <a:t>(самоанализ)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484313"/>
            <a:ext cx="7489825" cy="4968875"/>
          </a:xfrm>
        </p:spPr>
        <p:txBody>
          <a:bodyPr/>
          <a:lstStyle/>
          <a:p>
            <a:r>
              <a:rPr lang="ru-RU" smtClean="0"/>
              <a:t>1)   </a:t>
            </a:r>
            <a:r>
              <a:rPr lang="ru-RU" sz="3600" b="1" smtClean="0"/>
              <a:t>а</a:t>
            </a:r>
          </a:p>
          <a:p>
            <a:pPr>
              <a:buFont typeface="Arial" charset="0"/>
              <a:buNone/>
            </a:pPr>
            <a:endParaRPr lang="ru-RU" sz="1600" b="1" smtClean="0">
              <a:latin typeface="Algerian" pitchFamily="82" charset="0"/>
            </a:endParaRPr>
          </a:p>
          <a:p>
            <a:r>
              <a:rPr lang="ru-RU" smtClean="0"/>
              <a:t>2)   </a:t>
            </a:r>
            <a:r>
              <a:rPr lang="ru-RU" sz="3600" b="1" smtClean="0"/>
              <a:t>б</a:t>
            </a:r>
          </a:p>
          <a:p>
            <a:endParaRPr lang="ru-RU" sz="1600" b="1" smtClean="0"/>
          </a:p>
          <a:p>
            <a:r>
              <a:rPr lang="ru-RU" smtClean="0"/>
              <a:t>3)   </a:t>
            </a:r>
            <a:r>
              <a:rPr lang="ru-RU" sz="3600" b="1" smtClean="0"/>
              <a:t>б</a:t>
            </a:r>
          </a:p>
          <a:p>
            <a:endParaRPr lang="ru-RU" sz="1600" b="1" smtClean="0"/>
          </a:p>
          <a:p>
            <a:r>
              <a:rPr lang="ru-RU" smtClean="0"/>
              <a:t>4)   </a:t>
            </a:r>
            <a:r>
              <a:rPr lang="ru-RU" sz="3600" b="1" smtClean="0"/>
              <a:t>а</a:t>
            </a:r>
          </a:p>
          <a:p>
            <a:endParaRPr lang="ru-RU" sz="1600" b="1" smtClean="0"/>
          </a:p>
          <a:p>
            <a:r>
              <a:rPr lang="ru-RU" smtClean="0"/>
              <a:t>5)   </a:t>
            </a:r>
            <a:r>
              <a:rPr lang="ru-RU" sz="3600" b="1" smtClean="0"/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фильм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85750"/>
            <a:ext cx="8572500" cy="6215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i="1" smtClean="0"/>
              <a:t>ДОМАШНЕЕ ЗАДАНИЕ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r>
              <a:rPr lang="ru-RU" smtClean="0">
                <a:latin typeface="Agency FB" pitchFamily="34" charset="0"/>
              </a:rPr>
              <a:t>БУДУТ ЛИ ОДНОКОРЕННЫМИ СЛОВА:</a:t>
            </a:r>
          </a:p>
          <a:p>
            <a:pPr>
              <a:buFont typeface="Arial" charset="0"/>
              <a:buNone/>
            </a:pPr>
            <a:r>
              <a:rPr lang="ru-RU" smtClean="0"/>
              <a:t>«</a:t>
            </a:r>
            <a:r>
              <a:rPr lang="ru-RU" smtClean="0">
                <a:latin typeface="Agency FB" pitchFamily="34" charset="0"/>
              </a:rPr>
              <a:t>МЕДВЕДЬ</a:t>
            </a:r>
            <a:r>
              <a:rPr lang="ru-RU" smtClean="0"/>
              <a:t>»</a:t>
            </a:r>
            <a:r>
              <a:rPr lang="ru-RU" smtClean="0">
                <a:latin typeface="Agency FB" pitchFamily="34" charset="0"/>
              </a:rPr>
              <a:t> И </a:t>
            </a:r>
            <a:r>
              <a:rPr lang="ru-RU" smtClean="0"/>
              <a:t>«</a:t>
            </a:r>
            <a:r>
              <a:rPr lang="ru-RU" smtClean="0">
                <a:latin typeface="Agency FB" pitchFamily="34" charset="0"/>
              </a:rPr>
              <a:t>ВЕДЬМА</a:t>
            </a:r>
            <a:r>
              <a:rPr lang="ru-RU" smtClean="0"/>
              <a:t>»</a:t>
            </a:r>
            <a:r>
              <a:rPr lang="ru-RU" smtClean="0">
                <a:latin typeface="Agency FB" pitchFamily="34" charset="0"/>
              </a:rPr>
              <a:t>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ctrTitle"/>
          </p:nvPr>
        </p:nvSpPr>
        <p:spPr>
          <a:xfrm>
            <a:off x="3214688" y="3643313"/>
            <a:ext cx="4781550" cy="2571750"/>
          </a:xfrm>
        </p:spPr>
        <p:txBody>
          <a:bodyPr/>
          <a:lstStyle/>
          <a:p>
            <a:pPr eaLnBrk="1" hangingPunct="1"/>
            <a:r>
              <a:rPr lang="ru-RU" sz="4800" b="1" smtClean="0"/>
              <a:t>Грамоте учиться — всегда пригодится</a:t>
            </a:r>
            <a:r>
              <a:rPr lang="ru-RU" b="1" smtClean="0"/>
              <a:t>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214688" y="3071813"/>
            <a:ext cx="4781550" cy="1214437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Тема</a:t>
            </a:r>
            <a:r>
              <a:rPr lang="ru-RU" sz="2000" b="1" smtClean="0"/>
              <a:t>:</a:t>
            </a:r>
            <a:r>
              <a:rPr lang="ru-RU" b="1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b="1" i="1" u="sng" smtClean="0"/>
              <a:t>Словообразование и словообразование.</a:t>
            </a:r>
            <a:r>
              <a:rPr lang="ru-RU" sz="2800" b="1" i="1" smtClean="0"/>
              <a:t/>
            </a:r>
            <a:br>
              <a:rPr lang="ru-RU" sz="2800" b="1" i="1" smtClean="0"/>
            </a:br>
            <a:endParaRPr lang="ru-RU" sz="2800" b="1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14313"/>
            <a:ext cx="6072188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286125" y="4214813"/>
            <a:ext cx="4572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/>
              <a:t>Цель: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/>
              <a:t> Научиться различать родственные слова и формы одного и того же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250825" y="587375"/>
            <a:ext cx="871378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«Ах,  как  нам  добрые  нужны  слова! </a:t>
            </a:r>
          </a:p>
          <a:p>
            <a:pPr algn="ctr"/>
            <a:r>
              <a:rPr lang="ru-RU" sz="2400"/>
              <a:t>        Не  раз  мы  в  этом  убеждались  с  вами.</a:t>
            </a:r>
          </a:p>
          <a:p>
            <a:pPr algn="ctr"/>
            <a:r>
              <a:rPr lang="ru-RU" sz="2400"/>
              <a:t> А  может  не  слова</a:t>
            </a:r>
            <a:r>
              <a:rPr lang="en-US" sz="2400"/>
              <a:t> </a:t>
            </a:r>
            <a:r>
              <a:rPr lang="ru-RU" sz="2400"/>
              <a:t>-  дела  нужны?</a:t>
            </a:r>
          </a:p>
          <a:p>
            <a:pPr algn="ctr"/>
            <a:r>
              <a:rPr lang="en-US" sz="2400"/>
              <a:t>        </a:t>
            </a:r>
            <a:r>
              <a:rPr lang="ru-RU" sz="2400"/>
              <a:t> Дела</a:t>
            </a:r>
            <a:r>
              <a:rPr lang="en-US" sz="2400"/>
              <a:t> </a:t>
            </a:r>
            <a:r>
              <a:rPr lang="ru-RU" sz="2400"/>
              <a:t>- делами,  а  слова  словами.»   </a:t>
            </a:r>
            <a:endParaRPr lang="en-US" sz="2400"/>
          </a:p>
          <a:p>
            <a:pPr algn="ctr"/>
            <a:r>
              <a:rPr lang="ru-RU" sz="2400"/>
              <a:t>(М.  Лисянский)</a:t>
            </a:r>
          </a:p>
          <a:p>
            <a:pPr algn="ctr"/>
            <a:endParaRPr lang="en-US" sz="2400"/>
          </a:p>
          <a:p>
            <a:pPr algn="ctr"/>
            <a:r>
              <a:rPr lang="ru-RU" sz="2400"/>
              <a:t>Слоово слово родит, третье само бежит.</a:t>
            </a:r>
          </a:p>
          <a:p>
            <a:pPr algn="ctr"/>
            <a:r>
              <a:rPr lang="ru-RU" sz="2400"/>
              <a:t>(</a:t>
            </a:r>
            <a:r>
              <a:rPr lang="ru-RU"/>
              <a:t>Русская народная пословица)</a:t>
            </a:r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ru-RU"/>
              <a:t>«Если  море  было  бы  чернилами,  то  скорее  иссякло  бы  море,  чем  слова.»</a:t>
            </a:r>
          </a:p>
          <a:p>
            <a:pPr algn="ctr"/>
            <a:r>
              <a:rPr lang="ru-RU"/>
              <a:t>                                                                                           (Восточная  мудрость)</a:t>
            </a:r>
          </a:p>
          <a:p>
            <a:pPr algn="ctr" eaLnBrk="0" hangingPunct="0"/>
            <a:endParaRPr lang="ru-RU" sz="320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берег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3" cy="4691063"/>
          </a:xfrm>
        </p:spPr>
        <p:txBody>
          <a:bodyPr/>
          <a:lstStyle/>
          <a:p>
            <a:pPr eaLnBrk="1" hangingPunct="1"/>
            <a:endParaRPr lang="ru-RU" sz="4800" b="1" smtClean="0"/>
          </a:p>
          <a:p>
            <a:pPr eaLnBrk="1" hangingPunct="1"/>
            <a:r>
              <a:rPr lang="ru-RU" sz="4800" b="1" smtClean="0"/>
              <a:t>бережок</a:t>
            </a:r>
          </a:p>
          <a:p>
            <a:pPr eaLnBrk="1" hangingPunct="1"/>
            <a:r>
              <a:rPr lang="ru-RU" sz="4800" b="1" smtClean="0"/>
              <a:t>береговой</a:t>
            </a:r>
          </a:p>
          <a:p>
            <a:pPr eaLnBrk="1" hangingPunct="1"/>
            <a:r>
              <a:rPr lang="ru-RU" sz="4800" b="1" smtClean="0"/>
              <a:t>набережная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00188"/>
            <a:ext cx="2114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берега</a:t>
            </a:r>
          </a:p>
        </p:txBody>
      </p:sp>
      <p:pic>
        <p:nvPicPr>
          <p:cNvPr id="6" name="Содержимое 5" descr="1308391002_uroki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429124" y="1000108"/>
            <a:ext cx="4322214" cy="326327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1 -0.00578 L 0.44584 0.463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1438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357188"/>
            <a:ext cx="7658100" cy="5721350"/>
          </a:xfrm>
        </p:spPr>
        <p:txBody>
          <a:bodyPr lIns="0" tIns="0" rIns="0" bIns="0" anchor="ctr"/>
          <a:lstStyle/>
          <a:p>
            <a:pPr marL="0" indent="0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Что? - </a:t>
            </a:r>
            <a:r>
              <a:rPr lang="ru-RU" sz="4800" b="1" i="1" smtClean="0"/>
              <a:t>берег</a:t>
            </a:r>
          </a:p>
          <a:p>
            <a:pPr marL="0" indent="0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Нет чего?  - </a:t>
            </a:r>
          </a:p>
          <a:p>
            <a:pPr marL="0" indent="0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Подошёл к чему?  - </a:t>
            </a:r>
          </a:p>
          <a:p>
            <a:pPr marL="0" indent="0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Вижу что?  - </a:t>
            </a:r>
          </a:p>
          <a:p>
            <a:pPr marL="0" indent="0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Любуюсь чем?  - </a:t>
            </a:r>
          </a:p>
          <a:p>
            <a:pPr marL="0" indent="0"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smtClean="0"/>
              <a:t>Думаю о чём?</a:t>
            </a:r>
            <a:r>
              <a:rPr lang="ru-RU" smtClean="0"/>
              <a:t>  -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76638" y="1619250"/>
            <a:ext cx="2105025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берега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00688" y="2357438"/>
            <a:ext cx="2508250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к берегу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9225" y="3240088"/>
            <a:ext cx="17668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берег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9338" y="4140200"/>
            <a:ext cx="2524125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берегом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46650" y="4938713"/>
            <a:ext cx="2613025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>
                <a:solidFill>
                  <a:srgbClr val="000000"/>
                </a:solidFill>
              </a:rPr>
              <a:t>о береге</a:t>
            </a:r>
          </a:p>
        </p:txBody>
      </p:sp>
      <p:pic>
        <p:nvPicPr>
          <p:cNvPr id="9" name="Содержимое 5" descr="1308391002_uroki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14290"/>
            <a:ext cx="26791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86188" y="857250"/>
            <a:ext cx="428625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1857375"/>
            <a:ext cx="428625" cy="50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25" y="2643188"/>
            <a:ext cx="42862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57875" y="3500438"/>
            <a:ext cx="500063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5125" y="4357688"/>
            <a:ext cx="9144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58063" y="5143500"/>
            <a:ext cx="428625" cy="50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924800" cy="1079500"/>
          </a:xfrm>
        </p:spPr>
        <p:txBody>
          <a:bodyPr/>
          <a:lstStyle/>
          <a:p>
            <a:r>
              <a:rPr lang="ru-RU" sz="3600" smtClean="0"/>
              <a:t>КОНКУРС «НАЙДИ ДРУЗЕЙ»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773238"/>
            <a:ext cx="7693025" cy="4313237"/>
          </a:xfrm>
        </p:spPr>
        <p:txBody>
          <a:bodyPr/>
          <a:lstStyle/>
          <a:p>
            <a:r>
              <a:rPr lang="ru-RU" sz="2800" i="1" smtClean="0"/>
              <a:t>Распределите слова на две группы. Определите по какому признаку их можно объединить.</a:t>
            </a:r>
          </a:p>
          <a:p>
            <a:endParaRPr lang="ru-RU" sz="2800" smtClean="0"/>
          </a:p>
          <a:p>
            <a:r>
              <a:rPr lang="ru-RU" sz="3600" b="1" smtClean="0"/>
              <a:t>СКАЗКА, СКАЗОЧКА, СКАЗКИ, РАССКАЗАТЬ, СКАЗОЧНИК, СКАЗКОЙ, ПРИСКАЗКА, СКАЗКУ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857250"/>
            <a:ext cx="8229600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4" charset="0"/>
              </a:rPr>
              <a:t>В, небо, синий, блещут, звёзды.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4" charset="0"/>
              </a:rPr>
              <a:t>Ветер, гулять, море,по, и, подгонять, кораблик.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857250"/>
            <a:ext cx="822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4" charset="0"/>
              </a:rPr>
              <a:t>В синем небе звёзды блещут.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4" charset="0"/>
              </a:rPr>
              <a:t>Ветер по морю гуляет и кораблик подгоняет.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14750" y="5214938"/>
            <a:ext cx="516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/>
              <a:t>А.С. Пушкин «Сказка о царе Салтане…»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339</TotalTime>
  <Words>229</Words>
  <Application>Microsoft Office PowerPoint</Application>
  <PresentationFormat>Экран (4:3)</PresentationFormat>
  <Paragraphs>106</Paragraphs>
  <Slides>17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Times New Roman</vt:lpstr>
      <vt:lpstr>Algerian</vt:lpstr>
      <vt:lpstr>Agency FB</vt:lpstr>
      <vt:lpstr>Дети</vt:lpstr>
      <vt:lpstr>Дети</vt:lpstr>
      <vt:lpstr>Дети</vt:lpstr>
      <vt:lpstr>Дети</vt:lpstr>
      <vt:lpstr>Дети</vt:lpstr>
      <vt:lpstr>Дети</vt:lpstr>
      <vt:lpstr>Дети</vt:lpstr>
      <vt:lpstr>Дети</vt:lpstr>
      <vt:lpstr>Дети</vt:lpstr>
      <vt:lpstr>учиться, пригодится, всегда, грамоте </vt:lpstr>
      <vt:lpstr>Грамоте учиться — всегда пригодится.  </vt:lpstr>
      <vt:lpstr>Тема:  Словообразование и словообразование. </vt:lpstr>
      <vt:lpstr>Слайд 4</vt:lpstr>
      <vt:lpstr>берег</vt:lpstr>
      <vt:lpstr>Слайд 6</vt:lpstr>
      <vt:lpstr>КОНКУРС «НАЙДИ ДРУЗЕЙ»</vt:lpstr>
      <vt:lpstr>Слайд 8</vt:lpstr>
      <vt:lpstr>Слайд 9</vt:lpstr>
      <vt:lpstr>Слайд 10</vt:lpstr>
      <vt:lpstr>Самолёт дровосек скороход самовар</vt:lpstr>
      <vt:lpstr>КОНКУРС «ТРЕТИЙ ЛИШНИЙ»</vt:lpstr>
      <vt:lpstr>ПРОВЕРКА ЗАДАНИЯ</vt:lpstr>
      <vt:lpstr>Слайд 14</vt:lpstr>
      <vt:lpstr>ПРОВЕРКА ТЕСТА (самоанализ)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Admin</cp:lastModifiedBy>
  <cp:revision>27</cp:revision>
  <dcterms:created xsi:type="dcterms:W3CDTF">2010-08-21T04:08:07Z</dcterms:created>
  <dcterms:modified xsi:type="dcterms:W3CDTF">2014-02-21T15:32:15Z</dcterms:modified>
</cp:coreProperties>
</file>