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7" r:id="rId2"/>
    <p:sldId id="258" r:id="rId3"/>
    <p:sldId id="259" r:id="rId4"/>
    <p:sldId id="275" r:id="rId5"/>
    <p:sldId id="268" r:id="rId6"/>
    <p:sldId id="278" r:id="rId7"/>
    <p:sldId id="279" r:id="rId8"/>
    <p:sldId id="280" r:id="rId9"/>
    <p:sldId id="263" r:id="rId10"/>
    <p:sldId id="281" r:id="rId11"/>
    <p:sldId id="276" r:id="rId12"/>
    <p:sldId id="265" r:id="rId13"/>
    <p:sldId id="282" r:id="rId14"/>
    <p:sldId id="266" r:id="rId15"/>
    <p:sldId id="283" r:id="rId16"/>
    <p:sldId id="284" r:id="rId17"/>
    <p:sldId id="286" r:id="rId18"/>
    <p:sldId id="285" r:id="rId19"/>
    <p:sldId id="287" r:id="rId20"/>
    <p:sldId id="288" r:id="rId21"/>
    <p:sldId id="269" r:id="rId22"/>
    <p:sldId id="289" r:id="rId23"/>
    <p:sldId id="270" r:id="rId24"/>
    <p:sldId id="271" r:id="rId25"/>
    <p:sldId id="277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altLang="ru-RU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95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95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85090A6-9B1A-4346-AE93-1B56A9CFC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59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075BF-7DC5-4B35-BF79-0795CC087F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524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CCBC1-9E90-4178-90AD-F4E7D6D20A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38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D9BB1-2F6A-4F41-A6EE-10C04CFFB4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10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6455A-BC37-48AA-9E30-EC2731D58D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83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284C8-6BA9-4C54-AC45-6F5E015124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677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DF8C-BC2E-48CD-8E83-F4C0466299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8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63C5-A146-410C-908C-87BD99A381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A0E08-4709-4290-B6C3-2E87732E98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27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AE0F-298E-4FD1-BB49-CBEF2C0CD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8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B52B-3CE9-4AA0-A394-9341F1549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677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85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85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BBE79F-A34D-479C-A2F3-8E176CD697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Проектно-исследовательская деятельность в начальной школе.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Этапы работы над проектом.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Алгоритм оформления исследовательских работ учащихся.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7000" smtClean="0"/>
              <a:t>1.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8054975" cy="1800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7000" b="1" smtClean="0"/>
              <a:t>Выбор темы</a:t>
            </a:r>
          </a:p>
        </p:txBody>
      </p:sp>
      <p:pic>
        <p:nvPicPr>
          <p:cNvPr id="12292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8608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47813" y="2205038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/>
              <a:t>Выбор темы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8054975" cy="1800225"/>
          </a:xfrm>
        </p:spPr>
        <p:txBody>
          <a:bodyPr/>
          <a:lstStyle/>
          <a:p>
            <a:pPr algn="just" eaLnBrk="1" hangingPunct="1"/>
            <a:r>
              <a:rPr lang="ru-RU" altLang="ru-RU" b="1" smtClean="0"/>
              <a:t>Фантастические</a:t>
            </a:r>
          </a:p>
          <a:p>
            <a:pPr algn="just" eaLnBrk="1" hangingPunct="1"/>
            <a:r>
              <a:rPr lang="ru-RU" altLang="ru-RU" b="1" smtClean="0"/>
              <a:t>Эмперические</a:t>
            </a:r>
          </a:p>
          <a:p>
            <a:pPr algn="just" eaLnBrk="1" hangingPunct="1"/>
            <a:r>
              <a:rPr lang="ru-RU" altLang="ru-RU" b="1" smtClean="0"/>
              <a:t>Терретические</a:t>
            </a:r>
            <a:endParaRPr lang="ru-RU" altLang="ru-RU" smtClean="0"/>
          </a:p>
        </p:txBody>
      </p:sp>
      <p:pic>
        <p:nvPicPr>
          <p:cNvPr id="13316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926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47813" y="2205038"/>
            <a:ext cx="604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900113" y="2636838"/>
            <a:ext cx="805497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b="1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4000" smtClean="0"/>
              <a:t>Тема должна быть…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…интересна ребёнку</a:t>
            </a:r>
          </a:p>
          <a:p>
            <a:pPr eaLnBrk="1" hangingPunct="1"/>
            <a:r>
              <a:rPr lang="ru-RU" altLang="ru-RU" b="1" smtClean="0"/>
              <a:t>…выполнима, приносить пользу</a:t>
            </a:r>
          </a:p>
          <a:p>
            <a:pPr eaLnBrk="1" hangingPunct="1"/>
            <a:r>
              <a:rPr lang="ru-RU" altLang="ru-RU" b="1" smtClean="0"/>
              <a:t>…оригинальна</a:t>
            </a:r>
          </a:p>
          <a:p>
            <a:pPr eaLnBrk="1" hangingPunct="1"/>
            <a:r>
              <a:rPr lang="ru-RU" altLang="ru-RU" b="1" smtClean="0"/>
              <a:t>…работа должна быть выполнена максимально быстро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2.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5000" smtClean="0"/>
              <a:t>Выдвижение гипотез</a:t>
            </a:r>
          </a:p>
        </p:txBody>
      </p:sp>
      <p:pic>
        <p:nvPicPr>
          <p:cNvPr id="15364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endParaRPr lang="ru-RU" altLang="ru-RU" sz="4000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smtClean="0"/>
              <a:t>Гипотеза - основа процесса творческого мышления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3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smtClean="0"/>
              <a:t>Как рождается гипотеза?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3.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smtClean="0"/>
              <a:t>Поиск и предложение возможных вариантов.</a:t>
            </a:r>
          </a:p>
        </p:txBody>
      </p:sp>
      <p:pic>
        <p:nvPicPr>
          <p:cNvPr id="17412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4.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5400" smtClean="0"/>
              <a:t>Сбор материалов.</a:t>
            </a:r>
          </a:p>
        </p:txBody>
      </p:sp>
      <p:pic>
        <p:nvPicPr>
          <p:cNvPr id="18436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4.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Выбор источников</a:t>
            </a:r>
          </a:p>
          <a:p>
            <a:pPr algn="ctr" eaLnBrk="1" hangingPunct="1"/>
            <a:r>
              <a:rPr lang="ru-RU" altLang="ru-RU" sz="4800" smtClean="0"/>
              <a:t>Фиксация информации</a:t>
            </a:r>
          </a:p>
        </p:txBody>
      </p:sp>
      <p:pic>
        <p:nvPicPr>
          <p:cNvPr id="19460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149725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5.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800" smtClean="0"/>
              <a:t>Обобщение полученных данных</a:t>
            </a:r>
          </a:p>
        </p:txBody>
      </p:sp>
      <p:pic>
        <p:nvPicPr>
          <p:cNvPr id="20484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8608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4800" smtClean="0"/>
              <a:t>Задачи этапа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20938"/>
            <a:ext cx="7127875" cy="352742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Проанализировать полученный материал.</a:t>
            </a:r>
          </a:p>
          <a:p>
            <a:pPr eaLnBrk="1" hangingPunct="1"/>
            <a:r>
              <a:rPr lang="ru-RU" altLang="ru-RU" sz="3200" smtClean="0"/>
              <a:t>Обобщить его</a:t>
            </a:r>
          </a:p>
          <a:p>
            <a:pPr eaLnBrk="1" hangingPunct="1"/>
            <a:r>
              <a:rPr lang="ru-RU" altLang="ru-RU" sz="3200" smtClean="0"/>
              <a:t>Выделить главное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3200" smtClean="0"/>
              <a:t>и исключить второстепенное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200" smtClean="0"/>
          </a:p>
          <a:p>
            <a:pPr algn="ctr" eaLnBrk="1" hangingPunct="1"/>
            <a:endParaRPr lang="ru-RU" altLang="ru-RU" sz="3200" smtClean="0"/>
          </a:p>
          <a:p>
            <a:pPr algn="ctr" eaLnBrk="1" hangingPunct="1"/>
            <a:endParaRPr lang="ru-RU" altLang="ru-RU" sz="3200" smtClean="0"/>
          </a:p>
        </p:txBody>
      </p:sp>
      <p:pic>
        <p:nvPicPr>
          <p:cNvPr id="21508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8608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z="4100" b="1" smtClean="0"/>
          </a:p>
          <a:p>
            <a:pPr eaLnBrk="1" hangingPunct="1"/>
            <a:r>
              <a:rPr lang="ru-RU" altLang="ru-RU" sz="4100" b="1" smtClean="0"/>
              <a:t>Что же такое проектно-исследовательская деятельность?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6.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800" smtClean="0"/>
              <a:t>Подготовка проекта</a:t>
            </a:r>
          </a:p>
        </p:txBody>
      </p:sp>
      <p:pic>
        <p:nvPicPr>
          <p:cNvPr id="22532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Формы продуктов проектной деятельности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420938"/>
            <a:ext cx="6985000" cy="367188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справочник; газета; журнал;</a:t>
            </a:r>
          </a:p>
          <a:p>
            <a:pPr eaLnBrk="1" hangingPunct="1"/>
            <a:r>
              <a:rPr lang="ru-RU" altLang="ru-RU" sz="2400" b="1" smtClean="0"/>
              <a:t>альбом;</a:t>
            </a:r>
          </a:p>
          <a:p>
            <a:pPr eaLnBrk="1" hangingPunct="1"/>
            <a:r>
              <a:rPr lang="ru-RU" altLang="ru-RU" sz="2400" b="1" smtClean="0"/>
              <a:t>гербарий; карта;</a:t>
            </a:r>
          </a:p>
          <a:p>
            <a:pPr eaLnBrk="1" hangingPunct="1"/>
            <a:r>
              <a:rPr lang="ru-RU" altLang="ru-RU" sz="2400" b="1" smtClean="0"/>
              <a:t>экскурсия;</a:t>
            </a:r>
          </a:p>
          <a:p>
            <a:pPr eaLnBrk="1" hangingPunct="1"/>
            <a:r>
              <a:rPr lang="ru-RU" altLang="ru-RU" sz="2400" b="1" smtClean="0"/>
              <a:t>игра; сценарий праздника;</a:t>
            </a:r>
          </a:p>
          <a:p>
            <a:pPr eaLnBrk="1" hangingPunct="1"/>
            <a:r>
              <a:rPr lang="ru-RU" altLang="ru-RU" sz="2400" b="1" smtClean="0"/>
              <a:t>костюм; макет; модель;  сувенир;</a:t>
            </a:r>
          </a:p>
          <a:p>
            <a:pPr eaLnBrk="1" hangingPunct="1"/>
            <a:r>
              <a:rPr lang="ru-RU" altLang="ru-RU" sz="2400" b="1" smtClean="0"/>
              <a:t>мультимедийный продукт;</a:t>
            </a:r>
          </a:p>
          <a:p>
            <a:pPr eaLnBrk="1" hangingPunct="1"/>
            <a:r>
              <a:rPr lang="ru-RU" altLang="ru-RU" sz="2400" b="1" smtClean="0"/>
              <a:t>учебное пособие и др.</a:t>
            </a:r>
            <a:r>
              <a:rPr lang="ru-RU" altLang="ru-RU" sz="2400" smtClean="0"/>
              <a:t> </a:t>
            </a:r>
          </a:p>
        </p:txBody>
      </p:sp>
      <p:pic>
        <p:nvPicPr>
          <p:cNvPr id="23556" name="Picture 4" descr="b2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388" y="4581525"/>
            <a:ext cx="1487487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7000" smtClean="0"/>
              <a:t>7.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800" smtClean="0"/>
              <a:t>Защита проекта</a:t>
            </a:r>
          </a:p>
        </p:txBody>
      </p:sp>
      <p:pic>
        <p:nvPicPr>
          <p:cNvPr id="24580" name="Picture 4" descr="image5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215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02613" cy="1143000"/>
          </a:xfrm>
        </p:spPr>
        <p:txBody>
          <a:bodyPr/>
          <a:lstStyle/>
          <a:p>
            <a:pPr algn="ctr" eaLnBrk="1" hangingPunct="1"/>
            <a:r>
              <a:rPr lang="ru-RU" altLang="ru-RU" sz="4000" smtClean="0"/>
              <a:t>Формы презентации проектов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376488"/>
            <a:ext cx="7127875" cy="3527425"/>
          </a:xfrm>
        </p:spPr>
        <p:txBody>
          <a:bodyPr/>
          <a:lstStyle/>
          <a:p>
            <a:pPr algn="just" eaLnBrk="1" hangingPunct="1"/>
            <a:r>
              <a:rPr lang="ru-RU" altLang="ru-RU" sz="2400" b="1" smtClean="0"/>
              <a:t>демонстрация медиа – презентации, коллажа, макета, журнала, игрушек, предметов домашнего обихода;</a:t>
            </a:r>
          </a:p>
          <a:p>
            <a:pPr eaLnBrk="1" hangingPunct="1"/>
            <a:r>
              <a:rPr lang="ru-RU" altLang="ru-RU" sz="2400" b="1" smtClean="0"/>
              <a:t>защита реферата;</a:t>
            </a:r>
          </a:p>
          <a:p>
            <a:pPr eaLnBrk="1" hangingPunct="1"/>
            <a:r>
              <a:rPr lang="ru-RU" altLang="ru-RU" sz="2400" b="1" smtClean="0"/>
              <a:t>сюжетно-ролевая игра или экскурсия;</a:t>
            </a:r>
          </a:p>
          <a:p>
            <a:pPr eaLnBrk="1" hangingPunct="1"/>
            <a:r>
              <a:rPr lang="ru-RU" altLang="ru-RU" sz="2400" b="1" smtClean="0"/>
              <a:t>праздник или инсценировка</a:t>
            </a:r>
            <a:r>
              <a:rPr lang="en-US" altLang="ru-RU" sz="2400" b="1" smtClean="0"/>
              <a:t>;</a:t>
            </a:r>
            <a:endParaRPr lang="ru-RU" altLang="ru-RU" sz="2400" b="1" smtClean="0"/>
          </a:p>
          <a:p>
            <a:pPr eaLnBrk="1" hangingPunct="1"/>
            <a:r>
              <a:rPr lang="ru-RU" altLang="ru-RU" sz="2400" b="1" smtClean="0"/>
              <a:t>демонстрация учебного пособия и т.п.</a:t>
            </a:r>
          </a:p>
          <a:p>
            <a:pPr eaLnBrk="1" hangingPunct="1"/>
            <a:endParaRPr lang="ru-RU" altLang="ru-RU" sz="2400" b="1" smtClean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258888" y="5805488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/>
              <a:t>Защита проектов может проходить на родительском собрании, на уроке, во внеурочное время.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smtClean="0"/>
              <a:t>Критерии успеха работы над проектом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349500"/>
            <a:ext cx="7329488" cy="3886200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400" b="1" smtClean="0"/>
              <a:t>Достижение конечного результата</a:t>
            </a:r>
            <a:r>
              <a:rPr lang="en-US" altLang="ru-RU" sz="2400" b="1" smtClean="0"/>
              <a:t>;</a:t>
            </a:r>
            <a:endParaRPr lang="ru-RU" altLang="ru-RU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b="1" smtClean="0"/>
              <a:t>Овладение учащимися учебными умениями, связанными с приёмами самостоятельного приобретения знаний;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b="1" smtClean="0"/>
              <a:t>Сплоченность участников команды</a:t>
            </a:r>
            <a:r>
              <a:rPr lang="en-US" altLang="ru-RU" sz="2400" b="1" smtClean="0"/>
              <a:t>;</a:t>
            </a:r>
            <a:endParaRPr lang="ru-RU" altLang="ru-RU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b="1" smtClean="0"/>
              <a:t>Получение полного и глубокого удовлетворения от сделанного</a:t>
            </a:r>
            <a:r>
              <a:rPr lang="en-US" altLang="ru-RU" sz="2400" b="1" smtClean="0"/>
              <a:t>;</a:t>
            </a:r>
            <a:r>
              <a:rPr lang="ru-RU" altLang="ru-RU" sz="2400" b="1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b="1" smtClean="0"/>
              <a:t>Уверенность детей в том, что они могут создавать продукт, востребованный для них и других людей.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400" smtClean="0"/>
              <a:t>Помните!!!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Подходите к проведению работы творчески.</a:t>
            </a:r>
          </a:p>
          <a:p>
            <a:pPr eaLnBrk="1" hangingPunct="1"/>
            <a:r>
              <a:rPr lang="ru-RU" altLang="ru-RU" sz="2400" smtClean="0"/>
              <a:t>Не сдерживайте инициативы детей.</a:t>
            </a:r>
          </a:p>
          <a:p>
            <a:pPr eaLnBrk="1" hangingPunct="1"/>
            <a:r>
              <a:rPr lang="ru-RU" altLang="ru-RU" sz="2400" smtClean="0"/>
              <a:t>Поощряйте самостоятельность, избегайте прямых инструкций.</a:t>
            </a:r>
          </a:p>
          <a:p>
            <a:pPr eaLnBrk="1" hangingPunct="1"/>
            <a:r>
              <a:rPr lang="ru-RU" altLang="ru-RU" sz="2400" smtClean="0"/>
              <a:t>Не делайте за ребёнка то, что он может сделать самостоятельно.</a:t>
            </a:r>
          </a:p>
          <a:p>
            <a:pPr eaLnBrk="1" hangingPunct="1"/>
            <a:r>
              <a:rPr lang="ru-RU" altLang="ru-RU" sz="2400" smtClean="0"/>
              <a:t>Не спешите с вынесением оценочных суждений.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Проектно-исследовательская деятельность-это…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Проектирование собственного исследования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Выделение целей и задач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Выделение принципов отбора методик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Планирование хода исследования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smtClean="0"/>
              <a:t>Определение желаемых результатов</a:t>
            </a:r>
          </a:p>
          <a:p>
            <a:pPr eaLnBrk="1" hangingPunct="1">
              <a:lnSpc>
                <a:spcPct val="80000"/>
              </a:lnSpc>
            </a:pPr>
            <a:endParaRPr lang="ru-RU" altLang="ru-RU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smtClean="0"/>
              <a:t>Уровни реализации «исследовательского обучения»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827088" y="2852738"/>
            <a:ext cx="2232025" cy="158273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простой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419475" y="2852738"/>
            <a:ext cx="2879725" cy="151288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средний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516688" y="2852738"/>
            <a:ext cx="2303462" cy="151288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высокий</a:t>
            </a:r>
          </a:p>
        </p:txBody>
      </p:sp>
      <p:pic>
        <p:nvPicPr>
          <p:cNvPr id="6150" name="Picture 6" descr="computer_girl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084763"/>
            <a:ext cx="14017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peo-day_dreaming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588" y="4868863"/>
            <a:ext cx="15367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animBg="1"/>
      <p:bldP spid="124932" grpId="0" animBg="1"/>
      <p:bldP spid="1249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smtClean="0"/>
              <a:t>Роли участников проектной деятельности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132138" y="2205038"/>
            <a:ext cx="2879725" cy="50323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Простой уровень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827088" y="3644900"/>
            <a:ext cx="3168650" cy="1368425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Ставит проблему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Намечает стратегию 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3332"/>
                </a:solidFill>
              </a:rPr>
              <a:t> тактику её решения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5508625" y="3500438"/>
            <a:ext cx="3313113" cy="1441450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Находит решение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  <p:pic>
        <p:nvPicPr>
          <p:cNvPr id="7174" name="Picture 6" descr="computer_girl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084763"/>
            <a:ext cx="14017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peo-day_dreaming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588" y="5013325"/>
            <a:ext cx="15367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97155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взрослый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565150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ребёнок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animBg="1"/>
      <p:bldP spid="117764" grpId="0" animBg="1"/>
      <p:bldP spid="117765" grpId="0" animBg="1"/>
      <p:bldP spid="117768" grpId="0" animBg="1"/>
      <p:bldP spid="1177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smtClean="0"/>
              <a:t>Роли участников проектной деятельности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132138" y="2205038"/>
            <a:ext cx="2879725" cy="50323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средний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827088" y="3644900"/>
            <a:ext cx="3168650" cy="1368425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Ставит проблему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5508625" y="3500438"/>
            <a:ext cx="3313113" cy="1441450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  <p:pic>
        <p:nvPicPr>
          <p:cNvPr id="8198" name="Picture 6" descr="computer_girl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084763"/>
            <a:ext cx="14017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peo-day_dreaming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588" y="5013325"/>
            <a:ext cx="15367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97155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взрослый</a:t>
            </a: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565150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ребенок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724525" y="3716338"/>
            <a:ext cx="28797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Намечает стратегию 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3332"/>
                </a:solidFill>
              </a:rPr>
              <a:t>тактику ее решения.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Находит решение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animBg="1"/>
      <p:bldP spid="130052" grpId="0" animBg="1"/>
      <p:bldP spid="130053" grpId="0" animBg="1"/>
      <p:bldP spid="130056" grpId="0" animBg="1"/>
      <p:bldP spid="1300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smtClean="0"/>
              <a:t>Роли участников проектной деятельности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132138" y="2205038"/>
            <a:ext cx="2879725" cy="503237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высокий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508625" y="3500438"/>
            <a:ext cx="3313113" cy="1441450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  <p:pic>
        <p:nvPicPr>
          <p:cNvPr id="9221" name="Picture 6" descr="computer_girl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084763"/>
            <a:ext cx="14017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peo-day_dreaming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588" y="5013325"/>
            <a:ext cx="15367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97155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взрослый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5651500" y="2924175"/>
            <a:ext cx="2879725" cy="360363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ребёнок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724525" y="3716338"/>
            <a:ext cx="28797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Ставит проблему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Намечает стратегию 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3332"/>
                </a:solidFill>
              </a:rPr>
              <a:t>тактику её решения.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Находит решение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827088" y="3644900"/>
            <a:ext cx="3168650" cy="1368425"/>
          </a:xfrm>
          <a:prstGeom prst="rect">
            <a:avLst/>
          </a:prstGeom>
          <a:solidFill>
            <a:srgbClr val="B7DB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800" b="1">
                <a:solidFill>
                  <a:srgbClr val="003332"/>
                </a:solidFill>
              </a:rPr>
              <a:t>Партнер ученика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8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sz="1600" b="1">
              <a:solidFill>
                <a:srgbClr val="00333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animBg="1"/>
      <p:bldP spid="131077" grpId="0" animBg="1"/>
      <p:bldP spid="131080" grpId="0" animBg="1"/>
      <p:bldP spid="131081" grpId="0" animBg="1"/>
      <p:bldP spid="1310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924800" cy="11430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учебного исследования</a:t>
            </a:r>
          </a:p>
        </p:txBody>
      </p:sp>
      <p:pic>
        <p:nvPicPr>
          <p:cNvPr id="132099" name="Picture 3" descr="учени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420938"/>
            <a:ext cx="4824413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3276600" y="542925"/>
            <a:ext cx="251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</a:rPr>
              <a:t>Структура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924800" cy="11430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учебного исследования</a:t>
            </a:r>
          </a:p>
        </p:txBody>
      </p:sp>
      <p:pic>
        <p:nvPicPr>
          <p:cNvPr id="112643" name="Picture 3" descr="учени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429000"/>
            <a:ext cx="243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4" name="Picture 4" descr="учени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97200"/>
            <a:ext cx="352742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3635375" y="2133600"/>
            <a:ext cx="2089150" cy="10795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 2.Выдвижение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гипотез</a:t>
            </a: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435600" y="5229225"/>
            <a:ext cx="2087563" cy="1081088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5.Обобщение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полученных данных</a:t>
            </a: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6372225" y="3860800"/>
            <a:ext cx="2232025" cy="1152525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4.Сбор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материала</a:t>
            </a: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1331913" y="2781300"/>
            <a:ext cx="2305050" cy="1008063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1.Выбор темы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исследования</a:t>
            </a:r>
            <a:endParaRPr lang="ru-RU" altLang="ru-RU" sz="1300" b="1">
              <a:solidFill>
                <a:schemeClr val="hlink"/>
              </a:solidFill>
            </a:endParaRP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1258888" y="4005263"/>
            <a:ext cx="2232025" cy="1150937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b="1">
              <a:solidFill>
                <a:srgbClr val="006666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7.Защита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6666"/>
                </a:solidFill>
              </a:rPr>
              <a:t>Проекта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b="1">
              <a:solidFill>
                <a:schemeClr val="hlink"/>
              </a:solidFill>
            </a:endParaRP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700338" y="5229225"/>
            <a:ext cx="2232025" cy="1223963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>
                <a:solidFill>
                  <a:schemeClr val="hlink"/>
                </a:solidFill>
              </a:rPr>
              <a:t>6.Подготовка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>
                <a:solidFill>
                  <a:schemeClr val="hlink"/>
                </a:solidFill>
              </a:rPr>
              <a:t>проекта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5940425" y="2492375"/>
            <a:ext cx="2232025" cy="1150938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B7DBB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hlink"/>
                </a:solidFill>
              </a:rPr>
              <a:t>3.Поиск и предложение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hlink"/>
                </a:solidFill>
              </a:rPr>
              <a:t>возможных вариантов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276600" y="542925"/>
            <a:ext cx="251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</a:rPr>
              <a:t>Структура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 animBg="1"/>
      <p:bldP spid="112651" grpId="0" animBg="1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310</TotalTime>
  <Words>415</Words>
  <Application>Microsoft Office PowerPoint</Application>
  <PresentationFormat>Экран (4:3)</PresentationFormat>
  <Paragraphs>156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Wingdings</vt:lpstr>
      <vt:lpstr>Calibri</vt:lpstr>
      <vt:lpstr>Times New Roman</vt:lpstr>
      <vt:lpstr>Капсулы</vt:lpstr>
      <vt:lpstr>Проектно-исследовательская деятельность в начальной школе.</vt:lpstr>
      <vt:lpstr>Презентация PowerPoint</vt:lpstr>
      <vt:lpstr>Проектно-исследовательская деятельность-это…</vt:lpstr>
      <vt:lpstr>Уровни реализации «исследовательского обучения»</vt:lpstr>
      <vt:lpstr>Роли участников проектной деятельности</vt:lpstr>
      <vt:lpstr>Роли участников проектной деятельности</vt:lpstr>
      <vt:lpstr>Роли участников проектной деятельности</vt:lpstr>
      <vt:lpstr>учебного исследования</vt:lpstr>
      <vt:lpstr>учебного исследования</vt:lpstr>
      <vt:lpstr>1.</vt:lpstr>
      <vt:lpstr>Выбор темы</vt:lpstr>
      <vt:lpstr>Тема должна быть…</vt:lpstr>
      <vt:lpstr>2.</vt:lpstr>
      <vt:lpstr>Презентация PowerPoint</vt:lpstr>
      <vt:lpstr>3.</vt:lpstr>
      <vt:lpstr>4.</vt:lpstr>
      <vt:lpstr>4.</vt:lpstr>
      <vt:lpstr>5.</vt:lpstr>
      <vt:lpstr>Задачи этапа</vt:lpstr>
      <vt:lpstr>6.</vt:lpstr>
      <vt:lpstr>Формы продуктов проектной деятельности</vt:lpstr>
      <vt:lpstr>7.</vt:lpstr>
      <vt:lpstr>Формы презентации проектов</vt:lpstr>
      <vt:lpstr>Критерии успеха работы над проектом</vt:lpstr>
      <vt:lpstr>Помните!!!</vt:lpstr>
      <vt:lpstr>Презентация PowerPoint</vt:lpstr>
    </vt:vector>
  </TitlesOfParts>
  <Company>CompW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mycomp</dc:creator>
  <cp:lastModifiedBy>User</cp:lastModifiedBy>
  <cp:revision>7</cp:revision>
  <dcterms:created xsi:type="dcterms:W3CDTF">2009-02-11T18:49:49Z</dcterms:created>
  <dcterms:modified xsi:type="dcterms:W3CDTF">2014-08-22T13:44:54Z</dcterms:modified>
</cp:coreProperties>
</file>