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6" r:id="rId4"/>
    <p:sldId id="270" r:id="rId5"/>
    <p:sldId id="271" r:id="rId6"/>
    <p:sldId id="262" r:id="rId7"/>
    <p:sldId id="263" r:id="rId8"/>
    <p:sldId id="259" r:id="rId9"/>
    <p:sldId id="258" r:id="rId10"/>
    <p:sldId id="264" r:id="rId11"/>
    <p:sldId id="265" r:id="rId12"/>
    <p:sldId id="257" r:id="rId13"/>
    <p:sldId id="267" r:id="rId14"/>
    <p:sldId id="268" r:id="rId15"/>
    <p:sldId id="26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0"/>
    <a:srgbClr val="0000A4"/>
    <a:srgbClr val="F9F8FA"/>
    <a:srgbClr val="C8D1FC"/>
    <a:srgbClr val="D7DDFD"/>
    <a:srgbClr val="B2CCE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566" autoAdjust="0"/>
    <p:restoredTop sz="94660"/>
  </p:normalViewPr>
  <p:slideViewPr>
    <p:cSldViewPr>
      <p:cViewPr varScale="1">
        <p:scale>
          <a:sx n="55" d="100"/>
          <a:sy n="55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C91AD3-D9C1-4AF1-8D90-4C476914561F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8B84ED-F040-466C-B32D-C343296303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2981316" cy="293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43240" y="264318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33CC"/>
                </a:solidFill>
                <a:latin typeface="Comic Sans MS" pitchFamily="66" charset="0"/>
              </a:rPr>
              <a:t>Прозвенел и смолк звонок.</a:t>
            </a:r>
            <a:br>
              <a:rPr lang="ru-RU" sz="4800" b="1" i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800" b="1" i="1" dirty="0" smtClean="0">
                <a:solidFill>
                  <a:srgbClr val="0033CC"/>
                </a:solidFill>
                <a:latin typeface="Comic Sans MS" pitchFamily="66" charset="0"/>
              </a:rPr>
              <a:t>Начинается урок.</a:t>
            </a:r>
            <a:endParaRPr lang="ru-RU" sz="4800" dirty="0"/>
          </a:p>
        </p:txBody>
      </p:sp>
      <p:pic>
        <p:nvPicPr>
          <p:cNvPr id="3074" name="Picture 2" descr="http://img-fotki.yandex.ru/get/6423/108950446.115/0_cd23b_66b0d091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060">
            <a:off x="6613923" y="211864"/>
            <a:ext cx="2142050" cy="297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40" y="4000504"/>
            <a:ext cx="8001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i="1" dirty="0">
                <a:latin typeface="Cambria" pitchFamily="18" charset="0"/>
              </a:rPr>
              <a:t>Ещё кругом </a:t>
            </a:r>
            <a:r>
              <a:rPr lang="ru-RU" sz="3600" b="1" i="1" dirty="0" err="1" smtClean="0">
                <a:latin typeface="Cambria" pitchFamily="18" charset="0"/>
              </a:rPr>
              <a:t>стаят</a:t>
            </a:r>
            <a:r>
              <a:rPr lang="ru-RU" sz="3600" b="1" i="1" dirty="0" smtClean="0">
                <a:latin typeface="Cambria" pitchFamily="18" charset="0"/>
              </a:rPr>
              <a:t>  </a:t>
            </a:r>
            <a:r>
              <a:rPr lang="ru-RU" sz="3600" b="1" i="1" dirty="0" err="1" smtClean="0">
                <a:latin typeface="Cambria" pitchFamily="18" charset="0"/>
              </a:rPr>
              <a:t>диревья</a:t>
            </a:r>
            <a:r>
              <a:rPr lang="ru-RU" sz="3600" b="1" i="1" dirty="0" smtClean="0">
                <a:latin typeface="Cambria" pitchFamily="18" charset="0"/>
              </a:rPr>
              <a:t> </a:t>
            </a:r>
            <a:r>
              <a:rPr lang="ru-RU" sz="3600" b="1" i="1" dirty="0">
                <a:latin typeface="Cambria" pitchFamily="18" charset="0"/>
              </a:rPr>
              <a:t>голые,</a:t>
            </a:r>
            <a:br>
              <a:rPr lang="ru-RU" sz="3600" b="1" i="1" dirty="0">
                <a:latin typeface="Cambria" pitchFamily="18" charset="0"/>
              </a:rPr>
            </a:br>
            <a:r>
              <a:rPr lang="ru-RU" sz="3600" b="1" i="1" dirty="0">
                <a:latin typeface="Cambria" pitchFamily="18" charset="0"/>
              </a:rPr>
              <a:t>А с крыши </a:t>
            </a:r>
            <a:r>
              <a:rPr lang="ru-RU" sz="3600" b="1" i="1" dirty="0" smtClean="0">
                <a:latin typeface="Cambria" pitchFamily="18" charset="0"/>
              </a:rPr>
              <a:t>капли  капают </a:t>
            </a:r>
            <a:r>
              <a:rPr lang="ru-RU" sz="3600" b="1" i="1" dirty="0" err="1" smtClean="0">
                <a:latin typeface="Cambria" pitchFamily="18" charset="0"/>
              </a:rPr>
              <a:t>висёлые</a:t>
            </a:r>
            <a:r>
              <a:rPr lang="ru-RU" sz="3600" b="1" i="1" dirty="0">
                <a:latin typeface="Cambria" pitchFamily="18" charset="0"/>
              </a:rPr>
              <a:t>.</a:t>
            </a:r>
          </a:p>
          <a:p>
            <a:pPr fontAlgn="base"/>
            <a:r>
              <a:rPr lang="ru-RU" sz="3600" b="1" i="1" dirty="0" err="1" smtClean="0">
                <a:latin typeface="Cambria" pitchFamily="18" charset="0"/>
              </a:rPr>
              <a:t>Зема</a:t>
            </a:r>
            <a:r>
              <a:rPr lang="ru-RU" sz="3600" b="1" i="1" dirty="0" smtClean="0">
                <a:latin typeface="Cambria" pitchFamily="18" charset="0"/>
              </a:rPr>
              <a:t> куда-то </a:t>
            </a:r>
            <a:r>
              <a:rPr lang="ru-RU" sz="3600" b="1" i="1" dirty="0" err="1" smtClean="0">
                <a:latin typeface="Cambria" pitchFamily="18" charset="0"/>
              </a:rPr>
              <a:t>убижала</a:t>
            </a:r>
            <a:r>
              <a:rPr lang="ru-RU" sz="3600" b="1" i="1" dirty="0" smtClean="0">
                <a:latin typeface="Cambria" pitchFamily="18" charset="0"/>
              </a:rPr>
              <a:t> </a:t>
            </a:r>
            <a:r>
              <a:rPr lang="ru-RU" sz="3600" b="1" i="1" dirty="0">
                <a:latin typeface="Cambria" pitchFamily="18" charset="0"/>
              </a:rPr>
              <a:t>в панике</a:t>
            </a:r>
            <a:br>
              <a:rPr lang="ru-RU" sz="3600" b="1" i="1" dirty="0">
                <a:latin typeface="Cambria" pitchFamily="18" charset="0"/>
              </a:rPr>
            </a:br>
            <a:r>
              <a:rPr lang="ru-RU" sz="3600" b="1" i="1" dirty="0">
                <a:latin typeface="Cambria" pitchFamily="18" charset="0"/>
              </a:rPr>
              <a:t>И очень </a:t>
            </a:r>
            <a:r>
              <a:rPr lang="ru-RU" sz="3600" b="1" i="1" dirty="0" smtClean="0">
                <a:latin typeface="Cambria" pitchFamily="18" charset="0"/>
              </a:rPr>
              <a:t>плохо закрутила </a:t>
            </a:r>
            <a:r>
              <a:rPr lang="ru-RU" sz="3600" b="1" i="1" dirty="0">
                <a:latin typeface="Cambria" pitchFamily="18" charset="0"/>
              </a:rPr>
              <a:t>краники.</a:t>
            </a:r>
          </a:p>
        </p:txBody>
      </p:sp>
      <p:pic>
        <p:nvPicPr>
          <p:cNvPr id="21506" name="Picture 2" descr="http://funforkids.ru/art/spring/spring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14290"/>
            <a:ext cx="6929486" cy="3403148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229600" y="6143625"/>
          <a:ext cx="914400" cy="714375"/>
        </p:xfrm>
        <a:graphic>
          <a:graphicData uri="http://schemas.openxmlformats.org/presentationml/2006/ole">
            <p:oleObj spid="_x0000_s21507" name="Точечный рисунок" showAsIcon="1" r:id="rId5" imgW="914400" imgH="714240" progId="Paint.Picture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1670" y="3643314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7030A0"/>
                </a:solidFill>
              </a:rPr>
              <a:t>Бертгольц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Ричард. </a:t>
            </a:r>
            <a:r>
              <a:rPr lang="ru-RU" sz="2000" b="1" i="1" dirty="0">
                <a:solidFill>
                  <a:srgbClr val="7030A0"/>
                </a:solidFill>
              </a:rPr>
              <a:t>Пробуждение весны.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verb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42852"/>
            <a:ext cx="5500726" cy="796908"/>
          </a:xfrm>
          <a:solidFill>
            <a:srgbClr val="C8D1F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600" b="1" i="1" dirty="0">
                <a:solidFill>
                  <a:srgbClr val="0000D0"/>
                </a:solidFill>
              </a:rPr>
              <a:t>Итог урока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443914" cy="5000660"/>
          </a:xfrm>
        </p:spPr>
        <p:txBody>
          <a:bodyPr/>
          <a:lstStyle/>
          <a:p>
            <a:r>
              <a:rPr lang="ru-RU" sz="4000" b="1" dirty="0" smtClean="0"/>
              <a:t>Над </a:t>
            </a:r>
            <a:r>
              <a:rPr lang="ru-RU" sz="4000" b="1" dirty="0" smtClean="0"/>
              <a:t>какой орфограммой работали на уроке?</a:t>
            </a:r>
          </a:p>
          <a:p>
            <a:pPr marL="711200" indent="0"/>
            <a:r>
              <a:rPr lang="ru-RU" sz="4000" b="1" dirty="0" smtClean="0">
                <a:solidFill>
                  <a:srgbClr val="C00000"/>
                </a:solidFill>
              </a:rPr>
              <a:t>Как </a:t>
            </a:r>
            <a:r>
              <a:rPr lang="ru-RU" sz="4000" b="1" dirty="0">
                <a:solidFill>
                  <a:srgbClr val="C00000"/>
                </a:solidFill>
              </a:rPr>
              <a:t>проверить безударную гласную в корне</a:t>
            </a:r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4000" b="1" dirty="0"/>
              <a:t> </a:t>
            </a:r>
            <a:r>
              <a:rPr lang="ru-RU" sz="4000" b="1" dirty="0">
                <a:solidFill>
                  <a:srgbClr val="7030A0"/>
                </a:solidFill>
              </a:rPr>
              <a:t>Кто может сказать, что он научился проверять 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     безударный </a:t>
            </a:r>
            <a:r>
              <a:rPr lang="ru-RU" sz="4000" b="1" dirty="0">
                <a:solidFill>
                  <a:srgbClr val="7030A0"/>
                </a:solidFill>
              </a:rPr>
              <a:t>гласный в корне?</a:t>
            </a:r>
          </a:p>
        </p:txBody>
      </p:sp>
      <p:pic>
        <p:nvPicPr>
          <p:cNvPr id="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3286124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928926" y="500042"/>
            <a:ext cx="592932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Если буква гласная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Вызвала сомнение, -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Ты ее немедленно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Поставь под ударение!</a:t>
            </a:r>
          </a:p>
        </p:txBody>
      </p:sp>
      <p:pic>
        <p:nvPicPr>
          <p:cNvPr id="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2981316" cy="293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85794"/>
            <a:ext cx="7358114" cy="15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каком варианте допущена ошибка в подборе проверочного слова?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тяжелый-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тЯжесть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3)столовая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похвала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хвАлить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4) гостиница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000356"/>
            <a:ext cx="5715040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каком слове допущена ошибка ?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морской              3 )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посодить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полянка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сторона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714856"/>
            <a:ext cx="7786742" cy="15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С)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каком случае перестановка ударения изменит смысл слова?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камушки             3) стрелки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легкие                 4) спортивный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00287" y="2285981"/>
            <a:ext cx="1285875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57599" y="3786169"/>
            <a:ext cx="1285875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24" y="5857856"/>
            <a:ext cx="1285875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785" y="3500438"/>
            <a:ext cx="550068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Я многое </a:t>
            </a: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понял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но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у меня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остались вопросы.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47" y="2143116"/>
            <a:ext cx="578647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Я </a:t>
            </a:r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все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понял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могу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работать по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алгоритму.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786" y="285728"/>
            <a:ext cx="571504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D0"/>
                </a:solidFill>
                <a:latin typeface="Calibri" pitchFamily="34" charset="0"/>
              </a:rPr>
              <a:t>   </a:t>
            </a:r>
            <a:r>
              <a:rPr lang="ru-RU" sz="3200" b="1" u="sng" dirty="0" smtClean="0">
                <a:solidFill>
                  <a:srgbClr val="0000D0"/>
                </a:solidFill>
                <a:latin typeface="Calibri" pitchFamily="34" charset="0"/>
              </a:rPr>
              <a:t>Я </a:t>
            </a:r>
            <a:r>
              <a:rPr lang="ru-RU" sz="3200" b="1" u="sng" dirty="0">
                <a:solidFill>
                  <a:srgbClr val="0000D0"/>
                </a:solidFill>
                <a:latin typeface="Calibri" pitchFamily="34" charset="0"/>
              </a:rPr>
              <a:t>все понял</a:t>
            </a:r>
            <a:r>
              <a:rPr lang="ru-RU" sz="3200" b="1" dirty="0">
                <a:solidFill>
                  <a:srgbClr val="0000D0"/>
                </a:solidFill>
                <a:latin typeface="Calibri" pitchFamily="34" charset="0"/>
              </a:rPr>
              <a:t>, </a:t>
            </a:r>
            <a:r>
              <a:rPr lang="ru-RU" sz="3200" b="1" dirty="0" smtClean="0">
                <a:solidFill>
                  <a:srgbClr val="0000D0"/>
                </a:solidFill>
                <a:latin typeface="Calibri" pitchFamily="34" charset="0"/>
              </a:rPr>
              <a:t>могу </a:t>
            </a:r>
            <a:r>
              <a:rPr lang="ru-RU" sz="3200" b="1" dirty="0">
                <a:solidFill>
                  <a:srgbClr val="0000D0"/>
                </a:solidFill>
                <a:latin typeface="Calibri" pitchFamily="34" charset="0"/>
              </a:rPr>
              <a:t>работать по алгоритму, </a:t>
            </a:r>
            <a:r>
              <a:rPr lang="ru-RU" sz="3200" b="1" dirty="0" smtClean="0">
                <a:solidFill>
                  <a:srgbClr val="0000D0"/>
                </a:solidFill>
                <a:latin typeface="Calibri" pitchFamily="34" charset="0"/>
              </a:rPr>
              <a:t> могу </a:t>
            </a:r>
            <a:r>
              <a:rPr lang="ru-RU" sz="3200" b="1" dirty="0">
                <a:solidFill>
                  <a:srgbClr val="0000D0"/>
                </a:solidFill>
                <a:latin typeface="Calibri" pitchFamily="34" charset="0"/>
              </a:rPr>
              <a:t>объяснить другому.</a:t>
            </a:r>
          </a:p>
          <a:p>
            <a:endParaRPr lang="ru-RU" dirty="0">
              <a:solidFill>
                <a:srgbClr val="0000D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23" y="5000636"/>
            <a:ext cx="550068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Calibri" pitchFamily="34" charset="0"/>
              </a:rPr>
              <a:t>Я многое не понял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, мне нужна помощь.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2532" name="Picture 4" descr="Нарисованные лица, эмоции и смайлы - векторные картинки. Cartoon faces with emotions"/>
          <p:cNvPicPr>
            <a:picLocks noChangeAspect="1" noChangeArrowheads="1"/>
          </p:cNvPicPr>
          <p:nvPr/>
        </p:nvPicPr>
        <p:blipFill>
          <a:blip r:embed="rId3"/>
          <a:srcRect l="64500" t="11387" b="77226"/>
          <a:stretch>
            <a:fillRect/>
          </a:stretch>
        </p:blipFill>
        <p:spPr bwMode="auto">
          <a:xfrm>
            <a:off x="6715140" y="1785926"/>
            <a:ext cx="1696077" cy="1576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Нарисованные лица, эмоции и смайлы - векторные картинки. Cartoon faces with emotions"/>
          <p:cNvPicPr>
            <a:picLocks noChangeAspect="1" noChangeArrowheads="1"/>
          </p:cNvPicPr>
          <p:nvPr/>
        </p:nvPicPr>
        <p:blipFill>
          <a:blip r:embed="rId3"/>
          <a:srcRect t="22613" r="64000" b="65482"/>
          <a:stretch>
            <a:fillRect/>
          </a:stretch>
        </p:blipFill>
        <p:spPr bwMode="auto">
          <a:xfrm>
            <a:off x="6715140" y="3357562"/>
            <a:ext cx="1714512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http://www.wandtattoo.at/store_files/1/images/product_images/info_images/1596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52"/>
            <a:ext cx="2071702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Нарисованные лица, эмоции и смайлы - векторные картинки. Cartoon faces with emotions"/>
          <p:cNvPicPr>
            <a:picLocks noChangeAspect="1" noChangeArrowheads="1"/>
          </p:cNvPicPr>
          <p:nvPr/>
        </p:nvPicPr>
        <p:blipFill>
          <a:blip r:embed="rId3"/>
          <a:srcRect l="-1214" t="42961" r="74500" b="47205"/>
          <a:stretch>
            <a:fillRect/>
          </a:stretch>
        </p:blipFill>
        <p:spPr bwMode="auto">
          <a:xfrm>
            <a:off x="6858016" y="4857760"/>
            <a:ext cx="1571636" cy="1676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olls11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785794"/>
            <a:ext cx="5341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Дома:   № 224,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правила на </a:t>
            </a:r>
            <a:r>
              <a:rPr lang="ru-RU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с.144-145</a:t>
            </a:r>
            <a:endParaRPr lang="ru-RU" sz="4000" b="1" i="1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FC7E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0701973">
            <a:off x="138609" y="1589741"/>
            <a:ext cx="8784661" cy="228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за работу!</a:t>
            </a:r>
          </a:p>
        </p:txBody>
      </p:sp>
      <p:pic>
        <p:nvPicPr>
          <p:cNvPr id="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071942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olls11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00298" y="857232"/>
            <a:ext cx="4141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17 марта.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Классная работа.</a:t>
            </a:r>
            <a:endParaRPr lang="ru-RU" sz="3600" b="1" i="1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FC7E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357950" y="928670"/>
            <a:ext cx="2428892" cy="350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м_роз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в_да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п_ляна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92867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6578" y="178592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140" y="264318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140" y="357187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pic>
        <p:nvPicPr>
          <p:cNvPr id="20482" name="Picture 2" descr="http://www.look.com.ua/large/201210/50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584492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utoShape 4"/>
          <p:cNvSpPr txBox="1">
            <a:spLocks noChangeArrowheads="1"/>
          </p:cNvSpPr>
          <p:nvPr/>
        </p:nvSpPr>
        <p:spPr bwMode="auto">
          <a:xfrm>
            <a:off x="357158" y="274638"/>
            <a:ext cx="8358246" cy="582594"/>
          </a:xfrm>
          <a:prstGeom prst="roundRect">
            <a:avLst>
              <a:gd name="adj" fmla="val 34106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D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Определяем основную тему урока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4357694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  Митя живёт около ___ .  У горы цветущая _______.  Здесь уже наступила весна. С гор бегут ручьи.  Но ____ в них холодная. Ведь в горах ещё снег и _____ . 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4357694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00D0"/>
                </a:solidFill>
              </a:rPr>
              <a:t>г_ра</a:t>
            </a:r>
            <a:endParaRPr lang="ru-RU" sz="3600" b="1" dirty="0">
              <a:solidFill>
                <a:srgbClr val="0000D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4929198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00D0"/>
                </a:solidFill>
              </a:rPr>
              <a:t>п_ляна</a:t>
            </a:r>
            <a:endParaRPr lang="ru-RU" sz="3600" b="1" dirty="0">
              <a:solidFill>
                <a:srgbClr val="0000D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5429264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00D0"/>
                </a:solidFill>
              </a:rPr>
              <a:t>в_да</a:t>
            </a:r>
            <a:endParaRPr lang="ru-RU" sz="3600" b="1" dirty="0">
              <a:solidFill>
                <a:srgbClr val="0000D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30" y="6000768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00D0"/>
                </a:solidFill>
              </a:rPr>
              <a:t>м_роз</a:t>
            </a:r>
            <a:endParaRPr lang="ru-RU" sz="3600" b="1" dirty="0">
              <a:solidFill>
                <a:srgbClr val="0000D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ook.com.ua/large/201210/50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84492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6357950" y="928670"/>
            <a:ext cx="2428892" cy="350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м_роз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в_да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п_ляна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92867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6578" y="178592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5140" y="264318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5140" y="357187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6357950" y="928670"/>
            <a:ext cx="2428892" cy="350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в_да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п_ляна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4714884"/>
            <a:ext cx="8072494" cy="1785950"/>
          </a:xfrm>
          <a:prstGeom prst="roundRect">
            <a:avLst/>
          </a:prstGeom>
          <a:solidFill>
            <a:srgbClr val="C8D1FC"/>
          </a:solidFill>
          <a:ln>
            <a:solidFill>
              <a:srgbClr val="000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Написание  проверяемых безударных гласных в корне слова.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Подбор проверочных слов.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AutoShape 4"/>
          <p:cNvSpPr txBox="1">
            <a:spLocks noChangeArrowheads="1"/>
          </p:cNvSpPr>
          <p:nvPr/>
        </p:nvSpPr>
        <p:spPr bwMode="auto">
          <a:xfrm>
            <a:off x="357158" y="274638"/>
            <a:ext cx="8358246" cy="582594"/>
          </a:xfrm>
          <a:prstGeom prst="roundRect">
            <a:avLst>
              <a:gd name="adj" fmla="val 34106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D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A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Определяем основную тему урока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7" grpId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71868" y="3571876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 полевой</a:t>
            </a:r>
            <a:endParaRPr lang="ru-RU" sz="6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14480" y="428604"/>
            <a:ext cx="5857916" cy="928694"/>
          </a:xfrm>
          <a:prstGeom prst="roundRect">
            <a:avLst/>
          </a:prstGeom>
          <a:solidFill>
            <a:srgbClr val="C8D1FC"/>
          </a:solidFill>
          <a:ln>
            <a:solidFill>
              <a:srgbClr val="000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D0"/>
                </a:solidFill>
              </a:rPr>
              <a:t>ЧИСТОПИСАНИЕ</a:t>
            </a:r>
            <a:endParaRPr lang="ru-RU" sz="4400" b="1" dirty="0">
              <a:solidFill>
                <a:srgbClr val="0000D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285992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оаие</a:t>
            </a:r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6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285992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оаие</a:t>
            </a:r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аиео</a:t>
            </a:r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иеоа</a:t>
            </a:r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3571876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поляна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250265" y="3750471"/>
            <a:ext cx="214314" cy="142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1538" y="4500570"/>
            <a:ext cx="42862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4321967" y="3750471"/>
            <a:ext cx="214314" cy="142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71934" y="4500570"/>
            <a:ext cx="42862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7179487" y="3750471"/>
            <a:ext cx="214314" cy="142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29322" y="4500570"/>
            <a:ext cx="42862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etbibl.ucoz.com/ves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357430"/>
            <a:ext cx="2667018" cy="2000264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786578" y="428604"/>
            <a:ext cx="2000264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7620" y="1142984"/>
            <a:ext cx="2928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р_чной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388511" y="1183729"/>
            <a:ext cx="181450" cy="9996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1557536">
            <a:off x="1648085" y="1157276"/>
            <a:ext cx="23193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речка – 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216718" y="1255168"/>
            <a:ext cx="181451" cy="9995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9"/>
          <p:cNvSpPr txBox="1">
            <a:spLocks noChangeArrowheads="1"/>
          </p:cNvSpPr>
          <p:nvPr/>
        </p:nvSpPr>
        <p:spPr bwMode="auto">
          <a:xfrm>
            <a:off x="2500298" y="214290"/>
            <a:ext cx="3357586" cy="707886"/>
          </a:xfrm>
          <a:prstGeom prst="rect">
            <a:avLst/>
          </a:prstGeom>
          <a:solidFill>
            <a:srgbClr val="F9F8F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АЛГОРИТМ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787" y="2071678"/>
            <a:ext cx="4429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1. Прочитай слово.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5787" y="2714620"/>
            <a:ext cx="4857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Поставь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ударение.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7" y="3357562"/>
            <a:ext cx="4286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Выдели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корень.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3929066"/>
            <a:ext cx="8286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Определи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проблему. 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«Какую гласную нужно писать?»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224" y="5286388"/>
            <a:ext cx="7286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Подбери проверочное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слово.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авая круглая скобка 36"/>
          <p:cNvSpPr/>
          <p:nvPr/>
        </p:nvSpPr>
        <p:spPr>
          <a:xfrm rot="16200000">
            <a:off x="4249672" y="750932"/>
            <a:ext cx="315181" cy="956409"/>
          </a:xfrm>
          <a:prstGeom prst="rightBracket">
            <a:avLst>
              <a:gd name="adj" fmla="val 106241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215206" y="500042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5206" y="121442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1024" y="357166"/>
            <a:ext cx="571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Выгнутая вверх стрелка 41"/>
          <p:cNvSpPr/>
          <p:nvPr/>
        </p:nvSpPr>
        <p:spPr>
          <a:xfrm rot="16200000">
            <a:off x="-822422" y="4037076"/>
            <a:ext cx="2644912" cy="57150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авая круглая скобка 42"/>
          <p:cNvSpPr/>
          <p:nvPr/>
        </p:nvSpPr>
        <p:spPr>
          <a:xfrm rot="16200000">
            <a:off x="2035094" y="822370"/>
            <a:ext cx="315181" cy="956409"/>
          </a:xfrm>
          <a:prstGeom prst="rightBracket">
            <a:avLst>
              <a:gd name="adj" fmla="val 106241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071670" y="1857364"/>
            <a:ext cx="35719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57224" y="5929330"/>
            <a:ext cx="7358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6. Вставьте пропущенную букву.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09249E-7 L -0.33177 0.0936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" grpId="0"/>
      <p:bldP spid="16" grpId="0"/>
      <p:bldP spid="21" grpId="0"/>
      <p:bldP spid="22" grpId="0"/>
      <p:bldP spid="23" grpId="0"/>
      <p:bldP spid="25" grpId="0"/>
      <p:bldP spid="37" grpId="0" animBg="1"/>
      <p:bldP spid="38" grpId="0"/>
      <p:bldP spid="38" grpId="1"/>
      <p:bldP spid="39" grpId="0"/>
      <p:bldP spid="41" grpId="0"/>
      <p:bldP spid="42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86050" y="285728"/>
            <a:ext cx="4286280" cy="928694"/>
          </a:xfrm>
          <a:solidFill>
            <a:srgbClr val="F9F8FA"/>
          </a:solidFill>
          <a:ln w="28575">
            <a:solidFill>
              <a:srgbClr val="7030A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ПРАВИЛО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357298"/>
            <a:ext cx="8401080" cy="437516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dirty="0" smtClean="0"/>
              <a:t>Чтобы проверить безударный гласный в корне слова, надо подобрать такое проверочное </a:t>
            </a:r>
            <a:r>
              <a:rPr lang="ru-RU" sz="4400" b="1" dirty="0" smtClean="0">
                <a:solidFill>
                  <a:srgbClr val="0000FF"/>
                </a:solidFill>
              </a:rPr>
              <a:t>однокоренное</a:t>
            </a:r>
            <a:r>
              <a:rPr lang="ru-RU" sz="4400" b="1" dirty="0" smtClean="0"/>
              <a:t> слово, в котором проверяемый </a:t>
            </a:r>
            <a:r>
              <a:rPr lang="ru-RU" sz="4400" b="1" u="sng" dirty="0" smtClean="0">
                <a:solidFill>
                  <a:srgbClr val="C00000"/>
                </a:solidFill>
              </a:rPr>
              <a:t>безударный </a:t>
            </a:r>
            <a:r>
              <a:rPr lang="ru-RU" sz="4400" b="1" dirty="0" smtClean="0"/>
              <a:t>гласный </a:t>
            </a:r>
            <a:r>
              <a:rPr lang="ru-RU" sz="4400" b="1" dirty="0" smtClean="0">
                <a:solidFill>
                  <a:srgbClr val="0000FF"/>
                </a:solidFill>
              </a:rPr>
              <a:t>станет</a:t>
            </a:r>
            <a:r>
              <a:rPr lang="ru-RU" sz="4400" b="1" dirty="0" smtClean="0"/>
              <a:t> </a:t>
            </a:r>
            <a:r>
              <a:rPr lang="ru-RU" sz="4400" b="1" u="sng" dirty="0" smtClean="0">
                <a:solidFill>
                  <a:srgbClr val="C00000"/>
                </a:solidFill>
              </a:rPr>
              <a:t>ударным.</a:t>
            </a:r>
            <a:endParaRPr lang="ru-RU" sz="4400" b="1" u="sng" dirty="0" smtClean="0">
              <a:solidFill>
                <a:srgbClr val="C00000"/>
              </a:solidFill>
            </a:endParaRPr>
          </a:p>
        </p:txBody>
      </p:sp>
      <p:pic>
        <p:nvPicPr>
          <p:cNvPr id="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88059"/>
            <a:ext cx="1643074" cy="16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357166"/>
            <a:ext cx="6569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D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D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01024" y="5857892"/>
          <a:ext cx="914400" cy="714375"/>
        </p:xfrm>
        <a:graphic>
          <a:graphicData uri="http://schemas.openxmlformats.org/presentationml/2006/ole">
            <p:oleObj spid="_x0000_s5121" name="Презентация" showAsIcon="1" r:id="rId3" imgW="914400" imgH="714240" progId="PowerPoint.Show.12">
              <p:embed/>
            </p:oleObj>
          </a:graphicData>
        </a:graphic>
      </p:graphicFrame>
      <p:pic>
        <p:nvPicPr>
          <p:cNvPr id="5125" name="Picture 5" descr="http://www.disneypicture.net/data/media/37/DarkwingDuck3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928802"/>
            <a:ext cx="2786082" cy="4352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428728" y="5000636"/>
            <a:ext cx="6800850" cy="1285876"/>
          </a:xfrm>
          <a:prstGeom prst="rect">
            <a:avLst/>
          </a:prstGeom>
        </p:spPr>
        <p:txBody>
          <a:bodyPr/>
          <a:lstStyle/>
          <a:p>
            <a:pPr marR="0" lvl="0" indent="363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 долгой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з_мы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л_су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скоро  появятся первые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цв_ты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 descr="http://img0.liveinternet.ru/images/attach/c/5/85/422/85422204_3736637_0_94fa2_f9c5c1d6_1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14422"/>
            <a:ext cx="5143536" cy="358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929586" y="5929330"/>
          <a:ext cx="914400" cy="714375"/>
        </p:xfrm>
        <a:graphic>
          <a:graphicData uri="http://schemas.openxmlformats.org/presentationml/2006/ole">
            <p:oleObj spid="_x0000_s6148" name="Точечный рисунок" showAsIcon="1" r:id="rId4" imgW="914400" imgH="714240" progId="Paint.Picture">
              <p:embed/>
            </p:oleObj>
          </a:graphicData>
        </a:graphic>
      </p:graphicFrame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1857356" y="274638"/>
            <a:ext cx="5572164" cy="654032"/>
          </a:xfrm>
          <a:prstGeom prst="roundRect">
            <a:avLst>
              <a:gd name="adj" fmla="val 16667"/>
            </a:avLst>
          </a:prstGeom>
          <a:solidFill>
            <a:srgbClr val="C8D1FC"/>
          </a:solidFill>
          <a:ln w="28575">
            <a:solidFill>
              <a:srgbClr val="0000D0"/>
            </a:solidFill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A4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Развиваем умения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728" y="5000636"/>
            <a:ext cx="6800850" cy="1285876"/>
          </a:xfrm>
          <a:prstGeom prst="rect">
            <a:avLst/>
          </a:prstGeom>
        </p:spPr>
        <p:txBody>
          <a:bodyPr/>
          <a:lstStyle/>
          <a:p>
            <a:pPr marR="0" lvl="0" indent="363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 долгой зимы в лесу скоро  появятся первые цветы.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86314" y="5572140"/>
            <a:ext cx="28575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57950" y="5572140"/>
            <a:ext cx="28575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58016" y="6143644"/>
            <a:ext cx="28575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verb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theme/theme1.xml><?xml version="1.0" encoding="utf-8"?>
<a:theme xmlns:a="http://schemas.openxmlformats.org/drawingml/2006/main" name="29394_IoH">
  <a:themeElements>
    <a:clrScheme name="Другая 51">
      <a:dk1>
        <a:sysClr val="windowText" lastClr="000000"/>
      </a:dk1>
      <a:lt1>
        <a:srgbClr val="000000"/>
      </a:lt1>
      <a:dk2>
        <a:srgbClr val="1F497D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29394_IoH</Template>
  <TotalTime>477</TotalTime>
  <Words>354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29394_IoH</vt:lpstr>
      <vt:lpstr>Презентация Microsoft Office PowerPoint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ПРАВИЛО</vt:lpstr>
      <vt:lpstr>Слайд 8</vt:lpstr>
      <vt:lpstr>Слайд 9</vt:lpstr>
      <vt:lpstr>Слайд 10</vt:lpstr>
      <vt:lpstr>Итог урока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2014-03-16T09:22:22Z</dcterms:created>
  <dcterms:modified xsi:type="dcterms:W3CDTF">2014-03-16T17:20:05Z</dcterms:modified>
</cp:coreProperties>
</file>