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7" r:id="rId8"/>
    <p:sldMasterId id="2147483749" r:id="rId9"/>
    <p:sldMasterId id="2147483761" r:id="rId10"/>
  </p:sldMasterIdLst>
  <p:sldIdLst>
    <p:sldId id="257" r:id="rId11"/>
    <p:sldId id="262" r:id="rId12"/>
    <p:sldId id="265" r:id="rId13"/>
    <p:sldId id="263" r:id="rId14"/>
    <p:sldId id="264" r:id="rId15"/>
    <p:sldId id="274" r:id="rId16"/>
    <p:sldId id="266" r:id="rId17"/>
    <p:sldId id="275" r:id="rId18"/>
    <p:sldId id="278" r:id="rId19"/>
    <p:sldId id="259" r:id="rId20"/>
    <p:sldId id="260" r:id="rId21"/>
    <p:sldId id="283" r:id="rId22"/>
    <p:sldId id="276" r:id="rId23"/>
    <p:sldId id="279" r:id="rId24"/>
    <p:sldId id="277" r:id="rId25"/>
    <p:sldId id="280" r:id="rId26"/>
    <p:sldId id="281" r:id="rId27"/>
    <p:sldId id="282" r:id="rId28"/>
    <p:sldId id="270" r:id="rId29"/>
    <p:sldId id="27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FF"/>
    <a:srgbClr val="FF3300"/>
    <a:srgbClr val="6600FF"/>
    <a:srgbClr val="FF0066"/>
    <a:srgbClr val="99FFCC"/>
    <a:srgbClr val="FFC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37E7-D4A0-4FAE-A19E-57C5451B23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76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D1A93-08F7-45AC-8EFA-974FE1F74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4401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01B6-B033-49AC-A053-D74F030C5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275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37DB-F821-481A-B6B3-3823B375F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045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832F-0EC1-41B2-BAB2-2E6892EE6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082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E312-064C-4A16-8FFF-8BDE9DA8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4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B1B3-EC0A-4A56-AEC8-01B4E83B3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310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0C83-FD31-46CD-B3C3-253E7D557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604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DFCF-5E15-4A84-A315-6253B5F77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5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E9FC-1FCA-4E65-B0FA-ACC95314AD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923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D3EE-83B4-49AB-BB71-2FBD48E663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486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19CDD-3F8F-448D-BF62-75444DF634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4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A0C5B-103B-49C2-B820-7E1E3BFF92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6348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4BD5-3774-4F95-892D-1041D5CAAA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542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01B6-B033-49AC-A053-D74F030C5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48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37DB-F821-481A-B6B3-3823B375F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460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832F-0EC1-41B2-BAB2-2E6892EE6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822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E312-064C-4A16-8FFF-8BDE9DA8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0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DAAAE-7E96-4814-855C-2D3F07E2C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65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C3EDD-E582-40F9-85F5-3D58E70FAF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58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34429-A086-4931-A01A-66CB725933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504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DEF7C-C7CA-411B-ABD9-85B79A860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44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03983-10F3-4422-9DAF-A363D0FE9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92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68E5-752B-4418-A000-E6126804D1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85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17EE7-DAB5-4763-88B6-3A1A492016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360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C78FE-7C2E-45A8-91C1-AD04E66F3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85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D6A15-F383-4924-AD96-BEE9DC3A7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23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289A2-CB8B-4C17-A1DB-68B7F81ED1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78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C4789-B093-429C-9FFE-22758E026A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919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368A-544C-4554-9E6E-3453449765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477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636AE9-20DA-4221-AC6B-310AC86C16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93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C79F-6C3C-4902-B205-00582528BA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9C64-C207-4D08-8515-FE294448B8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72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8234-3781-41C4-8947-9587A1F8CD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45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4FC9-EF24-49F7-BC14-543C918D382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25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7A58-61E2-46A1-8213-2F6A884EC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0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A22E-50B6-431D-B188-6667440303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8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B46FA-C22B-49F8-8E43-B772866065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755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5A23-ACCF-4884-801A-3998E8CE23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0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59DE-60A2-4463-B43A-365B685DB6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2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58AE-5407-4E7D-85BD-A51A8621EB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37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B0F2F-8B5B-4E6D-A7EA-D304B93F56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92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D50A-BA7A-4853-9334-24D6175E9A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91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636AE9-20DA-4221-AC6B-310AC86C16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42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C79F-6C3C-4902-B205-00582528BA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6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9C64-C207-4D08-8515-FE294448B8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57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8234-3781-41C4-8947-9587A1F8CD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54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4FC9-EF24-49F7-BC14-543C918D382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1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27FE4-6A9C-4223-9315-DE8A3F8A1C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385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7A58-61E2-46A1-8213-2F6A884EC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3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A22E-50B6-431D-B188-6667440303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13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5A23-ACCF-4884-801A-3998E8CE23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59DE-60A2-4463-B43A-365B685DB6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97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58AE-5407-4E7D-85BD-A51A8621EB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05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B0F2F-8B5B-4E6D-A7EA-D304B93F56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87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D50A-BA7A-4853-9334-24D6175E9A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78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636AE9-20DA-4221-AC6B-310AC86C16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93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C79F-6C3C-4902-B205-00582528BA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82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9C64-C207-4D08-8515-FE294448B8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46BBD-044B-4A28-86CA-14FAD97E39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374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8234-3781-41C4-8947-9587A1F8CD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85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4FC9-EF24-49F7-BC14-543C918D382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60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7A58-61E2-46A1-8213-2F6A884EC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19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A22E-50B6-431D-B188-6667440303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30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5A23-ACCF-4884-801A-3998E8CE23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7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59DE-60A2-4463-B43A-365B685DB6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99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58AE-5407-4E7D-85BD-A51A8621EB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51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B0F2F-8B5B-4E6D-A7EA-D304B93F56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71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D50A-BA7A-4853-9334-24D6175E9A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43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636AE9-20DA-4221-AC6B-310AC86C16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DC33-9794-4B9B-AD9F-BB1B919D15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7394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C79F-6C3C-4902-B205-00582528BA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643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9C64-C207-4D08-8515-FE294448B8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7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8234-3781-41C4-8947-9587A1F8CD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05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4FC9-EF24-49F7-BC14-543C918D382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1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7A58-61E2-46A1-8213-2F6A884EC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06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A22E-50B6-431D-B188-6667440303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16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5A23-ACCF-4884-801A-3998E8CE23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51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59DE-60A2-4463-B43A-365B685DB6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7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58AE-5407-4E7D-85BD-A51A8621EB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76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B0F2F-8B5B-4E6D-A7EA-D304B93F56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1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3F684-A48D-46ED-AACD-2F2126263D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1133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D50A-BA7A-4853-9334-24D6175E9A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94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B1B3-EC0A-4A56-AEC8-01B4E83B3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81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0C83-FD31-46CD-B3C3-253E7D557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9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DFCF-5E15-4A84-A315-6253B5F77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39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E9FC-1FCA-4E65-B0FA-ACC95314AD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24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D3EE-83B4-49AB-BB71-2FBD48E663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39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19CDD-3F8F-448D-BF62-75444DF634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62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4BD5-3774-4F95-892D-1041D5CAAA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815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01B6-B033-49AC-A053-D74F030C5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888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37DB-F821-481A-B6B3-3823B375F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9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BB168-A891-42C2-BA6E-A0F060822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421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832F-0EC1-41B2-BAB2-2E6892EE6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738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E312-064C-4A16-8FFF-8BDE9DA8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73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B1B3-EC0A-4A56-AEC8-01B4E83B3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96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0C83-FD31-46CD-B3C3-253E7D557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87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DFCF-5E15-4A84-A315-6253B5F77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81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E9FC-1FCA-4E65-B0FA-ACC95314AD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00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D3EE-83B4-49AB-BB71-2FBD48E663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607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19CDD-3F8F-448D-BF62-75444DF634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171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4BD5-3774-4F95-892D-1041D5CAAA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907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01B6-B033-49AC-A053-D74F030C5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8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5F51B-462F-499F-83BB-791D1EB10B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6139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37DB-F821-481A-B6B3-3823B375F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6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832F-0EC1-41B2-BAB2-2E6892EE6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6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E312-064C-4A16-8FFF-8BDE9DA8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85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B1B3-EC0A-4A56-AEC8-01B4E83B3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762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0C83-FD31-46CD-B3C3-253E7D557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652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DFCF-5E15-4A84-A315-6253B5F77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076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E9FC-1FCA-4E65-B0FA-ACC95314AD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25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D3EE-83B4-49AB-BB71-2FBD48E663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36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19CDD-3F8F-448D-BF62-75444DF634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173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4BD5-3774-4F95-892D-1041D5CAAA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5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7523DE-0581-43FF-96B0-5BE6713534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BA71E3-7BB2-4D07-98C2-06DD46BA99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59B15-EE13-4ABA-9EAB-A4F6F8280A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4AB4DE2-824E-4FBD-8DB9-B73F4C6D14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34321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4AB4DE2-824E-4FBD-8DB9-B73F4C6D14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6172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4AB4DE2-824E-4FBD-8DB9-B73F4C6D14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26878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4AB4DE2-824E-4FBD-8DB9-B73F4C6D14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60669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BA71E3-7BB2-4D07-98C2-06DD46BA99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BA71E3-7BB2-4D07-98C2-06DD46BA99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BA71E3-7BB2-4D07-98C2-06DD46BA99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8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6274" y="2996952"/>
            <a:ext cx="5395913" cy="1470025"/>
          </a:xfrm>
        </p:spPr>
        <p:txBody>
          <a:bodyPr/>
          <a:lstStyle/>
          <a:p>
            <a:r>
              <a:rPr lang="ru-RU" altLang="ru-RU" dirty="0">
                <a:solidFill>
                  <a:srgbClr val="FFFF00"/>
                </a:solidFill>
              </a:rPr>
              <a:t>Что такое погода?</a:t>
            </a:r>
          </a:p>
        </p:txBody>
      </p:sp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0713"/>
            <a:ext cx="3024187" cy="2268537"/>
          </a:xfrm>
          <a:prstGeom prst="rect">
            <a:avLst/>
          </a:prstGeom>
          <a:noFill/>
          <a:ln w="57150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688012" cy="777875"/>
          </a:xfrm>
        </p:spPr>
        <p:txBody>
          <a:bodyPr/>
          <a:lstStyle/>
          <a:p>
            <a:r>
              <a:rPr lang="ru-RU" altLang="ru-RU" sz="3200" dirty="0">
                <a:solidFill>
                  <a:srgbClr val="FFFF00"/>
                </a:solidFill>
              </a:rPr>
              <a:t>Какими словами нельзя охарактеризовать погоду?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435100"/>
            <a:ext cx="2019300" cy="617538"/>
          </a:xfrm>
          <a:prstGeom prst="rect">
            <a:avLst/>
          </a:prstGeom>
          <a:solidFill>
            <a:srgbClr val="BBEBB3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холодная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59563" y="1435100"/>
            <a:ext cx="2317750" cy="617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дождливая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779838" y="4581525"/>
            <a:ext cx="1900237" cy="617538"/>
          </a:xfrm>
          <a:prstGeom prst="rect">
            <a:avLst/>
          </a:prstGeom>
          <a:solidFill>
            <a:srgbClr val="ADF1BF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большая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5650" y="2636838"/>
            <a:ext cx="1277938" cy="617537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сухая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635375" y="3357563"/>
            <a:ext cx="2217738" cy="617537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солнечная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948488" y="4100513"/>
            <a:ext cx="1970087" cy="6175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ветреная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8313" y="4149725"/>
            <a:ext cx="1885950" cy="617538"/>
          </a:xfrm>
          <a:prstGeom prst="rect">
            <a:avLst/>
          </a:prstGeom>
          <a:solidFill>
            <a:srgbClr val="507BF6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короткая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563938" y="1773238"/>
            <a:ext cx="2247900" cy="617537"/>
          </a:xfrm>
          <a:prstGeom prst="rect">
            <a:avLst/>
          </a:prstGeom>
          <a:solidFill>
            <a:srgbClr val="D1693F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маленькая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35150" y="5445125"/>
            <a:ext cx="1849438" cy="617538"/>
          </a:xfrm>
          <a:prstGeom prst="rect">
            <a:avLst/>
          </a:prstGeom>
          <a:solidFill>
            <a:srgbClr val="C9EE10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широкая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80063" y="5516563"/>
            <a:ext cx="1536700" cy="617537"/>
          </a:xfrm>
          <a:prstGeom prst="rect">
            <a:avLst/>
          </a:prstGeom>
          <a:solidFill>
            <a:srgbClr val="F4BAAA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тёплая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235825" y="2708275"/>
            <a:ext cx="1235075" cy="617538"/>
          </a:xfrm>
          <a:prstGeom prst="rect">
            <a:avLst/>
          </a:prstGeom>
          <a:solidFill>
            <a:srgbClr val="EC466A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узкая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</p:childTnLst>
        </p:cTn>
      </p:par>
    </p:tnLst>
    <p:bldLst>
      <p:bldP spid="7174" grpId="0" animBg="1"/>
      <p:bldP spid="7179" grpId="0" animBg="1"/>
      <p:bldP spid="7180" grpId="0" animBg="1"/>
      <p:bldP spid="7181" grpId="0" animBg="1"/>
      <p:bldP spid="7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altLang="ru-RU">
                <a:solidFill>
                  <a:schemeClr val="bg1"/>
                </a:solidFill>
              </a:rPr>
              <a:t>Погода бывает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6325" y="3068638"/>
            <a:ext cx="2019300" cy="617537"/>
          </a:xfrm>
          <a:prstGeom prst="rect">
            <a:avLst/>
          </a:prstGeom>
          <a:solidFill>
            <a:srgbClr val="BBEBB3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холодная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11863" y="1268413"/>
            <a:ext cx="2317750" cy="6175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дождливая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88125" y="5805488"/>
            <a:ext cx="1277938" cy="617537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сухая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84888" y="2133600"/>
            <a:ext cx="2217737" cy="617538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солнечная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227763" y="4005263"/>
            <a:ext cx="1970087" cy="6175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ветреная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43663" y="4868863"/>
            <a:ext cx="1536700" cy="617537"/>
          </a:xfrm>
          <a:prstGeom prst="rect">
            <a:avLst/>
          </a:prstGeom>
          <a:solidFill>
            <a:srgbClr val="F4BAAA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тёплая</a:t>
            </a:r>
          </a:p>
        </p:txBody>
      </p:sp>
      <p:pic>
        <p:nvPicPr>
          <p:cNvPr id="8202" name="Picture 10" descr="704063d92bdb2fe9e1f9ac2e0d81d1b4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5113337" cy="35893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Явления погоды: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изменение температуры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облачность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осадки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ветер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гроза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метель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радуга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северное сияние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ornad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60350"/>
            <a:ext cx="6062663" cy="4546600"/>
          </a:xfr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68313" y="5157788"/>
            <a:ext cx="8351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Торнадо</a:t>
            </a:r>
            <a:r>
              <a:rPr lang="ru-RU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– смерч гигантской разрушительной силы</a:t>
            </a:r>
            <a:endParaRPr lang="en-US" sz="3600" b="1" i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altLang="ru-RU" dirty="0">
                <a:solidFill>
                  <a:srgbClr val="FFFF00"/>
                </a:solidFill>
              </a:rPr>
              <a:t>Народные приметы.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5334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400" kern="1200" dirty="0">
                <a:solidFill>
                  <a:schemeClr val="accent6"/>
                </a:solidFill>
                <a:latin typeface="Arial" charset="0"/>
              </a:rPr>
              <a:t>Если много рябины уродилось- зима будет морозная</a:t>
            </a:r>
          </a:p>
          <a:p>
            <a:r>
              <a:rPr lang="ru-RU" altLang="ru-RU" sz="2400" kern="1200" dirty="0">
                <a:solidFill>
                  <a:schemeClr val="accent6"/>
                </a:solidFill>
                <a:latin typeface="Arial" charset="0"/>
              </a:rPr>
              <a:t>Яркие звезды в небе зимой – к морозу.</a:t>
            </a:r>
          </a:p>
          <a:p>
            <a:r>
              <a:rPr lang="ru-RU" altLang="ru-RU" sz="2400" kern="1200" dirty="0">
                <a:solidFill>
                  <a:schemeClr val="accent6"/>
                </a:solidFill>
                <a:latin typeface="Arial" charset="0"/>
              </a:rPr>
              <a:t> Если вечером туман не стелется над водой, то ночью будет сильная гроза. </a:t>
            </a:r>
          </a:p>
          <a:p>
            <a:r>
              <a:rPr lang="ru-RU" altLang="ru-RU" sz="2400" kern="1200" dirty="0">
                <a:solidFill>
                  <a:schemeClr val="accent6"/>
                </a:solidFill>
                <a:latin typeface="Arial" charset="0"/>
              </a:rPr>
              <a:t>В марте усиление ветра ночью предвещает потепление и обильные осадки.</a:t>
            </a:r>
          </a:p>
          <a:p>
            <a:r>
              <a:rPr lang="ru-RU" altLang="ru-RU" sz="2400" kern="1200" dirty="0">
                <a:solidFill>
                  <a:schemeClr val="accent6"/>
                </a:solidFill>
                <a:latin typeface="Arial" charset="0"/>
              </a:rPr>
              <a:t>Стелется утром туман по воде к хорошей погоде, поднимается вверх - к непогоде.</a:t>
            </a:r>
          </a:p>
          <a:p>
            <a:r>
              <a:rPr lang="ru-RU" altLang="ru-RU" sz="2400" kern="1200" dirty="0">
                <a:solidFill>
                  <a:schemeClr val="accent6"/>
                </a:solidFill>
                <a:latin typeface="Arial" charset="0"/>
              </a:rPr>
              <a:t>Перед непогодой цветы одуванчика смыкаются.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53970"/>
            <a:ext cx="2016224" cy="154525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640762" cy="936625"/>
          </a:xfrm>
        </p:spPr>
        <p:txBody>
          <a:bodyPr/>
          <a:lstStyle/>
          <a:p>
            <a:pPr indent="365125" eaLnBrk="1" hangingPunct="1">
              <a:lnSpc>
                <a:spcPct val="115000"/>
              </a:lnSpc>
              <a:defRPr/>
            </a:pPr>
            <a:r>
              <a:rPr lang="ru-RU" sz="4000" b="0" smtClean="0">
                <a:solidFill>
                  <a:srgbClr val="FFFF00"/>
                </a:solidFill>
                <a:latin typeface="Arial Black" pitchFamily="34" charset="0"/>
              </a:rPr>
              <a:t>Метеорология</a:t>
            </a:r>
            <a:r>
              <a:rPr lang="ru-RU" sz="4000" smtClean="0"/>
              <a:t> – </a:t>
            </a:r>
            <a:r>
              <a:rPr lang="ru-RU" sz="3600" b="0" smtClean="0">
                <a:solidFill>
                  <a:schemeClr val="tx1"/>
                </a:solidFill>
              </a:rPr>
              <a:t>наука о погоде.</a:t>
            </a:r>
            <a:endParaRPr lang="ru-RU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3743325" cy="4968875"/>
          </a:xfrm>
        </p:spPr>
        <p:txBody>
          <a:bodyPr/>
          <a:lstStyle/>
          <a:p>
            <a:pPr marL="6350" indent="373063" algn="ctr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Метеоролог</a:t>
            </a:r>
            <a:r>
              <a:rPr lang="ru-RU" sz="2800" dirty="0" smtClean="0"/>
              <a:t> – ученый, наблюдающий за погодой.</a:t>
            </a:r>
          </a:p>
          <a:p>
            <a:pPr marL="6350" indent="373063" algn="ctr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6350" indent="373063" algn="ctr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endParaRPr lang="ru-RU" sz="900" dirty="0" smtClean="0"/>
          </a:p>
          <a:p>
            <a:pPr marL="6350" indent="373063" algn="ctr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Синоптик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</a:t>
            </a:r>
            <a:r>
              <a:rPr lang="ru-RU" sz="2800" dirty="0" smtClean="0"/>
              <a:t> ученый, предсказывающий погоду.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5180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5867400" y="1916113"/>
            <a:ext cx="2592388" cy="288925"/>
          </a:xfrm>
          <a:prstGeom prst="roundRect">
            <a:avLst>
              <a:gd name="adj" fmla="val 16667"/>
            </a:avLst>
          </a:prstGeom>
          <a:solidFill>
            <a:srgbClr val="8BD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867025"/>
          </a:xfrm>
        </p:spPr>
        <p:txBody>
          <a:bodyPr/>
          <a:lstStyle/>
          <a:p>
            <a:pPr eaLnBrk="1" hangingPunct="1"/>
            <a:r>
              <a:rPr lang="ru-RU" altLang="ru-RU" sz="2800" b="1" i="1" u="sng" dirty="0" smtClean="0">
                <a:solidFill>
                  <a:srgbClr val="C00000"/>
                </a:solidFill>
              </a:rPr>
              <a:t>Метеослужба   </a:t>
            </a:r>
            <a:r>
              <a:rPr lang="ru-RU" altLang="ru-RU" sz="2800" b="1" i="1" u="sng" dirty="0" smtClean="0"/>
              <a:t>- </a:t>
            </a:r>
            <a:r>
              <a:rPr lang="ru-RU" altLang="ru-RU" sz="2800" b="1" i="1" dirty="0" smtClean="0"/>
              <a:t>система наблюдений за сбором и передачей метеорологических сведений и составлением прогнозов погоды.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32" y="2852936"/>
            <a:ext cx="4967288" cy="3257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504" y="4090102"/>
            <a:ext cx="2602632" cy="2066316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899164" y="6207212"/>
            <a:ext cx="167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флюгер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65" y="1345314"/>
            <a:ext cx="2174345" cy="217434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945209" y="580287"/>
            <a:ext cx="2076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барометр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9" y="851325"/>
            <a:ext cx="2063750" cy="30972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79513" y="327450"/>
            <a:ext cx="258432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осадкомер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38" y="4090102"/>
            <a:ext cx="2867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5134363" y="6181656"/>
            <a:ext cx="2781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1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датчик ветра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38" y="436356"/>
            <a:ext cx="28765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2442287" y="2517952"/>
            <a:ext cx="4400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измеритель облаков</a:t>
            </a:r>
            <a:endParaRPr lang="ru-RU" sz="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4" grpId="0"/>
      <p:bldP spid="9226" grpId="0"/>
      <p:bldP spid="92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>Погодные спутники ведут фотосъёмку днём и ночью, используя специальные камеры.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65300"/>
            <a:ext cx="8362950" cy="4360863"/>
          </a:xfrm>
        </p:spPr>
      </p:pic>
    </p:spTree>
    <p:extLst>
      <p:ext uri="{BB962C8B-B14F-4D97-AF65-F5344CB8AC3E}">
        <p14:creationId xmlns:p14="http://schemas.microsoft.com/office/powerpoint/2010/main" val="22773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539750" y="4222750"/>
            <a:ext cx="431800" cy="2590800"/>
            <a:chOff x="340" y="2478"/>
            <a:chExt cx="272" cy="1632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40" y="275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340" y="247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340" y="3294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340" y="302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40" y="383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340" y="356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72" name="Group 40"/>
          <p:cNvGrpSpPr>
            <a:grpSpLocks/>
          </p:cNvGrpSpPr>
          <p:nvPr/>
        </p:nvGrpSpPr>
        <p:grpSpPr bwMode="auto">
          <a:xfrm>
            <a:off x="971550" y="4652963"/>
            <a:ext cx="2160588" cy="431800"/>
            <a:chOff x="612" y="2931"/>
            <a:chExt cx="1361" cy="272"/>
          </a:xfrm>
        </p:grpSpPr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429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701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612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884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156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2700338" y="333375"/>
            <a:ext cx="431800" cy="5183188"/>
            <a:chOff x="1701" y="210"/>
            <a:chExt cx="272" cy="3265"/>
          </a:xfrm>
        </p:grpSpPr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701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701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701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701" y="129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701" y="754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701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701" y="184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701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701" y="2387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701" y="2659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701" y="21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81" name="Group 49"/>
          <p:cNvGrpSpPr>
            <a:grpSpLocks/>
          </p:cNvGrpSpPr>
          <p:nvPr/>
        </p:nvGrpSpPr>
        <p:grpSpPr bwMode="auto">
          <a:xfrm>
            <a:off x="3132138" y="5084763"/>
            <a:ext cx="1295400" cy="431800"/>
            <a:chOff x="1973" y="3203"/>
            <a:chExt cx="816" cy="272"/>
          </a:xfrm>
        </p:grpSpPr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2517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1973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2245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91" name="Group 59"/>
          <p:cNvGrpSpPr>
            <a:grpSpLocks/>
          </p:cNvGrpSpPr>
          <p:nvPr/>
        </p:nvGrpSpPr>
        <p:grpSpPr bwMode="auto">
          <a:xfrm>
            <a:off x="1836738" y="3357563"/>
            <a:ext cx="4319587" cy="431800"/>
            <a:chOff x="1157" y="2115"/>
            <a:chExt cx="2721" cy="272"/>
          </a:xfrm>
        </p:grpSpPr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3334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3606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3061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2789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2517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2245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1973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1157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>
              <a:off x="1429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95" name="Group 63"/>
          <p:cNvGrpSpPr>
            <a:grpSpLocks/>
          </p:cNvGrpSpPr>
          <p:nvPr/>
        </p:nvGrpSpPr>
        <p:grpSpPr bwMode="auto">
          <a:xfrm>
            <a:off x="2268538" y="2492375"/>
            <a:ext cx="2159000" cy="431800"/>
            <a:chOff x="1429" y="1570"/>
            <a:chExt cx="1360" cy="272"/>
          </a:xfrm>
        </p:grpSpPr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2517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2" name="Rectangle 60"/>
            <p:cNvSpPr>
              <a:spLocks noChangeArrowheads="1"/>
            </p:cNvSpPr>
            <p:nvPr/>
          </p:nvSpPr>
          <p:spPr bwMode="auto">
            <a:xfrm>
              <a:off x="2245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3" name="Rectangle 61"/>
            <p:cNvSpPr>
              <a:spLocks noChangeArrowheads="1"/>
            </p:cNvSpPr>
            <p:nvPr/>
          </p:nvSpPr>
          <p:spPr bwMode="auto">
            <a:xfrm>
              <a:off x="1973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4" name="Rectangle 62"/>
            <p:cNvSpPr>
              <a:spLocks noChangeArrowheads="1"/>
            </p:cNvSpPr>
            <p:nvPr/>
          </p:nvSpPr>
          <p:spPr bwMode="auto">
            <a:xfrm>
              <a:off x="1429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06" name="Group 74"/>
          <p:cNvGrpSpPr>
            <a:grpSpLocks/>
          </p:cNvGrpSpPr>
          <p:nvPr/>
        </p:nvGrpSpPr>
        <p:grpSpPr bwMode="auto">
          <a:xfrm>
            <a:off x="2268538" y="1628775"/>
            <a:ext cx="4751387" cy="431800"/>
            <a:chOff x="1429" y="1026"/>
            <a:chExt cx="2993" cy="272"/>
          </a:xfrm>
        </p:grpSpPr>
        <p:sp>
          <p:nvSpPr>
            <p:cNvPr id="18496" name="Rectangle 64"/>
            <p:cNvSpPr>
              <a:spLocks noChangeArrowheads="1"/>
            </p:cNvSpPr>
            <p:nvPr/>
          </p:nvSpPr>
          <p:spPr bwMode="auto">
            <a:xfrm>
              <a:off x="4150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7" name="Rectangle 65"/>
            <p:cNvSpPr>
              <a:spLocks noChangeArrowheads="1"/>
            </p:cNvSpPr>
            <p:nvPr/>
          </p:nvSpPr>
          <p:spPr bwMode="auto">
            <a:xfrm>
              <a:off x="3878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8" name="Rectangle 66"/>
            <p:cNvSpPr>
              <a:spLocks noChangeArrowheads="1"/>
            </p:cNvSpPr>
            <p:nvPr/>
          </p:nvSpPr>
          <p:spPr bwMode="auto">
            <a:xfrm>
              <a:off x="3606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9" name="Rectangle 67"/>
            <p:cNvSpPr>
              <a:spLocks noChangeArrowheads="1"/>
            </p:cNvSpPr>
            <p:nvPr/>
          </p:nvSpPr>
          <p:spPr bwMode="auto">
            <a:xfrm>
              <a:off x="3334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0" name="Rectangle 68"/>
            <p:cNvSpPr>
              <a:spLocks noChangeArrowheads="1"/>
            </p:cNvSpPr>
            <p:nvPr/>
          </p:nvSpPr>
          <p:spPr bwMode="auto">
            <a:xfrm>
              <a:off x="3061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2789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2" name="Rectangle 70"/>
            <p:cNvSpPr>
              <a:spLocks noChangeArrowheads="1"/>
            </p:cNvSpPr>
            <p:nvPr/>
          </p:nvSpPr>
          <p:spPr bwMode="auto">
            <a:xfrm>
              <a:off x="2517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2245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4" name="Rectangle 72"/>
            <p:cNvSpPr>
              <a:spLocks noChangeArrowheads="1"/>
            </p:cNvSpPr>
            <p:nvPr/>
          </p:nvSpPr>
          <p:spPr bwMode="auto">
            <a:xfrm>
              <a:off x="1973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5" name="Rectangle 73"/>
            <p:cNvSpPr>
              <a:spLocks noChangeArrowheads="1"/>
            </p:cNvSpPr>
            <p:nvPr/>
          </p:nvSpPr>
          <p:spPr bwMode="auto">
            <a:xfrm>
              <a:off x="1429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11" name="Group 79"/>
          <p:cNvGrpSpPr>
            <a:grpSpLocks/>
          </p:cNvGrpSpPr>
          <p:nvPr/>
        </p:nvGrpSpPr>
        <p:grpSpPr bwMode="auto">
          <a:xfrm>
            <a:off x="2268538" y="765175"/>
            <a:ext cx="2159000" cy="431800"/>
            <a:chOff x="1429" y="482"/>
            <a:chExt cx="1360" cy="272"/>
          </a:xfrm>
        </p:grpSpPr>
        <p:sp>
          <p:nvSpPr>
            <p:cNvPr id="18507" name="Rectangle 75"/>
            <p:cNvSpPr>
              <a:spLocks noChangeArrowheads="1"/>
            </p:cNvSpPr>
            <p:nvPr/>
          </p:nvSpPr>
          <p:spPr bwMode="auto">
            <a:xfrm>
              <a:off x="2517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8" name="Rectangle 76"/>
            <p:cNvSpPr>
              <a:spLocks noChangeArrowheads="1"/>
            </p:cNvSpPr>
            <p:nvPr/>
          </p:nvSpPr>
          <p:spPr bwMode="auto">
            <a:xfrm>
              <a:off x="2245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1973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0" name="Rectangle 78"/>
            <p:cNvSpPr>
              <a:spLocks noChangeArrowheads="1"/>
            </p:cNvSpPr>
            <p:nvPr/>
          </p:nvSpPr>
          <p:spPr bwMode="auto">
            <a:xfrm>
              <a:off x="1429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514" name="Rectangle 82"/>
          <p:cNvSpPr>
            <a:spLocks noChangeArrowheads="1"/>
          </p:cNvSpPr>
          <p:nvPr/>
        </p:nvSpPr>
        <p:spPr bwMode="auto">
          <a:xfrm>
            <a:off x="611188" y="3644900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6</a:t>
            </a:r>
          </a:p>
        </p:txBody>
      </p:sp>
      <p:sp>
        <p:nvSpPr>
          <p:cNvPr id="18515" name="Rectangle 83"/>
          <p:cNvSpPr>
            <a:spLocks noChangeArrowheads="1"/>
          </p:cNvSpPr>
          <p:nvPr/>
        </p:nvSpPr>
        <p:spPr bwMode="auto">
          <a:xfrm>
            <a:off x="107950" y="4652963"/>
            <a:ext cx="360363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800"/>
          </a:p>
        </p:txBody>
      </p:sp>
      <p:sp>
        <p:nvSpPr>
          <p:cNvPr id="18516" name="Rectangle 84"/>
          <p:cNvSpPr>
            <a:spLocks noChangeArrowheads="1"/>
          </p:cNvSpPr>
          <p:nvPr/>
        </p:nvSpPr>
        <p:spPr bwMode="auto">
          <a:xfrm>
            <a:off x="1763713" y="7651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2</a:t>
            </a:r>
          </a:p>
        </p:txBody>
      </p:sp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1763713" y="16287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3</a:t>
            </a:r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1763713" y="24923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4</a:t>
            </a:r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1331913" y="3357563"/>
            <a:ext cx="360362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5</a:t>
            </a:r>
          </a:p>
        </p:txBody>
      </p:sp>
      <p:sp>
        <p:nvSpPr>
          <p:cNvPr id="18520" name="Rectangle 88"/>
          <p:cNvSpPr>
            <a:spLocks noChangeArrowheads="1"/>
          </p:cNvSpPr>
          <p:nvPr/>
        </p:nvSpPr>
        <p:spPr bwMode="auto">
          <a:xfrm>
            <a:off x="2195513" y="5157788"/>
            <a:ext cx="360362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8</a:t>
            </a:r>
          </a:p>
        </p:txBody>
      </p:sp>
      <p:sp>
        <p:nvSpPr>
          <p:cNvPr id="18521" name="Rectangle 89"/>
          <p:cNvSpPr>
            <a:spLocks noChangeArrowheads="1"/>
          </p:cNvSpPr>
          <p:nvPr/>
        </p:nvSpPr>
        <p:spPr bwMode="auto">
          <a:xfrm>
            <a:off x="2700338" y="0"/>
            <a:ext cx="431800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1</a:t>
            </a:r>
          </a:p>
        </p:txBody>
      </p:sp>
      <p:sp>
        <p:nvSpPr>
          <p:cNvPr id="18531" name="Text Box 99"/>
          <p:cNvSpPr txBox="1">
            <a:spLocks noChangeArrowheads="1"/>
          </p:cNvSpPr>
          <p:nvPr/>
        </p:nvSpPr>
        <p:spPr bwMode="auto">
          <a:xfrm>
            <a:off x="158750" y="4549775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/>
              <a:t>7</a:t>
            </a:r>
          </a:p>
        </p:txBody>
      </p:sp>
      <p:sp>
        <p:nvSpPr>
          <p:cNvPr id="18534" name="AutoShape 102"/>
          <p:cNvSpPr>
            <a:spLocks noChangeArrowheads="1"/>
          </p:cNvSpPr>
          <p:nvPr/>
        </p:nvSpPr>
        <p:spPr bwMode="auto">
          <a:xfrm>
            <a:off x="4500563" y="4076700"/>
            <a:ext cx="4572000" cy="2592388"/>
          </a:xfrm>
          <a:prstGeom prst="wedgeRectCallout">
            <a:avLst>
              <a:gd name="adj1" fmla="val 43333"/>
              <a:gd name="adj2" fmla="val -117912"/>
            </a:avLst>
          </a:prstGeom>
          <a:solidFill>
            <a:srgbClr val="99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>
              <a:solidFill>
                <a:srgbClr val="006600"/>
              </a:solidFill>
            </a:endParaRPr>
          </a:p>
        </p:txBody>
      </p:sp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5275263" y="5013325"/>
            <a:ext cx="3041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Наука о погоде</a:t>
            </a:r>
          </a:p>
        </p:txBody>
      </p:sp>
      <p:grpSp>
        <p:nvGrpSpPr>
          <p:cNvPr id="18548" name="Group 116"/>
          <p:cNvGrpSpPr>
            <a:grpSpLocks/>
          </p:cNvGrpSpPr>
          <p:nvPr/>
        </p:nvGrpSpPr>
        <p:grpSpPr bwMode="auto">
          <a:xfrm>
            <a:off x="2700338" y="228600"/>
            <a:ext cx="428625" cy="5287963"/>
            <a:chOff x="1701" y="144"/>
            <a:chExt cx="270" cy="3331"/>
          </a:xfrm>
        </p:grpSpPr>
        <p:sp>
          <p:nvSpPr>
            <p:cNvPr id="18536" name="Text Box 104"/>
            <p:cNvSpPr txBox="1">
              <a:spLocks noChangeArrowheads="1"/>
            </p:cNvSpPr>
            <p:nvPr/>
          </p:nvSpPr>
          <p:spPr bwMode="auto">
            <a:xfrm>
              <a:off x="1701" y="144"/>
              <a:ext cx="2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м</a:t>
              </a:r>
            </a:p>
          </p:txBody>
        </p:sp>
        <p:sp>
          <p:nvSpPr>
            <p:cNvPr id="18537" name="Text Box 105"/>
            <p:cNvSpPr txBox="1">
              <a:spLocks noChangeArrowheads="1"/>
            </p:cNvSpPr>
            <p:nvPr/>
          </p:nvSpPr>
          <p:spPr bwMode="auto">
            <a:xfrm>
              <a:off x="1701" y="43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е</a:t>
              </a:r>
            </a:p>
          </p:txBody>
        </p:sp>
        <p:sp>
          <p:nvSpPr>
            <p:cNvPr id="18538" name="Text Box 106"/>
            <p:cNvSpPr txBox="1">
              <a:spLocks noChangeArrowheads="1"/>
            </p:cNvSpPr>
            <p:nvPr/>
          </p:nvSpPr>
          <p:spPr bwMode="auto">
            <a:xfrm>
              <a:off x="1708" y="699"/>
              <a:ext cx="2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т</a:t>
              </a:r>
            </a:p>
          </p:txBody>
        </p:sp>
        <p:sp>
          <p:nvSpPr>
            <p:cNvPr id="18539" name="Text Box 107"/>
            <p:cNvSpPr txBox="1">
              <a:spLocks noChangeArrowheads="1"/>
            </p:cNvSpPr>
            <p:nvPr/>
          </p:nvSpPr>
          <p:spPr bwMode="auto">
            <a:xfrm>
              <a:off x="1701" y="97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е</a:t>
              </a:r>
            </a:p>
          </p:txBody>
        </p:sp>
        <p:sp>
          <p:nvSpPr>
            <p:cNvPr id="18540" name="Text Box 108"/>
            <p:cNvSpPr txBox="1">
              <a:spLocks noChangeArrowheads="1"/>
            </p:cNvSpPr>
            <p:nvPr/>
          </p:nvSpPr>
          <p:spPr bwMode="auto">
            <a:xfrm>
              <a:off x="1701" y="1243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  <p:sp>
          <p:nvSpPr>
            <p:cNvPr id="18541" name="Text Box 109"/>
            <p:cNvSpPr txBox="1">
              <a:spLocks noChangeArrowheads="1"/>
            </p:cNvSpPr>
            <p:nvPr/>
          </p:nvSpPr>
          <p:spPr bwMode="auto">
            <a:xfrm>
              <a:off x="1701" y="1515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р</a:t>
              </a:r>
            </a:p>
          </p:txBody>
        </p:sp>
        <p:sp>
          <p:nvSpPr>
            <p:cNvPr id="18542" name="Text Box 110"/>
            <p:cNvSpPr txBox="1">
              <a:spLocks noChangeArrowheads="1"/>
            </p:cNvSpPr>
            <p:nvPr/>
          </p:nvSpPr>
          <p:spPr bwMode="auto">
            <a:xfrm>
              <a:off x="1701" y="178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  <p:sp>
          <p:nvSpPr>
            <p:cNvPr id="18543" name="Text Box 111"/>
            <p:cNvSpPr txBox="1">
              <a:spLocks noChangeArrowheads="1"/>
            </p:cNvSpPr>
            <p:nvPr/>
          </p:nvSpPr>
          <p:spPr bwMode="auto">
            <a:xfrm>
              <a:off x="1701" y="2060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л</a:t>
              </a:r>
            </a:p>
          </p:txBody>
        </p:sp>
        <p:sp>
          <p:nvSpPr>
            <p:cNvPr id="18544" name="Text Box 112"/>
            <p:cNvSpPr txBox="1">
              <a:spLocks noChangeArrowheads="1"/>
            </p:cNvSpPr>
            <p:nvPr/>
          </p:nvSpPr>
          <p:spPr bwMode="auto">
            <a:xfrm>
              <a:off x="1701" y="233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  <p:sp>
          <p:nvSpPr>
            <p:cNvPr id="18545" name="Text Box 113"/>
            <p:cNvSpPr txBox="1">
              <a:spLocks noChangeArrowheads="1"/>
            </p:cNvSpPr>
            <p:nvPr/>
          </p:nvSpPr>
          <p:spPr bwMode="auto">
            <a:xfrm>
              <a:off x="1729" y="2614"/>
              <a:ext cx="1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г</a:t>
              </a:r>
            </a:p>
          </p:txBody>
        </p:sp>
        <p:sp>
          <p:nvSpPr>
            <p:cNvPr id="18546" name="Text Box 114"/>
            <p:cNvSpPr txBox="1">
              <a:spLocks noChangeArrowheads="1"/>
            </p:cNvSpPr>
            <p:nvPr/>
          </p:nvSpPr>
          <p:spPr bwMode="auto">
            <a:xfrm>
              <a:off x="1701" y="287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и</a:t>
              </a:r>
            </a:p>
          </p:txBody>
        </p:sp>
        <p:sp>
          <p:nvSpPr>
            <p:cNvPr id="18547" name="Text Box 115"/>
            <p:cNvSpPr txBox="1">
              <a:spLocks noChangeArrowheads="1"/>
            </p:cNvSpPr>
            <p:nvPr/>
          </p:nvSpPr>
          <p:spPr bwMode="auto">
            <a:xfrm>
              <a:off x="1701" y="3148"/>
              <a:ext cx="2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я</a:t>
              </a:r>
            </a:p>
          </p:txBody>
        </p:sp>
      </p:grpSp>
      <p:sp>
        <p:nvSpPr>
          <p:cNvPr id="18550" name="Text Box 118"/>
          <p:cNvSpPr txBox="1">
            <a:spLocks noChangeArrowheads="1"/>
          </p:cNvSpPr>
          <p:nvPr/>
        </p:nvSpPr>
        <p:spPr bwMode="auto">
          <a:xfrm>
            <a:off x="6877050" y="260350"/>
            <a:ext cx="1409700" cy="617538"/>
          </a:xfrm>
          <a:prstGeom prst="rect">
            <a:avLst/>
          </a:prstGeom>
          <a:solidFill>
            <a:srgbClr val="99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18553" name="Text Box 121"/>
          <p:cNvSpPr txBox="1">
            <a:spLocks noChangeArrowheads="1"/>
          </p:cNvSpPr>
          <p:nvPr/>
        </p:nvSpPr>
        <p:spPr bwMode="auto">
          <a:xfrm>
            <a:off x="4427538" y="4508500"/>
            <a:ext cx="4911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/>
              <a:t>Неизвестно, где живёт.</a:t>
            </a:r>
          </a:p>
          <a:p>
            <a:r>
              <a:rPr lang="ru-RU" altLang="ru-RU" sz="2800"/>
              <a:t>Налетит – деревья гнёт.</a:t>
            </a:r>
          </a:p>
          <a:p>
            <a:r>
              <a:rPr lang="ru-RU" altLang="ru-RU" sz="2800"/>
              <a:t>Засвистит – по речке дрожь.</a:t>
            </a:r>
          </a:p>
          <a:p>
            <a:r>
              <a:rPr lang="ru-RU" altLang="ru-RU" sz="2800"/>
              <a:t>Озорник, а не уймёшь.</a:t>
            </a:r>
          </a:p>
        </p:txBody>
      </p:sp>
      <p:grpSp>
        <p:nvGrpSpPr>
          <p:cNvPr id="18559" name="Group 127"/>
          <p:cNvGrpSpPr>
            <a:grpSpLocks/>
          </p:cNvGrpSpPr>
          <p:nvPr/>
        </p:nvGrpSpPr>
        <p:grpSpPr bwMode="auto">
          <a:xfrm>
            <a:off x="2268538" y="692150"/>
            <a:ext cx="2109787" cy="519113"/>
            <a:chOff x="1429" y="436"/>
            <a:chExt cx="1329" cy="327"/>
          </a:xfrm>
        </p:grpSpPr>
        <p:sp>
          <p:nvSpPr>
            <p:cNvPr id="18554" name="Text Box 122"/>
            <p:cNvSpPr txBox="1">
              <a:spLocks noChangeArrowheads="1"/>
            </p:cNvSpPr>
            <p:nvPr/>
          </p:nvSpPr>
          <p:spPr bwMode="auto">
            <a:xfrm>
              <a:off x="1429" y="436"/>
              <a:ext cx="2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в</a:t>
              </a:r>
            </a:p>
          </p:txBody>
        </p:sp>
        <p:sp>
          <p:nvSpPr>
            <p:cNvPr id="18555" name="Text Box 123"/>
            <p:cNvSpPr txBox="1">
              <a:spLocks noChangeArrowheads="1"/>
            </p:cNvSpPr>
            <p:nvPr/>
          </p:nvSpPr>
          <p:spPr bwMode="auto">
            <a:xfrm>
              <a:off x="1973" y="436"/>
              <a:ext cx="2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т</a:t>
              </a:r>
            </a:p>
          </p:txBody>
        </p:sp>
        <p:sp>
          <p:nvSpPr>
            <p:cNvPr id="18556" name="Text Box 124"/>
            <p:cNvSpPr txBox="1">
              <a:spLocks noChangeArrowheads="1"/>
            </p:cNvSpPr>
            <p:nvPr/>
          </p:nvSpPr>
          <p:spPr bwMode="auto">
            <a:xfrm>
              <a:off x="2245" y="43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е</a:t>
              </a:r>
            </a:p>
          </p:txBody>
        </p:sp>
        <p:sp>
          <p:nvSpPr>
            <p:cNvPr id="18557" name="Text Box 125"/>
            <p:cNvSpPr txBox="1">
              <a:spLocks noChangeArrowheads="1"/>
            </p:cNvSpPr>
            <p:nvPr/>
          </p:nvSpPr>
          <p:spPr bwMode="auto">
            <a:xfrm>
              <a:off x="2517" y="43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р</a:t>
              </a:r>
            </a:p>
          </p:txBody>
        </p:sp>
      </p:grpSp>
      <p:sp>
        <p:nvSpPr>
          <p:cNvPr id="18560" name="Text Box 128"/>
          <p:cNvSpPr txBox="1">
            <a:spLocks noChangeArrowheads="1"/>
          </p:cNvSpPr>
          <p:nvPr/>
        </p:nvSpPr>
        <p:spPr bwMode="auto">
          <a:xfrm>
            <a:off x="4787900" y="4868863"/>
            <a:ext cx="3775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Её узнать поможет</a:t>
            </a:r>
          </a:p>
          <a:p>
            <a:r>
              <a:rPr lang="ru-RU" altLang="ru-RU" sz="3200"/>
              <a:t>нам термометр.</a:t>
            </a:r>
          </a:p>
        </p:txBody>
      </p:sp>
      <p:grpSp>
        <p:nvGrpSpPr>
          <p:cNvPr id="18571" name="Group 139"/>
          <p:cNvGrpSpPr>
            <a:grpSpLocks/>
          </p:cNvGrpSpPr>
          <p:nvPr/>
        </p:nvGrpSpPr>
        <p:grpSpPr bwMode="auto">
          <a:xfrm>
            <a:off x="2268538" y="1557338"/>
            <a:ext cx="4702175" cy="519112"/>
            <a:chOff x="1429" y="981"/>
            <a:chExt cx="2962" cy="327"/>
          </a:xfrm>
        </p:grpSpPr>
        <p:sp>
          <p:nvSpPr>
            <p:cNvPr id="18561" name="Text Box 129"/>
            <p:cNvSpPr txBox="1">
              <a:spLocks noChangeArrowheads="1"/>
            </p:cNvSpPr>
            <p:nvPr/>
          </p:nvSpPr>
          <p:spPr bwMode="auto">
            <a:xfrm>
              <a:off x="1429" y="981"/>
              <a:ext cx="2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т</a:t>
              </a:r>
            </a:p>
          </p:txBody>
        </p:sp>
        <p:sp>
          <p:nvSpPr>
            <p:cNvPr id="18562" name="Text Box 130"/>
            <p:cNvSpPr txBox="1">
              <a:spLocks noChangeArrowheads="1"/>
            </p:cNvSpPr>
            <p:nvPr/>
          </p:nvSpPr>
          <p:spPr bwMode="auto">
            <a:xfrm>
              <a:off x="1973" y="981"/>
              <a:ext cx="2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м</a:t>
              </a:r>
            </a:p>
          </p:txBody>
        </p:sp>
        <p:sp>
          <p:nvSpPr>
            <p:cNvPr id="18563" name="Text Box 131"/>
            <p:cNvSpPr txBox="1">
              <a:spLocks noChangeArrowheads="1"/>
            </p:cNvSpPr>
            <p:nvPr/>
          </p:nvSpPr>
          <p:spPr bwMode="auto">
            <a:xfrm>
              <a:off x="2245" y="981"/>
              <a:ext cx="2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п</a:t>
              </a:r>
            </a:p>
          </p:txBody>
        </p:sp>
        <p:sp>
          <p:nvSpPr>
            <p:cNvPr id="18564" name="Text Box 132"/>
            <p:cNvSpPr txBox="1">
              <a:spLocks noChangeArrowheads="1"/>
            </p:cNvSpPr>
            <p:nvPr/>
          </p:nvSpPr>
          <p:spPr bwMode="auto">
            <a:xfrm>
              <a:off x="2517" y="98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е</a:t>
              </a:r>
            </a:p>
          </p:txBody>
        </p:sp>
        <p:sp>
          <p:nvSpPr>
            <p:cNvPr id="18565" name="Text Box 133"/>
            <p:cNvSpPr txBox="1">
              <a:spLocks noChangeArrowheads="1"/>
            </p:cNvSpPr>
            <p:nvPr/>
          </p:nvSpPr>
          <p:spPr bwMode="auto">
            <a:xfrm>
              <a:off x="2789" y="98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р</a:t>
              </a:r>
            </a:p>
          </p:txBody>
        </p:sp>
        <p:sp>
          <p:nvSpPr>
            <p:cNvPr id="18566" name="Text Box 134"/>
            <p:cNvSpPr txBox="1">
              <a:spLocks noChangeArrowheads="1"/>
            </p:cNvSpPr>
            <p:nvPr/>
          </p:nvSpPr>
          <p:spPr bwMode="auto">
            <a:xfrm>
              <a:off x="3061" y="98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а</a:t>
              </a:r>
            </a:p>
          </p:txBody>
        </p:sp>
        <p:sp>
          <p:nvSpPr>
            <p:cNvPr id="18567" name="Text Box 135"/>
            <p:cNvSpPr txBox="1">
              <a:spLocks noChangeArrowheads="1"/>
            </p:cNvSpPr>
            <p:nvPr/>
          </p:nvSpPr>
          <p:spPr bwMode="auto">
            <a:xfrm>
              <a:off x="3334" y="981"/>
              <a:ext cx="2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т</a:t>
              </a:r>
            </a:p>
          </p:txBody>
        </p:sp>
        <p:sp>
          <p:nvSpPr>
            <p:cNvPr id="18568" name="Text Box 136"/>
            <p:cNvSpPr txBox="1">
              <a:spLocks noChangeArrowheads="1"/>
            </p:cNvSpPr>
            <p:nvPr/>
          </p:nvSpPr>
          <p:spPr bwMode="auto">
            <a:xfrm>
              <a:off x="3606" y="98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у</a:t>
              </a:r>
            </a:p>
          </p:txBody>
        </p:sp>
        <p:sp>
          <p:nvSpPr>
            <p:cNvPr id="18569" name="Text Box 137"/>
            <p:cNvSpPr txBox="1">
              <a:spLocks noChangeArrowheads="1"/>
            </p:cNvSpPr>
            <p:nvPr/>
          </p:nvSpPr>
          <p:spPr bwMode="auto">
            <a:xfrm>
              <a:off x="3878" y="98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р</a:t>
              </a:r>
            </a:p>
          </p:txBody>
        </p:sp>
        <p:sp>
          <p:nvSpPr>
            <p:cNvPr id="18570" name="Text Box 138"/>
            <p:cNvSpPr txBox="1">
              <a:spLocks noChangeArrowheads="1"/>
            </p:cNvSpPr>
            <p:nvPr/>
          </p:nvSpPr>
          <p:spPr bwMode="auto">
            <a:xfrm>
              <a:off x="4150" y="98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а</a:t>
              </a:r>
            </a:p>
          </p:txBody>
        </p:sp>
      </p:grpSp>
      <p:sp>
        <p:nvSpPr>
          <p:cNvPr id="18572" name="Text Box 140"/>
          <p:cNvSpPr txBox="1">
            <a:spLocks noChangeArrowheads="1"/>
          </p:cNvSpPr>
          <p:nvPr/>
        </p:nvSpPr>
        <p:spPr bwMode="auto">
          <a:xfrm>
            <a:off x="4787900" y="4581525"/>
            <a:ext cx="4019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/>
              <a:t>Нашумела, нагремела,</a:t>
            </a:r>
          </a:p>
          <a:p>
            <a:r>
              <a:rPr lang="ru-RU" altLang="ru-RU" sz="2800"/>
              <a:t>Всё промыла и ушла.</a:t>
            </a:r>
          </a:p>
          <a:p>
            <a:r>
              <a:rPr lang="ru-RU" altLang="ru-RU" sz="2800"/>
              <a:t>И сады и огороды</a:t>
            </a:r>
          </a:p>
          <a:p>
            <a:r>
              <a:rPr lang="ru-RU" altLang="ru-RU" sz="2800"/>
              <a:t>Всей округи полила.</a:t>
            </a:r>
          </a:p>
        </p:txBody>
      </p:sp>
      <p:grpSp>
        <p:nvGrpSpPr>
          <p:cNvPr id="18577" name="Group 145"/>
          <p:cNvGrpSpPr>
            <a:grpSpLocks/>
          </p:cNvGrpSpPr>
          <p:nvPr/>
        </p:nvGrpSpPr>
        <p:grpSpPr bwMode="auto">
          <a:xfrm>
            <a:off x="2268538" y="2420938"/>
            <a:ext cx="2109787" cy="519112"/>
            <a:chOff x="1429" y="1525"/>
            <a:chExt cx="1329" cy="327"/>
          </a:xfrm>
        </p:grpSpPr>
        <p:sp>
          <p:nvSpPr>
            <p:cNvPr id="18573" name="Text Box 141"/>
            <p:cNvSpPr txBox="1">
              <a:spLocks noChangeArrowheads="1"/>
            </p:cNvSpPr>
            <p:nvPr/>
          </p:nvSpPr>
          <p:spPr bwMode="auto">
            <a:xfrm>
              <a:off x="1429" y="1525"/>
              <a:ext cx="1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г</a:t>
              </a:r>
            </a:p>
          </p:txBody>
        </p:sp>
        <p:sp>
          <p:nvSpPr>
            <p:cNvPr id="18574" name="Text Box 142"/>
            <p:cNvSpPr txBox="1">
              <a:spLocks noChangeArrowheads="1"/>
            </p:cNvSpPr>
            <p:nvPr/>
          </p:nvSpPr>
          <p:spPr bwMode="auto">
            <a:xfrm>
              <a:off x="1959" y="1525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  <p:sp>
          <p:nvSpPr>
            <p:cNvPr id="18575" name="Text Box 143"/>
            <p:cNvSpPr txBox="1">
              <a:spLocks noChangeArrowheads="1"/>
            </p:cNvSpPr>
            <p:nvPr/>
          </p:nvSpPr>
          <p:spPr bwMode="auto">
            <a:xfrm>
              <a:off x="2245" y="1525"/>
              <a:ext cx="2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з</a:t>
              </a:r>
            </a:p>
          </p:txBody>
        </p:sp>
        <p:sp>
          <p:nvSpPr>
            <p:cNvPr id="18576" name="Text Box 144"/>
            <p:cNvSpPr txBox="1">
              <a:spLocks noChangeArrowheads="1"/>
            </p:cNvSpPr>
            <p:nvPr/>
          </p:nvSpPr>
          <p:spPr bwMode="auto">
            <a:xfrm>
              <a:off x="2517" y="1525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а</a:t>
              </a:r>
            </a:p>
          </p:txBody>
        </p:sp>
      </p:grpSp>
      <p:sp>
        <p:nvSpPr>
          <p:cNvPr id="18578" name="Text Box 146"/>
          <p:cNvSpPr txBox="1">
            <a:spLocks noChangeArrowheads="1"/>
          </p:cNvSpPr>
          <p:nvPr/>
        </p:nvSpPr>
        <p:spPr bwMode="auto">
          <a:xfrm>
            <a:off x="4716463" y="4868863"/>
            <a:ext cx="4044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/>
              <a:t>От количества облаков</a:t>
            </a:r>
          </a:p>
          <a:p>
            <a:r>
              <a:rPr lang="ru-RU" altLang="ru-RU" sz="2800"/>
              <a:t>на небе зависит …</a:t>
            </a:r>
          </a:p>
        </p:txBody>
      </p:sp>
      <p:grpSp>
        <p:nvGrpSpPr>
          <p:cNvPr id="18588" name="Group 156"/>
          <p:cNvGrpSpPr>
            <a:grpSpLocks/>
          </p:cNvGrpSpPr>
          <p:nvPr/>
        </p:nvGrpSpPr>
        <p:grpSpPr bwMode="auto">
          <a:xfrm>
            <a:off x="1835150" y="3284538"/>
            <a:ext cx="4259263" cy="519112"/>
            <a:chOff x="1156" y="2069"/>
            <a:chExt cx="2683" cy="327"/>
          </a:xfrm>
        </p:grpSpPr>
        <p:sp>
          <p:nvSpPr>
            <p:cNvPr id="18579" name="Text Box 147"/>
            <p:cNvSpPr txBox="1">
              <a:spLocks noChangeArrowheads="1"/>
            </p:cNvSpPr>
            <p:nvPr/>
          </p:nvSpPr>
          <p:spPr bwMode="auto">
            <a:xfrm>
              <a:off x="1156" y="206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  <p:sp>
          <p:nvSpPr>
            <p:cNvPr id="18580" name="Text Box 148"/>
            <p:cNvSpPr txBox="1">
              <a:spLocks noChangeArrowheads="1"/>
            </p:cNvSpPr>
            <p:nvPr/>
          </p:nvSpPr>
          <p:spPr bwMode="auto">
            <a:xfrm>
              <a:off x="1429" y="2069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б</a:t>
              </a:r>
            </a:p>
          </p:txBody>
        </p:sp>
        <p:sp>
          <p:nvSpPr>
            <p:cNvPr id="18581" name="Text Box 149"/>
            <p:cNvSpPr txBox="1">
              <a:spLocks noChangeArrowheads="1"/>
            </p:cNvSpPr>
            <p:nvPr/>
          </p:nvSpPr>
          <p:spPr bwMode="auto">
            <a:xfrm>
              <a:off x="1973" y="206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а</a:t>
              </a:r>
            </a:p>
          </p:txBody>
        </p:sp>
        <p:sp>
          <p:nvSpPr>
            <p:cNvPr id="18582" name="Text Box 150"/>
            <p:cNvSpPr txBox="1">
              <a:spLocks noChangeArrowheads="1"/>
            </p:cNvSpPr>
            <p:nvPr/>
          </p:nvSpPr>
          <p:spPr bwMode="auto">
            <a:xfrm>
              <a:off x="2245" y="2069"/>
              <a:ext cx="2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ч</a:t>
              </a:r>
            </a:p>
          </p:txBody>
        </p:sp>
        <p:sp>
          <p:nvSpPr>
            <p:cNvPr id="18583" name="Text Box 151"/>
            <p:cNvSpPr txBox="1">
              <a:spLocks noChangeArrowheads="1"/>
            </p:cNvSpPr>
            <p:nvPr/>
          </p:nvSpPr>
          <p:spPr bwMode="auto">
            <a:xfrm>
              <a:off x="2517" y="2069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н</a:t>
              </a:r>
            </a:p>
          </p:txBody>
        </p:sp>
        <p:sp>
          <p:nvSpPr>
            <p:cNvPr id="18584" name="Text Box 152"/>
            <p:cNvSpPr txBox="1">
              <a:spLocks noChangeArrowheads="1"/>
            </p:cNvSpPr>
            <p:nvPr/>
          </p:nvSpPr>
          <p:spPr bwMode="auto">
            <a:xfrm>
              <a:off x="2789" y="206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  <p:sp>
          <p:nvSpPr>
            <p:cNvPr id="18585" name="Text Box 153"/>
            <p:cNvSpPr txBox="1">
              <a:spLocks noChangeArrowheads="1"/>
            </p:cNvSpPr>
            <p:nvPr/>
          </p:nvSpPr>
          <p:spPr bwMode="auto">
            <a:xfrm>
              <a:off x="3061" y="206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с</a:t>
              </a:r>
            </a:p>
          </p:txBody>
        </p:sp>
        <p:sp>
          <p:nvSpPr>
            <p:cNvPr id="18586" name="Text Box 154"/>
            <p:cNvSpPr txBox="1">
              <a:spLocks noChangeArrowheads="1"/>
            </p:cNvSpPr>
            <p:nvPr/>
          </p:nvSpPr>
          <p:spPr bwMode="auto">
            <a:xfrm>
              <a:off x="3334" y="2069"/>
              <a:ext cx="2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т</a:t>
              </a:r>
            </a:p>
          </p:txBody>
        </p:sp>
        <p:sp>
          <p:nvSpPr>
            <p:cNvPr id="18587" name="Text Box 155"/>
            <p:cNvSpPr txBox="1">
              <a:spLocks noChangeArrowheads="1"/>
            </p:cNvSpPr>
            <p:nvPr/>
          </p:nvSpPr>
          <p:spPr bwMode="auto">
            <a:xfrm>
              <a:off x="3606" y="2069"/>
              <a:ext cx="2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ь</a:t>
              </a:r>
            </a:p>
          </p:txBody>
        </p:sp>
      </p:grpSp>
      <p:sp>
        <p:nvSpPr>
          <p:cNvPr id="18589" name="Text Box 157"/>
          <p:cNvSpPr txBox="1">
            <a:spLocks noChangeArrowheads="1"/>
          </p:cNvSpPr>
          <p:nvPr/>
        </p:nvSpPr>
        <p:spPr bwMode="auto">
          <a:xfrm>
            <a:off x="4572000" y="4508500"/>
            <a:ext cx="4365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/>
              <a:t>Сочетание температуры </a:t>
            </a:r>
          </a:p>
          <a:p>
            <a:r>
              <a:rPr lang="ru-RU" altLang="ru-RU" sz="2800"/>
              <a:t>воздуха, облачности,</a:t>
            </a:r>
          </a:p>
          <a:p>
            <a:r>
              <a:rPr lang="ru-RU" altLang="ru-RU" sz="2800"/>
              <a:t>осадков, ветра</a:t>
            </a:r>
          </a:p>
          <a:p>
            <a:r>
              <a:rPr lang="ru-RU" altLang="ru-RU" sz="2800"/>
              <a:t>называют … </a:t>
            </a:r>
          </a:p>
        </p:txBody>
      </p:sp>
      <p:grpSp>
        <p:nvGrpSpPr>
          <p:cNvPr id="18596" name="Group 164"/>
          <p:cNvGrpSpPr>
            <a:grpSpLocks/>
          </p:cNvGrpSpPr>
          <p:nvPr/>
        </p:nvGrpSpPr>
        <p:grpSpPr bwMode="auto">
          <a:xfrm>
            <a:off x="539750" y="4149725"/>
            <a:ext cx="392113" cy="2708275"/>
            <a:chOff x="340" y="2614"/>
            <a:chExt cx="247" cy="1706"/>
          </a:xfrm>
        </p:grpSpPr>
        <p:sp>
          <p:nvSpPr>
            <p:cNvPr id="18590" name="Text Box 158"/>
            <p:cNvSpPr txBox="1">
              <a:spLocks noChangeArrowheads="1"/>
            </p:cNvSpPr>
            <p:nvPr/>
          </p:nvSpPr>
          <p:spPr bwMode="auto">
            <a:xfrm>
              <a:off x="340" y="2614"/>
              <a:ext cx="2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п</a:t>
              </a:r>
            </a:p>
          </p:txBody>
        </p:sp>
        <p:sp>
          <p:nvSpPr>
            <p:cNvPr id="18591" name="Text Box 159"/>
            <p:cNvSpPr txBox="1">
              <a:spLocks noChangeArrowheads="1"/>
            </p:cNvSpPr>
            <p:nvPr/>
          </p:nvSpPr>
          <p:spPr bwMode="auto">
            <a:xfrm>
              <a:off x="340" y="288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  <p:sp>
          <p:nvSpPr>
            <p:cNvPr id="18592" name="Text Box 160"/>
            <p:cNvSpPr txBox="1">
              <a:spLocks noChangeArrowheads="1"/>
            </p:cNvSpPr>
            <p:nvPr/>
          </p:nvSpPr>
          <p:spPr bwMode="auto">
            <a:xfrm>
              <a:off x="340" y="3158"/>
              <a:ext cx="1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г</a:t>
              </a:r>
            </a:p>
          </p:txBody>
        </p:sp>
        <p:sp>
          <p:nvSpPr>
            <p:cNvPr id="18593" name="Text Box 161"/>
            <p:cNvSpPr txBox="1">
              <a:spLocks noChangeArrowheads="1"/>
            </p:cNvSpPr>
            <p:nvPr/>
          </p:nvSpPr>
          <p:spPr bwMode="auto">
            <a:xfrm>
              <a:off x="340" y="343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  <p:sp>
          <p:nvSpPr>
            <p:cNvPr id="18594" name="Text Box 162"/>
            <p:cNvSpPr txBox="1">
              <a:spLocks noChangeArrowheads="1"/>
            </p:cNvSpPr>
            <p:nvPr/>
          </p:nvSpPr>
          <p:spPr bwMode="auto">
            <a:xfrm>
              <a:off x="340" y="3702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д</a:t>
              </a:r>
            </a:p>
          </p:txBody>
        </p:sp>
        <p:sp>
          <p:nvSpPr>
            <p:cNvPr id="18595" name="Text Box 163"/>
            <p:cNvSpPr txBox="1">
              <a:spLocks noChangeArrowheads="1"/>
            </p:cNvSpPr>
            <p:nvPr/>
          </p:nvSpPr>
          <p:spPr bwMode="auto">
            <a:xfrm>
              <a:off x="340" y="3993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а</a:t>
              </a:r>
            </a:p>
          </p:txBody>
        </p:sp>
      </p:grpSp>
      <p:sp>
        <p:nvSpPr>
          <p:cNvPr id="18597" name="Text Box 165"/>
          <p:cNvSpPr txBox="1">
            <a:spLocks noChangeArrowheads="1"/>
          </p:cNvSpPr>
          <p:nvPr/>
        </p:nvSpPr>
        <p:spPr bwMode="auto">
          <a:xfrm>
            <a:off x="4859338" y="4868863"/>
            <a:ext cx="3879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Снег, дождь, град –</a:t>
            </a:r>
          </a:p>
          <a:p>
            <a:r>
              <a:rPr lang="ru-RU" altLang="ru-RU" sz="3200"/>
              <a:t>это ….</a:t>
            </a:r>
          </a:p>
        </p:txBody>
      </p:sp>
      <p:grpSp>
        <p:nvGrpSpPr>
          <p:cNvPr id="18602" name="Group 170"/>
          <p:cNvGrpSpPr>
            <a:grpSpLocks/>
          </p:cNvGrpSpPr>
          <p:nvPr/>
        </p:nvGrpSpPr>
        <p:grpSpPr bwMode="auto">
          <a:xfrm>
            <a:off x="971550" y="4581525"/>
            <a:ext cx="1636713" cy="519113"/>
            <a:chOff x="612" y="2886"/>
            <a:chExt cx="1031" cy="327"/>
          </a:xfrm>
        </p:grpSpPr>
        <p:sp>
          <p:nvSpPr>
            <p:cNvPr id="18598" name="Text Box 166"/>
            <p:cNvSpPr txBox="1">
              <a:spLocks noChangeArrowheads="1"/>
            </p:cNvSpPr>
            <p:nvPr/>
          </p:nvSpPr>
          <p:spPr bwMode="auto">
            <a:xfrm>
              <a:off x="612" y="288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с</a:t>
              </a:r>
            </a:p>
          </p:txBody>
        </p:sp>
        <p:sp>
          <p:nvSpPr>
            <p:cNvPr id="18599" name="Text Box 167"/>
            <p:cNvSpPr txBox="1">
              <a:spLocks noChangeArrowheads="1"/>
            </p:cNvSpPr>
            <p:nvPr/>
          </p:nvSpPr>
          <p:spPr bwMode="auto">
            <a:xfrm>
              <a:off x="884" y="288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а</a:t>
              </a:r>
            </a:p>
          </p:txBody>
        </p:sp>
        <p:sp>
          <p:nvSpPr>
            <p:cNvPr id="18600" name="Text Box 168"/>
            <p:cNvSpPr txBox="1">
              <a:spLocks noChangeArrowheads="1"/>
            </p:cNvSpPr>
            <p:nvPr/>
          </p:nvSpPr>
          <p:spPr bwMode="auto">
            <a:xfrm>
              <a:off x="1156" y="2886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д</a:t>
              </a:r>
            </a:p>
          </p:txBody>
        </p:sp>
        <p:sp>
          <p:nvSpPr>
            <p:cNvPr id="18601" name="Text Box 169"/>
            <p:cNvSpPr txBox="1">
              <a:spLocks noChangeArrowheads="1"/>
            </p:cNvSpPr>
            <p:nvPr/>
          </p:nvSpPr>
          <p:spPr bwMode="auto">
            <a:xfrm>
              <a:off x="1429" y="2886"/>
              <a:ext cx="2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к</a:t>
              </a:r>
            </a:p>
          </p:txBody>
        </p:sp>
      </p:grpSp>
      <p:sp>
        <p:nvSpPr>
          <p:cNvPr id="18603" name="Text Box 171"/>
          <p:cNvSpPr txBox="1">
            <a:spLocks noChangeArrowheads="1"/>
          </p:cNvSpPr>
          <p:nvPr/>
        </p:nvSpPr>
        <p:spPr bwMode="auto">
          <a:xfrm>
            <a:off x="4478338" y="4941888"/>
            <a:ext cx="4665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Небо чистое, солнечно.</a:t>
            </a:r>
          </a:p>
          <a:p>
            <a:r>
              <a:rPr lang="ru-RU" altLang="ru-RU" sz="3200"/>
              <a:t>Мы говорим: ….</a:t>
            </a:r>
          </a:p>
        </p:txBody>
      </p:sp>
      <p:grpSp>
        <p:nvGrpSpPr>
          <p:cNvPr id="18607" name="Group 175"/>
          <p:cNvGrpSpPr>
            <a:grpSpLocks/>
          </p:cNvGrpSpPr>
          <p:nvPr/>
        </p:nvGrpSpPr>
        <p:grpSpPr bwMode="auto">
          <a:xfrm>
            <a:off x="3132138" y="5013325"/>
            <a:ext cx="1246187" cy="519113"/>
            <a:chOff x="1973" y="3158"/>
            <a:chExt cx="785" cy="327"/>
          </a:xfrm>
        </p:grpSpPr>
        <p:sp>
          <p:nvSpPr>
            <p:cNvPr id="18604" name="Text Box 172"/>
            <p:cNvSpPr txBox="1">
              <a:spLocks noChangeArrowheads="1"/>
            </p:cNvSpPr>
            <p:nvPr/>
          </p:nvSpPr>
          <p:spPr bwMode="auto">
            <a:xfrm>
              <a:off x="1973" y="315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с</a:t>
              </a:r>
            </a:p>
          </p:txBody>
        </p:sp>
        <p:sp>
          <p:nvSpPr>
            <p:cNvPr id="18605" name="Text Box 173"/>
            <p:cNvSpPr txBox="1">
              <a:spLocks noChangeArrowheads="1"/>
            </p:cNvSpPr>
            <p:nvPr/>
          </p:nvSpPr>
          <p:spPr bwMode="auto">
            <a:xfrm>
              <a:off x="2245" y="315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н</a:t>
              </a:r>
            </a:p>
          </p:txBody>
        </p:sp>
        <p:sp>
          <p:nvSpPr>
            <p:cNvPr id="18606" name="Text Box 174"/>
            <p:cNvSpPr txBox="1">
              <a:spLocks noChangeArrowheads="1"/>
            </p:cNvSpPr>
            <p:nvPr/>
          </p:nvSpPr>
          <p:spPr bwMode="auto">
            <a:xfrm>
              <a:off x="2517" y="315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800"/>
                <a:t>о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3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20"/>
                  </p:tgtEl>
                </p:cond>
              </p:nextCondLst>
            </p:seq>
          </p:childTnLst>
        </p:cTn>
      </p:par>
    </p:tnLst>
    <p:bldLst>
      <p:bldP spid="18535" grpId="0"/>
      <p:bldP spid="18535" grpId="1"/>
      <p:bldP spid="18553" grpId="0"/>
      <p:bldP spid="18553" grpId="1"/>
      <p:bldP spid="18560" grpId="0"/>
      <p:bldP spid="18560" grpId="1"/>
      <p:bldP spid="18572" grpId="1"/>
      <p:bldP spid="18578" grpId="0"/>
      <p:bldP spid="18578" grpId="1"/>
      <p:bldP spid="18589" grpId="0"/>
      <p:bldP spid="18589" grpId="1"/>
      <p:bldP spid="18597" grpId="0"/>
      <p:bldP spid="18597" grpId="1"/>
      <p:bldP spid="186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rgbClr val="FFFF00"/>
                </a:solidFill>
              </a:rPr>
              <a:t>Объясни, что такое погода</a:t>
            </a:r>
            <a:r>
              <a:rPr lang="ru-RU" alt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4392613" cy="31130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4868863"/>
            <a:ext cx="8208962" cy="177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/>
              <a:t>Прочитай текст на стр. 21 учебника </a:t>
            </a:r>
          </a:p>
          <a:p>
            <a:pPr algn="ctr"/>
            <a:r>
              <a:rPr lang="ru-RU" altLang="ru-RU" sz="3600"/>
              <a:t>и закончи предложение.</a:t>
            </a:r>
          </a:p>
          <a:p>
            <a:pPr algn="ctr"/>
            <a:r>
              <a:rPr lang="ru-RU" altLang="ru-RU" sz="3600">
                <a:solidFill>
                  <a:srgbClr val="006600"/>
                </a:solidFill>
              </a:rPr>
              <a:t>Погода – это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4859338" y="3141663"/>
            <a:ext cx="3732212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19464" name="Picture 8" descr="09303e5418f34c7c007e3bc9be498e8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560888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6" name="Picture 4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412875"/>
            <a:ext cx="4535487" cy="3213100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75688" cy="1228725"/>
          </a:xfrm>
          <a:prstGeom prst="rect">
            <a:avLst/>
          </a:prstGeom>
          <a:solidFill>
            <a:srgbClr val="ADF1B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chemeClr val="accent2"/>
                </a:solidFill>
              </a:rPr>
              <a:t>Погода – это сочетание температуры воздуха, облачности, осадков, ветра.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altLang="ru-RU" dirty="0">
                <a:solidFill>
                  <a:srgbClr val="FFFF00"/>
                </a:solidFill>
              </a:rPr>
              <a:t>Температура воздуха</a:t>
            </a:r>
          </a:p>
        </p:txBody>
      </p:sp>
      <p:pic>
        <p:nvPicPr>
          <p:cNvPr id="11268" name="Picture 4" descr="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319587" cy="4256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87900" y="3141663"/>
            <a:ext cx="3978275" cy="1247775"/>
          </a:xfrm>
          <a:prstGeom prst="rect">
            <a:avLst/>
          </a:prstGeom>
          <a:solidFill>
            <a:srgbClr val="ADF1BF"/>
          </a:solidFill>
          <a:ln w="57150">
            <a:solidFill>
              <a:srgbClr val="507BF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/>
              <a:t>ощущение тепла </a:t>
            </a:r>
          </a:p>
          <a:p>
            <a:pPr algn="ctr"/>
            <a:r>
              <a:rPr lang="ru-RU" altLang="ru-RU" sz="3600"/>
              <a:t>и холода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ru-RU" altLang="ru-RU">
                <a:solidFill>
                  <a:schemeClr val="bg1"/>
                </a:solidFill>
              </a:rPr>
              <a:t>Облачность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1427163" cy="1439863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1439863" cy="1439862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1368425" cy="1343025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348038" y="1989138"/>
            <a:ext cx="1095375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ясно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276600" y="3644900"/>
            <a:ext cx="4811713" cy="617538"/>
          </a:xfrm>
          <a:prstGeom prst="rect">
            <a:avLst/>
          </a:prstGeom>
          <a:solidFill>
            <a:srgbClr val="FFCC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переменная облачность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419475" y="5300663"/>
            <a:ext cx="2028825" cy="617537"/>
          </a:xfrm>
          <a:prstGeom prst="rect">
            <a:avLst/>
          </a:prstGeom>
          <a:solidFill>
            <a:srgbClr val="B2B2B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пасмурно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124075" y="2276475"/>
            <a:ext cx="10795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51050" y="3933825"/>
            <a:ext cx="10810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051050" y="5589588"/>
            <a:ext cx="12255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bla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04813"/>
            <a:ext cx="5616575" cy="3708400"/>
          </a:xfr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27088" y="4797425"/>
            <a:ext cx="748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39750" y="4652963"/>
            <a:ext cx="7632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Облако</a:t>
            </a: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– скопление крошечных капелек воды или кристалликов льда</a:t>
            </a:r>
            <a:endParaRPr lang="en-US" sz="3200" i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>
                <a:solidFill>
                  <a:schemeClr val="bg1"/>
                </a:solidFill>
              </a:rPr>
              <a:t>Осадки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1855787" cy="1873250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73238"/>
            <a:ext cx="1857375" cy="1873250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1944688" cy="1908175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71550" y="4827588"/>
            <a:ext cx="1403350" cy="61753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49F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дождь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779838" y="4827588"/>
            <a:ext cx="1296987" cy="617537"/>
          </a:xfrm>
          <a:prstGeom prst="rect">
            <a:avLst/>
          </a:prstGeom>
          <a:solidFill>
            <a:srgbClr val="DDDDDD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/>
              <a:t>град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443663" y="4827588"/>
            <a:ext cx="1296987" cy="617537"/>
          </a:xfrm>
          <a:prstGeom prst="rect">
            <a:avLst/>
          </a:prstGeom>
          <a:solidFill>
            <a:srgbClr val="0099FF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/>
              <a:t>снег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619250" y="3789363"/>
            <a:ext cx="0" cy="9350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427538" y="3789363"/>
            <a:ext cx="0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019925" y="3860800"/>
            <a:ext cx="0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ra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43" y="1276374"/>
            <a:ext cx="4603142" cy="3456682"/>
          </a:xfr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9491" y="5710440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Градины</a:t>
            </a: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– твердые округлые кусочки льда</a:t>
            </a:r>
            <a:endParaRPr lang="en-US" sz="36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06" y="3429000"/>
            <a:ext cx="2987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94" y="404664"/>
            <a:ext cx="38989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b="1" i="1" dirty="0" smtClean="0">
                <a:solidFill>
                  <a:srgbClr val="C00000"/>
                </a:solidFill>
              </a:rPr>
              <a:t>        </a:t>
            </a:r>
            <a:r>
              <a:rPr lang="ru-RU" altLang="ru-RU" sz="4400" b="1" i="1" dirty="0" smtClean="0">
                <a:solidFill>
                  <a:srgbClr val="C00000"/>
                </a:solidFill>
              </a:rPr>
              <a:t>Погода</a:t>
            </a:r>
            <a:r>
              <a:rPr lang="ru-RU" altLang="ru-RU" b="1" i="1" dirty="0" smtClean="0">
                <a:solidFill>
                  <a:srgbClr val="C00000"/>
                </a:solidFill>
              </a:rPr>
              <a:t>  </a:t>
            </a:r>
            <a:r>
              <a:rPr lang="ru-RU" altLang="ru-RU" dirty="0" smtClean="0">
                <a:solidFill>
                  <a:srgbClr val="C00000"/>
                </a:solidFill>
              </a:rPr>
              <a:t>-</a:t>
            </a:r>
            <a:r>
              <a:rPr lang="ru-RU" altLang="ru-RU" dirty="0" smtClean="0"/>
              <a:t> определённое состояние окружающей нас атмосферы, которое зависит от передвижения огромных масс воздуха и от разницы в атмосферном давлении, температуре и влажности.</a:t>
            </a:r>
          </a:p>
        </p:txBody>
      </p:sp>
    </p:spTree>
    <p:extLst>
      <p:ext uri="{BB962C8B-B14F-4D97-AF65-F5344CB8AC3E}">
        <p14:creationId xmlns:p14="http://schemas.microsoft.com/office/powerpoint/2010/main" val="40965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to_takoe_pogoda">
  <a:themeElements>
    <a:clrScheme name="Ландшаф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андшаф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андшаф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чение">
  <a:themeElements>
    <a:clrScheme name="Течение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чение">
  <a:themeElements>
    <a:clrScheme name="Течение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чение">
  <a:themeElements>
    <a:clrScheme name="Течение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чение">
  <a:themeElements>
    <a:clrScheme name="Течение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chto_takoe_pogoda</Template>
  <TotalTime>98</TotalTime>
  <Words>395</Words>
  <Application>Microsoft Office PowerPoint</Application>
  <PresentationFormat>Экран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chto_takoe_pogoda</vt:lpstr>
      <vt:lpstr>Оформление по умолчанию</vt:lpstr>
      <vt:lpstr>Течение</vt:lpstr>
      <vt:lpstr>1_Течение</vt:lpstr>
      <vt:lpstr>2_Течение</vt:lpstr>
      <vt:lpstr>3_Течение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Что такое погода?</vt:lpstr>
      <vt:lpstr>Объясни, что такое погода.</vt:lpstr>
      <vt:lpstr>Презентация PowerPoint</vt:lpstr>
      <vt:lpstr>Температура воздуха</vt:lpstr>
      <vt:lpstr>Облачность</vt:lpstr>
      <vt:lpstr>Презентация PowerPoint</vt:lpstr>
      <vt:lpstr>Осадки</vt:lpstr>
      <vt:lpstr>Презентация PowerPoint</vt:lpstr>
      <vt:lpstr>Презентация PowerPoint</vt:lpstr>
      <vt:lpstr>Какими словами нельзя охарактеризовать погоду?</vt:lpstr>
      <vt:lpstr>Погода бывает</vt:lpstr>
      <vt:lpstr>Презентация PowerPoint</vt:lpstr>
      <vt:lpstr>Презентация PowerPoint</vt:lpstr>
      <vt:lpstr>Народные приметы.</vt:lpstr>
      <vt:lpstr>Метеорология – наука о погоде.</vt:lpstr>
      <vt:lpstr>Метеослужба   - система наблюдений за сбором и передачей метеорологических сведений и составлением прогнозов погоды.</vt:lpstr>
      <vt:lpstr>Презентация PowerPoint</vt:lpstr>
      <vt:lpstr> Погодные спутники ведут фотосъёмку днём и ночью, используя специальные камеры.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погода?</dc:title>
  <dc:creator>user</dc:creator>
  <cp:lastModifiedBy>user</cp:lastModifiedBy>
  <cp:revision>10</cp:revision>
  <dcterms:created xsi:type="dcterms:W3CDTF">2014-10-15T15:47:47Z</dcterms:created>
  <dcterms:modified xsi:type="dcterms:W3CDTF">2014-11-15T18:23:39Z</dcterms:modified>
</cp:coreProperties>
</file>