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71" r:id="rId4"/>
    <p:sldId id="282" r:id="rId5"/>
    <p:sldId id="283" r:id="rId6"/>
    <p:sldId id="273" r:id="rId7"/>
    <p:sldId id="280" r:id="rId8"/>
    <p:sldId id="263" r:id="rId9"/>
    <p:sldId id="269" r:id="rId10"/>
    <p:sldId id="281" r:id="rId11"/>
    <p:sldId id="272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300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8E9F-834A-4F2C-9BA0-FF79F9FDD62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1402-6009-4555-98C7-5A85A44AC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Гиперссылка слово РОБОТ</a:t>
            </a:r>
            <a:r>
              <a:rPr lang="ru-RU" baseline="0" dirty="0" smtClean="0"/>
              <a:t> на слайд 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31402-6009-4555-98C7-5A85A44AC41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гиперссылка стрелка вправо на слайд 5,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2 гиперссылка овал на слайд 8,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 гиперссылка стрелка влево на слайд 11.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31402-6009-4555-98C7-5A85A44AC41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Гиперссылка  стрелка влево на слайд 4.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31402-6009-4555-98C7-5A85A44AC41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8E86D9-969D-4353-926B-EB9A1E3225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8072494" cy="2255843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МКОУ «Лицей с. Верхний Мамон»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Имена </a:t>
            </a:r>
            <a:r>
              <a:rPr lang="ru-RU" b="1" i="1" dirty="0" smtClean="0"/>
              <a:t>существительные одушевлённые и неодушевлённые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7000924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Урок русского языка во 2 классе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УМК Школа России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 Голева Л.М.</a:t>
            </a:r>
            <a:endParaRPr lang="ru-RU" dirty="0"/>
          </a:p>
        </p:txBody>
      </p:sp>
      <p:pic>
        <p:nvPicPr>
          <p:cNvPr id="4" name="Рисунок 3" descr="чел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57356" cy="168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-214338"/>
            <a:ext cx="5486400" cy="92867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Подумай и докажи!</a:t>
            </a:r>
            <a:endParaRPr lang="ru-RU" sz="4400" b="1" dirty="0"/>
          </a:p>
        </p:txBody>
      </p:sp>
      <p:pic>
        <p:nvPicPr>
          <p:cNvPr id="33794" name="Picture 2" descr="D:\Documents and Settings\сер\Рабочий стол\SDC132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543" r="13543"/>
          <a:stretch>
            <a:fillRect/>
          </a:stretch>
        </p:blipFill>
        <p:spPr bwMode="auto">
          <a:xfrm>
            <a:off x="571472" y="910786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14348" y="1428736"/>
            <a:ext cx="78581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одушевлённые                         неодушевлённые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девочка                                       стакан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дежурный                                   тарелка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                                         ложка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товарищ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воробей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отец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Разложите в два столбика слова: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356258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000504"/>
            <a:ext cx="26955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15370" cy="3857652"/>
          </a:xfrm>
        </p:spPr>
        <p:txBody>
          <a:bodyPr>
            <a:noAutofit/>
          </a:bodyPr>
          <a:lstStyle/>
          <a:p>
            <a:pPr algn="just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провести тест-контроль по определению одушевлённости и неодушевлённости существительных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22" descr="девоч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0"/>
            <a:ext cx="2000232" cy="2285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2A04-CF00-486F-A8F2-B1E7EEBE4698}" type="slidenum">
              <a:rPr lang="ru-RU"/>
              <a:pPr/>
              <a:t>13</a:t>
            </a:fld>
            <a:endParaRPr lang="ru-RU"/>
          </a:p>
        </p:txBody>
      </p:sp>
      <p:pic>
        <p:nvPicPr>
          <p:cNvPr id="20482" name="Picture 2" descr="tran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05" r="236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 rot="-387235">
            <a:off x="1041400" y="676275"/>
            <a:ext cx="5481638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Берегите наш язык, наш прекрасный русский язык, -</a:t>
            </a:r>
          </a:p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этот клад, это достояние, </a:t>
            </a:r>
          </a:p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переданное нам нашими </a:t>
            </a:r>
          </a:p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предшественниками!</a:t>
            </a:r>
          </a:p>
          <a:p>
            <a:endParaRPr lang="ru-RU" sz="2800">
              <a:solidFill>
                <a:srgbClr val="000066"/>
              </a:solidFill>
              <a:latin typeface="Engravers MT" pitchFamily="18" charset="0"/>
            </a:endParaRPr>
          </a:p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Обращайтесь почтительно с </a:t>
            </a:r>
          </a:p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этим могущественным </a:t>
            </a:r>
          </a:p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орудием.       </a:t>
            </a:r>
          </a:p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                                                                                                                          </a:t>
            </a:r>
          </a:p>
          <a:p>
            <a:r>
              <a:rPr lang="ru-RU" sz="2800">
                <a:solidFill>
                  <a:srgbClr val="000066"/>
                </a:solidFill>
                <a:latin typeface="Engravers MT" pitchFamily="18" charset="0"/>
              </a:rPr>
              <a:t>                       И. С. Тургенев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 создать условия для формирования знаний об одушевлённых и неодушевлённых именах существительных по вопросам и лексическому значению слов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2571744"/>
            <a:ext cx="850112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употреблять имена существительные  в 		      нужных падежах, тренировать в постановке вопроса;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определять грамматические признаки имени 	  	 	    существительного;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   - организовать исследовательскую работу в группах;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работать в  учебном диалоге 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   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анализировать и оценивать свою работу и 	 	    работу товарищей.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14554"/>
            <a:ext cx="72866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Помоги Снежной Королеве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Дев …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чка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д…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журный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р…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бята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т…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варищ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…ник, в…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рона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…робей, …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тец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ст…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кан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т…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релка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64" y="571480"/>
            <a:ext cx="3023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15 февраля.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Классная работа.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2714620"/>
            <a:ext cx="1847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7410" name="Picture 2" descr="http://s56.radikal.ru/i152/1001/52/2813e381e71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2571735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7596"/>
          </a:xfrm>
        </p:spPr>
        <p:txBody>
          <a:bodyPr/>
          <a:lstStyle/>
          <a:p>
            <a:r>
              <a:rPr lang="ru-RU" b="1" dirty="0" smtClean="0"/>
              <a:t>Игра «Одень Снеговика»</a:t>
            </a:r>
            <a:endParaRPr lang="ru-RU" b="1" dirty="0"/>
          </a:p>
        </p:txBody>
      </p:sp>
      <p:pic>
        <p:nvPicPr>
          <p:cNvPr id="4" name="Рисунок 6" descr="tn_gallery_2_346_37038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5572164" cy="647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1)гла</a:t>
            </a:r>
            <a:r>
              <a:rPr lang="ru-RU" dirty="0" smtClean="0">
                <a:solidFill>
                  <a:srgbClr val="FF0000"/>
                </a:solidFill>
              </a:rPr>
              <a:t>з</a:t>
            </a:r>
            <a:r>
              <a:rPr lang="ru-RU" dirty="0" smtClean="0"/>
              <a:t>ки                         1)шу</a:t>
            </a:r>
            <a:r>
              <a:rPr lang="ru-RU" dirty="0" smtClean="0">
                <a:solidFill>
                  <a:srgbClr val="FF0000"/>
                </a:solidFill>
              </a:rPr>
              <a:t>б</a:t>
            </a:r>
            <a:r>
              <a:rPr lang="ru-RU" dirty="0" smtClean="0"/>
              <a:t>ка</a:t>
            </a:r>
          </a:p>
          <a:p>
            <a:r>
              <a:rPr lang="ru-RU" dirty="0" smtClean="0"/>
              <a:t>2)гу</a:t>
            </a:r>
            <a:r>
              <a:rPr lang="ru-RU" dirty="0" smtClean="0">
                <a:solidFill>
                  <a:srgbClr val="FF0000"/>
                </a:solidFill>
              </a:rPr>
              <a:t>б</a:t>
            </a:r>
            <a:r>
              <a:rPr lang="ru-RU" dirty="0" smtClean="0"/>
              <a:t>ки                           2)сапо</a:t>
            </a:r>
            <a:r>
              <a:rPr lang="ru-RU" dirty="0" smtClean="0">
                <a:solidFill>
                  <a:srgbClr val="FF0000"/>
                </a:solidFill>
              </a:rPr>
              <a:t>ж</a:t>
            </a:r>
            <a:r>
              <a:rPr lang="ru-RU" dirty="0" smtClean="0"/>
              <a:t>ки</a:t>
            </a:r>
          </a:p>
          <a:p>
            <a:r>
              <a:rPr lang="ru-RU" dirty="0" smtClean="0"/>
              <a:t>3)бро</a:t>
            </a:r>
            <a:r>
              <a:rPr lang="ru-RU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ки                        3)ша</a:t>
            </a:r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/>
              <a:t>ка</a:t>
            </a:r>
          </a:p>
          <a:p>
            <a:r>
              <a:rPr lang="ru-RU" dirty="0" smtClean="0"/>
              <a:t>4)у</a:t>
            </a:r>
            <a:r>
              <a:rPr lang="ru-RU" dirty="0" smtClean="0">
                <a:solidFill>
                  <a:srgbClr val="FF0000"/>
                </a:solidFill>
              </a:rPr>
              <a:t>ш</a:t>
            </a:r>
            <a:r>
              <a:rPr lang="ru-RU" dirty="0" smtClean="0"/>
              <a:t>ки                            4)шар</a:t>
            </a:r>
            <a:r>
              <a:rPr lang="ru-RU" dirty="0" smtClean="0">
                <a:solidFill>
                  <a:srgbClr val="FF0000"/>
                </a:solidFill>
              </a:rPr>
              <a:t>ф</a:t>
            </a:r>
          </a:p>
          <a:p>
            <a:r>
              <a:rPr lang="ru-RU" dirty="0" smtClean="0"/>
              <a:t>5)зу</a:t>
            </a:r>
            <a:r>
              <a:rPr lang="ru-RU" dirty="0" smtClean="0">
                <a:solidFill>
                  <a:srgbClr val="FF0000"/>
                </a:solidFill>
              </a:rPr>
              <a:t>б</a:t>
            </a:r>
            <a:r>
              <a:rPr lang="ru-RU" dirty="0" smtClean="0"/>
              <a:t>ки                           5)варе</a:t>
            </a:r>
            <a:r>
              <a:rPr lang="ru-RU" dirty="0" smtClean="0">
                <a:solidFill>
                  <a:srgbClr val="FF0000"/>
                </a:solidFill>
              </a:rPr>
              <a:t>ж</a:t>
            </a:r>
            <a:r>
              <a:rPr lang="ru-RU" dirty="0" smtClean="0"/>
              <a:t>ки</a:t>
            </a:r>
          </a:p>
          <a:p>
            <a:r>
              <a:rPr lang="ru-RU" dirty="0" smtClean="0"/>
              <a:t>6)но</a:t>
            </a:r>
            <a:r>
              <a:rPr lang="ru-RU" dirty="0" smtClean="0">
                <a:solidFill>
                  <a:srgbClr val="FF0000"/>
                </a:solidFill>
              </a:rPr>
              <a:t>ж</a:t>
            </a:r>
            <a:r>
              <a:rPr lang="ru-RU" dirty="0" smtClean="0"/>
              <a:t>ки</a:t>
            </a:r>
          </a:p>
          <a:p>
            <a:r>
              <a:rPr lang="ru-RU" dirty="0" smtClean="0"/>
              <a:t>7)ру</a:t>
            </a:r>
            <a:r>
              <a:rPr lang="ru-RU" dirty="0" smtClean="0">
                <a:solidFill>
                  <a:srgbClr val="FF0000"/>
                </a:solidFill>
              </a:rPr>
              <a:t>чк</a:t>
            </a:r>
            <a:r>
              <a:rPr lang="ru-RU" dirty="0" smtClean="0"/>
              <a:t>и</a:t>
            </a:r>
            <a:endParaRPr lang="ru-RU" dirty="0"/>
          </a:p>
        </p:txBody>
      </p:sp>
      <p:pic>
        <p:nvPicPr>
          <p:cNvPr id="4" name="Рисунок 3" descr="71161168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857628"/>
            <a:ext cx="2304268" cy="282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857364"/>
            <a:ext cx="6929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Столяр                        Кондуктор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Плотник                      Шофёр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Инженер                     Доктор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500042"/>
            <a:ext cx="8044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Одушевлённые существительные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22" descr="девоч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357694"/>
            <a:ext cx="2000232" cy="2285986"/>
          </a:xfrm>
          <a:prstGeom prst="rect">
            <a:avLst/>
          </a:prstGeom>
        </p:spPr>
      </p:pic>
      <p:pic>
        <p:nvPicPr>
          <p:cNvPr id="18" name="Содержимое 22" descr="девоч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357694"/>
            <a:ext cx="2000232" cy="2285986"/>
          </a:xfrm>
          <a:prstGeom prst="rect">
            <a:avLst/>
          </a:prstGeom>
        </p:spPr>
      </p:pic>
      <p:pic>
        <p:nvPicPr>
          <p:cNvPr id="19" name="Содержимое 22" descr="девоч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286256"/>
            <a:ext cx="2000232" cy="2285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Неодушевлённые существительные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6" descr="tn_gallery_2_346_3703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94"/>
            <a:ext cx="215072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" descr="tn_gallery_2_346_3703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357694"/>
            <a:ext cx="215072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tn_gallery_2_346_3703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357694"/>
            <a:ext cx="215072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сад                         река                               картина</a:t>
            </a:r>
          </a:p>
          <a:p>
            <a:pPr>
              <a:buNone/>
            </a:pPr>
            <a:r>
              <a:rPr lang="ru-RU" dirty="0" smtClean="0"/>
              <a:t>ель                         иней                               облака</a:t>
            </a:r>
          </a:p>
          <a:p>
            <a:pPr>
              <a:buNone/>
            </a:pPr>
            <a:r>
              <a:rPr lang="ru-RU" dirty="0" smtClean="0"/>
              <a:t>                                поле                              равнина      </a:t>
            </a:r>
          </a:p>
          <a:p>
            <a:pPr>
              <a:buNone/>
            </a:pPr>
            <a:r>
              <a:rPr lang="ru-RU" dirty="0" smtClean="0"/>
              <a:t>                                шалаш                          картина</a:t>
            </a:r>
          </a:p>
          <a:p>
            <a:pPr>
              <a:buNone/>
            </a:pPr>
            <a:r>
              <a:rPr lang="ru-RU" dirty="0" smtClean="0"/>
              <a:t>                                пейзаж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14612" y="357166"/>
            <a:ext cx="41434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Имена существительные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428736"/>
            <a:ext cx="278608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одушевлённые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86446" y="1428736"/>
            <a:ext cx="30003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неодушевлённые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2428868"/>
            <a:ext cx="12858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кто?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3500438"/>
            <a:ext cx="292895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неживые предметы, растения, явления окружающего мира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2428868"/>
            <a:ext cx="127159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что?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14414" y="3571876"/>
            <a:ext cx="264320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люди, животные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3357554" y="1285860"/>
            <a:ext cx="571504" cy="35719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2750331" y="2393149"/>
            <a:ext cx="285752" cy="21431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6143636" y="2357430"/>
            <a:ext cx="285752" cy="21431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429256" y="1285860"/>
            <a:ext cx="357190" cy="21431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6036479" y="3321843"/>
            <a:ext cx="214314" cy="14287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2643174" y="3286124"/>
            <a:ext cx="428628" cy="28575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500034" y="228600"/>
            <a:ext cx="45719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643966" cy="1143000"/>
          </a:xfrm>
        </p:spPr>
        <p:txBody>
          <a:bodyPr>
            <a:normAutofit fontScale="90000"/>
          </a:bodyPr>
          <a:lstStyle/>
          <a:p>
            <a:r>
              <a:rPr lang="ru-RU" sz="73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 - подсказка</a:t>
            </a: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37982" name="Group 94"/>
          <p:cNvGraphicFramePr>
            <a:graphicFrameLocks noGrp="1"/>
          </p:cNvGraphicFramePr>
          <p:nvPr>
            <p:ph idx="4294967295"/>
          </p:nvPr>
        </p:nvGraphicFramePr>
        <p:xfrm>
          <a:off x="642910" y="1285860"/>
          <a:ext cx="8110566" cy="4638370"/>
        </p:xfrm>
        <a:graphic>
          <a:graphicData uri="http://schemas.openxmlformats.org/drawingml/2006/table">
            <a:tbl>
              <a:tblPr/>
              <a:tblGrid>
                <a:gridCol w="8110566"/>
              </a:tblGrid>
              <a:tr h="6112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Одушевлённые имена существительные обозначают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Названия животных (собака, заяц, …)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Людей (врач, учитель, …)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Мифических существ (Баба-Яга, Русалка, Кащей, …)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Неодушевленные имена существительные обозначают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Неживые предметы ( дом, стол, …)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Растения ( астра, роза, …)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Явления окружающего мира ( дождь, гроза, …)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Отвечают на вопросы : кто? что?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315</Words>
  <PresentationFormat>Экран (4:3)</PresentationFormat>
  <Paragraphs>84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МКОУ «Лицей с. Верхний Мамон»  Имена существительные одушевлённые и неодушевлённые</vt:lpstr>
      <vt:lpstr>Цель: создать условия для формирования знаний об одушевлённых и неодушевлённых именах существительных по вопросам и лексическому значению слов </vt:lpstr>
      <vt:lpstr>Слайд 3</vt:lpstr>
      <vt:lpstr>Игра «Одень Снеговика»</vt:lpstr>
      <vt:lpstr>Работа в группах</vt:lpstr>
      <vt:lpstr>Слайд 6</vt:lpstr>
      <vt:lpstr>Слайд 7</vt:lpstr>
      <vt:lpstr>Слайд 8</vt:lpstr>
      <vt:lpstr>Памятка - подсказка </vt:lpstr>
      <vt:lpstr>Подумай и докажи!</vt:lpstr>
      <vt:lpstr>Разложите в два столбика слова:</vt:lpstr>
      <vt:lpstr>Тест  провести тест-контроль по определению одушевлённости и неодушевлённости существительных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Ирина</cp:lastModifiedBy>
  <cp:revision>84</cp:revision>
  <dcterms:modified xsi:type="dcterms:W3CDTF">2014-03-22T09:25:50Z</dcterms:modified>
</cp:coreProperties>
</file>