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14D8-CCEF-4CC8-9921-ACAEC3651988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94DB-4FB3-45E5-922A-DB0FC6C8F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d.exdat.com/docs/index-645995.html?page=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owledge.allbest.ru/pedagogics/3c0a65625b2bc78a5c43a88521316c27_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Мои документы\Мои рисунки\ЗАСТАВКИ\Гора в завод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357166"/>
            <a:ext cx="6429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На острове  </a:t>
            </a:r>
            <a:r>
              <a:rPr lang="ru-RU" sz="4000" b="1" dirty="0"/>
              <a:t>сокровищ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214686"/>
            <a:ext cx="5143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Метод 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r>
              <a:rPr lang="ru-RU" sz="4400" b="1" i="1" dirty="0" smtClean="0">
                <a:solidFill>
                  <a:srgbClr val="FFFF00"/>
                </a:solidFill>
              </a:rPr>
              <a:t>проектов 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Мои рисунки\ЗАСТАВКИ\04SC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76436" y="714356"/>
            <a:ext cx="4591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МЕТОД ПРОЕКТОВ</a:t>
            </a:r>
            <a:endParaRPr lang="en-US" sz="4000" b="1" i="1" dirty="0" smtClean="0">
              <a:solidFill>
                <a:srgbClr val="FFFF00"/>
              </a:solidFill>
            </a:endParaRPr>
          </a:p>
          <a:p>
            <a:endParaRPr lang="en-US" sz="4000" b="1" i="1" dirty="0">
              <a:solidFill>
                <a:srgbClr val="FFFF00"/>
              </a:solidFill>
            </a:endParaRPr>
          </a:p>
          <a:p>
            <a:r>
              <a:rPr lang="ru-RU" sz="4000" b="1" i="1" dirty="0" smtClean="0">
                <a:solidFill>
                  <a:srgbClr val="FFFF00"/>
                </a:solidFill>
              </a:rPr>
              <a:t> 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714488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Что такое </a:t>
            </a:r>
            <a:r>
              <a:rPr lang="ru-RU" b="1" i="1" dirty="0">
                <a:solidFill>
                  <a:srgbClr val="FFFF00"/>
                </a:solidFill>
              </a:rPr>
              <a:t>проект?</a:t>
            </a:r>
            <a:r>
              <a:rPr lang="ru-RU" b="1" dirty="0">
                <a:solidFill>
                  <a:srgbClr val="FFFF00"/>
                </a:solidFill>
              </a:rPr>
              <a:t> 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                           </a:t>
            </a:r>
            <a:r>
              <a:rPr lang="ru-RU" b="1" dirty="0" smtClean="0">
                <a:solidFill>
                  <a:srgbClr val="FFFF00"/>
                </a:solidFill>
              </a:rPr>
              <a:t>Что </a:t>
            </a:r>
            <a:r>
              <a:rPr lang="ru-RU" b="1" dirty="0">
                <a:solidFill>
                  <a:srgbClr val="FFFF00"/>
                </a:solidFill>
              </a:rPr>
              <a:t>такое </a:t>
            </a:r>
            <a:r>
              <a:rPr lang="ru-RU" b="1" i="1" dirty="0">
                <a:solidFill>
                  <a:srgbClr val="FFFF00"/>
                </a:solidFill>
              </a:rPr>
              <a:t>метод проектов?</a:t>
            </a:r>
            <a:r>
              <a:rPr lang="ru-RU" b="1" dirty="0">
                <a:solidFill>
                  <a:srgbClr val="FFFF00"/>
                </a:solidFill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51837"/>
            <a:ext cx="33575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FF00"/>
                </a:solidFill>
              </a:rPr>
              <a:t>Метод проектов</a:t>
            </a:r>
            <a:r>
              <a:rPr lang="ru-RU" b="1" dirty="0">
                <a:solidFill>
                  <a:srgbClr val="FFFF00"/>
                </a:solidFill>
              </a:rPr>
              <a:t> - не новое явление в педагогике. Он применялся и в отечественной дидактике, особенно в 20-30 годы, и в зарубежной. В последнее время этому методу уделяется пристальное внимание во многих странах мира.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136339"/>
            <a:ext cx="38576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2060"/>
                </a:solidFill>
              </a:rPr>
              <a:t>Метод проектов</a:t>
            </a:r>
            <a:r>
              <a:rPr lang="ru-RU" sz="1400" b="1" dirty="0">
                <a:solidFill>
                  <a:srgbClr val="002060"/>
                </a:solidFill>
              </a:rPr>
              <a:t> всегда ориентирован на самостоятельную деятельность учащихся - индивидуальную, парную, групповую, которую учащиеся выполняют в течение определенного отрезка времени. Этот подход органично сочетается с групповым (</a:t>
            </a:r>
            <a:r>
              <a:rPr lang="ru-RU" sz="1400" b="1" dirty="0" err="1">
                <a:solidFill>
                  <a:srgbClr val="002060"/>
                </a:solidFill>
              </a:rPr>
              <a:t>cooperative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learning</a:t>
            </a:r>
            <a:r>
              <a:rPr lang="ru-RU" sz="1400" b="1" dirty="0">
                <a:solidFill>
                  <a:srgbClr val="002060"/>
                </a:solidFill>
              </a:rPr>
              <a:t>) подходом к обучению. </a:t>
            </a:r>
            <a:r>
              <a:rPr lang="ru-RU" sz="1400" b="1" i="1" dirty="0">
                <a:solidFill>
                  <a:srgbClr val="002060"/>
                </a:solidFill>
              </a:rPr>
              <a:t>Метод проектов</a:t>
            </a:r>
            <a:r>
              <a:rPr lang="ru-RU" sz="1400" b="1" dirty="0">
                <a:solidFill>
                  <a:srgbClr val="002060"/>
                </a:solidFill>
              </a:rPr>
              <a:t> всегда предполагает решение какой-то </a:t>
            </a:r>
            <a:r>
              <a:rPr lang="ru-RU" sz="1400" b="1" dirty="0" smtClean="0">
                <a:solidFill>
                  <a:srgbClr val="002060"/>
                </a:solidFill>
              </a:rPr>
              <a:t>проблемы.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Мои рисунки\ЗАСТАВКИ\462-128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85729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Основные требования к использованию метода проектов.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785927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1400" b="1" dirty="0" smtClean="0">
                <a:solidFill>
                  <a:srgbClr val="002060"/>
                </a:solidFill>
              </a:rPr>
              <a:t>1</a:t>
            </a:r>
            <a:r>
              <a:rPr lang="ru-RU" sz="1400" b="1" dirty="0" smtClean="0">
                <a:solidFill>
                  <a:srgbClr val="002060"/>
                </a:solidFill>
              </a:rPr>
              <a:t>Наличие </a:t>
            </a:r>
            <a:r>
              <a:rPr lang="ru-RU" sz="1400" b="1" dirty="0">
                <a:solidFill>
                  <a:srgbClr val="002060"/>
                </a:solidFill>
              </a:rPr>
              <a:t>значимой в исследовательском, творческом плане проблемы/задачи</a:t>
            </a:r>
            <a:r>
              <a:rPr lang="ru-RU" sz="1400" b="1" dirty="0" smtClean="0">
                <a:solidFill>
                  <a:srgbClr val="002060"/>
                </a:solidFill>
              </a:rPr>
              <a:t>, </a:t>
            </a:r>
            <a:r>
              <a:rPr lang="ru-RU" sz="1400" b="1" dirty="0">
                <a:solidFill>
                  <a:srgbClr val="002060"/>
                </a:solidFill>
              </a:rPr>
              <a:t/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2</a:t>
            </a:r>
            <a:r>
              <a:rPr lang="ru-RU" sz="1400" b="1" dirty="0">
                <a:solidFill>
                  <a:srgbClr val="002060"/>
                </a:solidFill>
              </a:rPr>
              <a:t> Практическая, теоретическая, познавательная значимость предполагаемых результатов </a:t>
            </a:r>
            <a:r>
              <a:rPr lang="ru-RU" sz="1400" b="1" dirty="0" smtClean="0">
                <a:solidFill>
                  <a:srgbClr val="002060"/>
                </a:solidFill>
              </a:rPr>
              <a:t>(</a:t>
            </a:r>
            <a:endParaRPr lang="ru-RU" sz="1400" b="1" dirty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3</a:t>
            </a:r>
            <a:r>
              <a:rPr lang="ru-RU" sz="1400" b="1" dirty="0" smtClean="0">
                <a:solidFill>
                  <a:srgbClr val="002060"/>
                </a:solidFill>
              </a:rPr>
              <a:t>Самостоятельная </a:t>
            </a:r>
            <a:r>
              <a:rPr lang="ru-RU" sz="1400" b="1" dirty="0">
                <a:solidFill>
                  <a:srgbClr val="002060"/>
                </a:solidFill>
              </a:rPr>
              <a:t>( индивидуальная, парная, групповая) деятельность учащихся. </a:t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4.</a:t>
            </a:r>
            <a:r>
              <a:rPr lang="ru-RU" sz="1400" b="1" dirty="0" smtClean="0">
                <a:solidFill>
                  <a:srgbClr val="002060"/>
                </a:solidFill>
              </a:rPr>
              <a:t>Определение </a:t>
            </a:r>
            <a:r>
              <a:rPr lang="ru-RU" sz="1400" b="1" dirty="0">
                <a:solidFill>
                  <a:srgbClr val="002060"/>
                </a:solidFill>
              </a:rPr>
              <a:t>конечных целей совместных/индивидуальных проектов; </a:t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5.</a:t>
            </a:r>
            <a:r>
              <a:rPr lang="ru-RU" sz="1400" b="1" dirty="0" smtClean="0">
                <a:solidFill>
                  <a:srgbClr val="002060"/>
                </a:solidFill>
              </a:rPr>
              <a:t>Определение </a:t>
            </a:r>
            <a:r>
              <a:rPr lang="ru-RU" sz="1400" b="1" dirty="0">
                <a:solidFill>
                  <a:srgbClr val="002060"/>
                </a:solidFill>
              </a:rPr>
              <a:t>базовых знаний из различных областей, необходимых для работы над проектом. </a:t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6.</a:t>
            </a:r>
            <a:r>
              <a:rPr lang="ru-RU" sz="1400" b="1" dirty="0" smtClean="0">
                <a:solidFill>
                  <a:srgbClr val="002060"/>
                </a:solidFill>
              </a:rPr>
              <a:t>Структурирование </a:t>
            </a:r>
            <a:r>
              <a:rPr lang="ru-RU" sz="1400" b="1" dirty="0">
                <a:solidFill>
                  <a:srgbClr val="002060"/>
                </a:solidFill>
              </a:rPr>
              <a:t>содержательной части проекта ( с указанием поэтапных результатов). </a:t>
            </a:r>
            <a:br>
              <a:rPr lang="ru-RU" sz="1400" b="1" dirty="0">
                <a:solidFill>
                  <a:srgbClr val="002060"/>
                </a:solidFill>
              </a:rPr>
            </a:br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ЗАСТАВКИ\461-115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57166"/>
            <a:ext cx="892971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Использование исследовательских методов : </a:t>
            </a:r>
            <a:br>
              <a:rPr lang="ru-RU" sz="4000" b="1" i="1" dirty="0"/>
            </a:br>
            <a:r>
              <a:rPr lang="ru-RU" sz="1400" b="1" dirty="0" smtClean="0"/>
              <a:t>определение </a:t>
            </a:r>
            <a:r>
              <a:rPr lang="ru-RU" sz="1400" b="1" dirty="0"/>
              <a:t>проблемы, вытекающих из нее задач исследования; </a:t>
            </a:r>
            <a:br>
              <a:rPr lang="ru-RU" sz="1400" b="1" dirty="0"/>
            </a:br>
            <a:endParaRPr lang="ru-RU" sz="1400" b="1" dirty="0"/>
          </a:p>
          <a:p>
            <a:pPr lvl="1"/>
            <a:r>
              <a:rPr lang="ru-RU" sz="1400" b="1" dirty="0" smtClean="0"/>
              <a:t>выдвижение </a:t>
            </a:r>
            <a:r>
              <a:rPr lang="ru-RU" sz="1400" b="1" dirty="0"/>
              <a:t>гипотезы их решения, обсуждение методов исследования; </a:t>
            </a:r>
            <a:br>
              <a:rPr lang="ru-RU" sz="1400" b="1" dirty="0"/>
            </a:br>
            <a:r>
              <a:rPr lang="ru-RU" sz="1400" b="1" dirty="0" smtClean="0"/>
              <a:t>оформление </a:t>
            </a:r>
            <a:r>
              <a:rPr lang="ru-RU" sz="1400" b="1" dirty="0"/>
              <a:t>конечных результатов; </a:t>
            </a:r>
            <a:br>
              <a:rPr lang="ru-RU" sz="1400" b="1" dirty="0"/>
            </a:br>
            <a:r>
              <a:rPr lang="ru-RU" sz="1400" b="1" dirty="0" smtClean="0"/>
              <a:t>анализ </a:t>
            </a:r>
            <a:r>
              <a:rPr lang="ru-RU" sz="1400" b="1" dirty="0"/>
              <a:t>полученных </a:t>
            </a:r>
            <a:r>
              <a:rPr lang="ru-RU" sz="1400" b="1" dirty="0" smtClean="0"/>
              <a:t>данных;</a:t>
            </a:r>
            <a:endParaRPr lang="en-US" sz="1400" b="1" dirty="0" smtClean="0"/>
          </a:p>
          <a:p>
            <a:pPr lvl="1"/>
            <a:endParaRPr lang="en-US" sz="1400" b="1" dirty="0" smtClean="0"/>
          </a:p>
          <a:p>
            <a:pPr lvl="1"/>
            <a:r>
              <a:rPr lang="ru-RU" sz="1400" b="1" dirty="0" smtClean="0"/>
              <a:t>подведение </a:t>
            </a:r>
            <a:r>
              <a:rPr lang="ru-RU" sz="1400" b="1" dirty="0"/>
              <a:t>итогов, корректировка, выводы ( использование в ходе </a:t>
            </a:r>
            <a:r>
              <a:rPr lang="ru-RU" sz="1400" b="1" dirty="0" err="1"/>
              <a:t>совмест</a:t>
            </a:r>
            <a:r>
              <a:rPr lang="ru-RU" sz="1400" b="1" dirty="0"/>
              <a:t>- </a:t>
            </a:r>
            <a:r>
              <a:rPr lang="ru-RU" sz="1400" b="1" dirty="0" err="1"/>
              <a:t>ного</a:t>
            </a:r>
            <a:r>
              <a:rPr lang="ru-RU" sz="1400" b="1" dirty="0"/>
              <a:t> исследования метода "мозговой атаки", "круглого стола", статистических методов, творческих отчетов, просмотров, пр.). </a:t>
            </a:r>
            <a:br>
              <a:rPr lang="ru-RU" sz="1400" b="1" dirty="0"/>
            </a:br>
            <a:endParaRPr lang="ru-RU" sz="1400" b="1" dirty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Мои рисунки\ЗАСТАВКИ\image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71481"/>
            <a:ext cx="5857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Результаты выполненных проектов должны быть материальны, то есть как-либо оформлены (видеофильм, альбом, бортжурнал "путешествий", электронная газета, альманах и т.д.). В ходе решения какой-либо проектной проблемы учащимся приходится привлекать знания и умения из разных областей: химии, физики, иностранного и родного языков.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Мои документы\Мои рисунки\ЗАСТАВКИ\image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500043"/>
            <a:ext cx="3929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hlinkClick r:id="rId3"/>
              </a:rPr>
              <a:t>http://rud.exdat.com/docs/index-645995.html?page=2#874223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714489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http://knowledge.allbest.ru/pedagogics/3c0a65625b2bc78a5c43a88521316c27_0.html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2014-04-01T19:33:39Z</dcterms:created>
  <dcterms:modified xsi:type="dcterms:W3CDTF">2014-04-02T14:18:30Z</dcterms:modified>
</cp:coreProperties>
</file>