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5" r:id="rId9"/>
    <p:sldId id="261" r:id="rId10"/>
    <p:sldId id="266" r:id="rId11"/>
    <p:sldId id="262" r:id="rId12"/>
    <p:sldId id="267" r:id="rId13"/>
    <p:sldId id="268" r:id="rId14"/>
    <p:sldId id="273" r:id="rId15"/>
    <p:sldId id="269" r:id="rId16"/>
    <p:sldId id="274" r:id="rId17"/>
    <p:sldId id="270" r:id="rId18"/>
    <p:sldId id="275" r:id="rId19"/>
    <p:sldId id="271" r:id="rId20"/>
    <p:sldId id="276" r:id="rId21"/>
    <p:sldId id="272" r:id="rId22"/>
    <p:sldId id="277" r:id="rId23"/>
    <p:sldId id="278" r:id="rId24"/>
    <p:sldId id="283" r:id="rId25"/>
    <p:sldId id="279" r:id="rId26"/>
    <p:sldId id="284" r:id="rId27"/>
    <p:sldId id="280" r:id="rId28"/>
    <p:sldId id="285" r:id="rId29"/>
    <p:sldId id="281" r:id="rId30"/>
    <p:sldId id="286" r:id="rId31"/>
    <p:sldId id="282" r:id="rId32"/>
    <p:sldId id="287" r:id="rId33"/>
    <p:sldId id="288" r:id="rId34"/>
    <p:sldId id="293" r:id="rId35"/>
    <p:sldId id="289" r:id="rId36"/>
    <p:sldId id="294" r:id="rId37"/>
    <p:sldId id="290" r:id="rId38"/>
    <p:sldId id="295" r:id="rId39"/>
    <p:sldId id="291" r:id="rId40"/>
    <p:sldId id="296" r:id="rId41"/>
    <p:sldId id="292" r:id="rId42"/>
    <p:sldId id="297" r:id="rId43"/>
    <p:sldId id="298" r:id="rId44"/>
    <p:sldId id="303" r:id="rId45"/>
    <p:sldId id="299" r:id="rId46"/>
    <p:sldId id="304" r:id="rId47"/>
    <p:sldId id="300" r:id="rId48"/>
    <p:sldId id="305" r:id="rId49"/>
    <p:sldId id="301" r:id="rId50"/>
    <p:sldId id="306" r:id="rId51"/>
    <p:sldId id="302" r:id="rId52"/>
    <p:sldId id="307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>
        <p:scale>
          <a:sx n="100" d="100"/>
          <a:sy n="100" d="100"/>
        </p:scale>
        <p:origin x="312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CAD8-95EA-412E-ABF5-0AE9C50BF7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9A8EA-113B-4D19-A48C-D5D4B0859A0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CAD8-95EA-412E-ABF5-0AE9C50BF7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9A8EA-113B-4D19-A48C-D5D4B0859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CAD8-95EA-412E-ABF5-0AE9C50BF7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9A8EA-113B-4D19-A48C-D5D4B0859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CAD8-95EA-412E-ABF5-0AE9C50BF7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9A8EA-113B-4D19-A48C-D5D4B0859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CAD8-95EA-412E-ABF5-0AE9C50BF7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9A8EA-113B-4D19-A48C-D5D4B0859A0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CAD8-95EA-412E-ABF5-0AE9C50BF7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9A8EA-113B-4D19-A48C-D5D4B0859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CAD8-95EA-412E-ABF5-0AE9C50BF7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9A8EA-113B-4D19-A48C-D5D4B0859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CAD8-95EA-412E-ABF5-0AE9C50BF7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9A8EA-113B-4D19-A48C-D5D4B0859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CAD8-95EA-412E-ABF5-0AE9C50BF7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9A8EA-113B-4D19-A48C-D5D4B0859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CAD8-95EA-412E-ABF5-0AE9C50BF7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9A8EA-113B-4D19-A48C-D5D4B0859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CAD8-95EA-412E-ABF5-0AE9C50BF7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F99A8EA-113B-4D19-A48C-D5D4B0859A0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D5CAD8-95EA-412E-ABF5-0AE9C50BF7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99A8EA-113B-4D19-A48C-D5D4B0859A0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18" Type="http://schemas.openxmlformats.org/officeDocument/2006/relationships/slide" Target="slide35.xml"/><Relationship Id="rId26" Type="http://schemas.openxmlformats.org/officeDocument/2006/relationships/slide" Target="slide51.xml"/><Relationship Id="rId3" Type="http://schemas.openxmlformats.org/officeDocument/2006/relationships/slide" Target="slide5.xml"/><Relationship Id="rId21" Type="http://schemas.openxmlformats.org/officeDocument/2006/relationships/slide" Target="slide41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3.xml"/><Relationship Id="rId25" Type="http://schemas.openxmlformats.org/officeDocument/2006/relationships/slide" Target="slide49.xml"/><Relationship Id="rId2" Type="http://schemas.openxmlformats.org/officeDocument/2006/relationships/slide" Target="slide3.xml"/><Relationship Id="rId16" Type="http://schemas.openxmlformats.org/officeDocument/2006/relationships/slide" Target="slide31.xml"/><Relationship Id="rId20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24" Type="http://schemas.openxmlformats.org/officeDocument/2006/relationships/slide" Target="slide47.xml"/><Relationship Id="rId5" Type="http://schemas.openxmlformats.org/officeDocument/2006/relationships/slide" Target="slide9.xml"/><Relationship Id="rId15" Type="http://schemas.openxmlformats.org/officeDocument/2006/relationships/slide" Target="slide29.xml"/><Relationship Id="rId23" Type="http://schemas.openxmlformats.org/officeDocument/2006/relationships/slide" Target="slide45.xml"/><Relationship Id="rId10" Type="http://schemas.openxmlformats.org/officeDocument/2006/relationships/slide" Target="slide19.xml"/><Relationship Id="rId19" Type="http://schemas.openxmlformats.org/officeDocument/2006/relationships/slide" Target="slide37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7.xml"/><Relationship Id="rId22" Type="http://schemas.openxmlformats.org/officeDocument/2006/relationships/slide" Target="slide4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slide" Target="slide24.xml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3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5" Type="http://schemas.openxmlformats.org/officeDocument/2006/relationships/slide" Target="slide44.xml"/><Relationship Id="rId4" Type="http://schemas.openxmlformats.org/officeDocument/2006/relationships/image" Target="../media/image30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7.jp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191691"/>
            <a:ext cx="71922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Своя игра</a:t>
            </a:r>
            <a:endParaRPr lang="ru-RU" sz="96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348880"/>
            <a:ext cx="2895600" cy="4105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036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7823" y="27856"/>
            <a:ext cx="2460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908720"/>
            <a:ext cx="8568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      </a:t>
            </a:r>
            <a:r>
              <a:rPr lang="ru-RU" sz="4000" b="1" dirty="0" smtClean="0"/>
              <a:t>3</a:t>
            </a:r>
            <a:r>
              <a:rPr lang="ru-RU" sz="6000" b="1" dirty="0" smtClean="0"/>
              <a:t>       </a:t>
            </a:r>
            <a:r>
              <a:rPr lang="ru-RU" sz="4000" b="1" dirty="0" smtClean="0"/>
              <a:t>2 </a:t>
            </a:r>
            <a:r>
              <a:rPr lang="ru-RU" sz="6000" b="1" dirty="0" smtClean="0"/>
              <a:t>      </a:t>
            </a:r>
            <a:r>
              <a:rPr lang="ru-RU" sz="4000" b="1" dirty="0" smtClean="0"/>
              <a:t> 1      4</a:t>
            </a:r>
          </a:p>
          <a:p>
            <a:r>
              <a:rPr lang="ru-RU" sz="6000" b="1" dirty="0" smtClean="0"/>
              <a:t>400-(80+180:3)+60=</a:t>
            </a:r>
            <a:r>
              <a:rPr lang="ru-RU" sz="6000" b="1" dirty="0" smtClean="0">
                <a:solidFill>
                  <a:srgbClr val="C00000"/>
                </a:solidFill>
              </a:rPr>
              <a:t>320</a:t>
            </a:r>
          </a:p>
          <a:p>
            <a:r>
              <a:rPr lang="ru-RU" sz="6000" b="1" dirty="0"/>
              <a:t> </a:t>
            </a:r>
            <a:r>
              <a:rPr lang="ru-RU" sz="6000" b="1" dirty="0" smtClean="0"/>
              <a:t>      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284984"/>
            <a:ext cx="662473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3200" b="1" dirty="0" smtClean="0">
                <a:solidFill>
                  <a:srgbClr val="FF0000"/>
                </a:solidFill>
              </a:rPr>
              <a:t>180:3= 60</a:t>
            </a:r>
          </a:p>
          <a:p>
            <a:pPr marL="342900" indent="-342900">
              <a:buAutoNum type="arabicParenR"/>
            </a:pPr>
            <a:r>
              <a:rPr lang="ru-RU" sz="3200" b="1" dirty="0" smtClean="0">
                <a:solidFill>
                  <a:srgbClr val="FF0000"/>
                </a:solidFill>
              </a:rPr>
              <a:t>80+60=140</a:t>
            </a:r>
          </a:p>
          <a:p>
            <a:pPr marL="342900" indent="-342900">
              <a:buAutoNum type="arabicParenR" startAt="3"/>
            </a:pPr>
            <a:r>
              <a:rPr lang="ru-RU" sz="3200" b="1" dirty="0" smtClean="0">
                <a:solidFill>
                  <a:srgbClr val="FF0000"/>
                </a:solidFill>
              </a:rPr>
              <a:t>400-140=260</a:t>
            </a:r>
          </a:p>
          <a:p>
            <a:pPr marL="342900" indent="-342900">
              <a:buAutoNum type="arabicParenR" startAt="3"/>
            </a:pPr>
            <a:r>
              <a:rPr lang="ru-RU" sz="3200" b="1" dirty="0" smtClean="0">
                <a:solidFill>
                  <a:srgbClr val="FF0000"/>
                </a:solidFill>
              </a:rPr>
              <a:t>260+60=320</a:t>
            </a:r>
          </a:p>
          <a:p>
            <a:pPr marL="342900" indent="-342900">
              <a:buAutoNum type="arabicParenR" startAt="3"/>
            </a:pPr>
            <a:endParaRPr lang="ru-RU" dirty="0"/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323528" y="5733256"/>
            <a:ext cx="864096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0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35696" y="116632"/>
            <a:ext cx="4595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Реши задачу: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1300118"/>
            <a:ext cx="3672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Длина прямоугольника 8 см, ширина 5 см. Вычисли периметр этого прямоугольника.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5120" y="1738846"/>
            <a:ext cx="3168352" cy="1800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51720" y="1300118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8см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242088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5см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5589240"/>
            <a:ext cx="358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2" action="ppaction://hlinksldjump"/>
              </a:rPr>
              <a:t>Проверка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92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116632"/>
            <a:ext cx="2460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6281" y="1412776"/>
            <a:ext cx="3378047" cy="17281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80112" y="1039962"/>
            <a:ext cx="720080" cy="37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8см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4328" y="20608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5см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512243"/>
            <a:ext cx="3822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Р= (8+5)*2=</a:t>
            </a:r>
            <a:r>
              <a:rPr lang="ru-RU" sz="3200" b="1" i="1" u="sng" dirty="0" smtClean="0">
                <a:solidFill>
                  <a:srgbClr val="C00000"/>
                </a:solidFill>
              </a:rPr>
              <a:t>26</a:t>
            </a:r>
            <a:r>
              <a:rPr lang="ru-RU" sz="3200" b="1" dirty="0" smtClean="0">
                <a:solidFill>
                  <a:srgbClr val="C00000"/>
                </a:solidFill>
              </a:rPr>
              <a:t> (см)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Стрелка влево 9">
            <a:hlinkClick r:id="rId2" action="ppaction://hlinksldjump"/>
          </p:cNvPr>
          <p:cNvSpPr/>
          <p:nvPr/>
        </p:nvSpPr>
        <p:spPr>
          <a:xfrm>
            <a:off x="395536" y="5589240"/>
            <a:ext cx="1080120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21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5060"/>
            <a:ext cx="70078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В каком слове все </a:t>
            </a:r>
          </a:p>
          <a:p>
            <a:pPr algn="ctr"/>
            <a:r>
              <a:rPr lang="ru-RU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с</a:t>
            </a:r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огласные твёрдые?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793310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Метель, лось, может, зверь, конь. 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429000"/>
            <a:ext cx="3364992" cy="3212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51520" y="5718262"/>
            <a:ext cx="358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3" action="ppaction://hlinksldjump"/>
              </a:rPr>
              <a:t>Проверка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764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692696"/>
            <a:ext cx="2460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2522508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6000" b="1" i="1" dirty="0" smtClean="0"/>
              <a:t>В слове </a:t>
            </a:r>
            <a:r>
              <a:rPr lang="ru-RU" sz="6000" b="1" i="1" dirty="0" smtClean="0">
                <a:solidFill>
                  <a:srgbClr val="FF0000"/>
                </a:solidFill>
              </a:rPr>
              <a:t>может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395536" y="5661248"/>
            <a:ext cx="1080120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77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0"/>
            <a:ext cx="74218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Подбери антонимы к</a:t>
            </a:r>
          </a:p>
          <a:p>
            <a:pPr algn="ctr"/>
            <a:r>
              <a:rPr lang="ru-RU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с</a:t>
            </a:r>
            <a:r>
              <a:rPr lang="ru-RU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ловам: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256" y="1705451"/>
            <a:ext cx="388843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sz="4000" b="1" dirty="0" smtClean="0">
                <a:solidFill>
                  <a:srgbClr val="FFFF00"/>
                </a:solidFill>
              </a:rPr>
              <a:t>Теряет- …</a:t>
            </a:r>
          </a:p>
          <a:p>
            <a:r>
              <a:rPr lang="ru-RU" sz="4000" b="1" dirty="0" smtClean="0">
                <a:solidFill>
                  <a:srgbClr val="FFFF00"/>
                </a:solidFill>
              </a:rPr>
              <a:t>Горький- …</a:t>
            </a:r>
          </a:p>
          <a:p>
            <a:r>
              <a:rPr lang="ru-RU" sz="4000" b="1" dirty="0" smtClean="0">
                <a:solidFill>
                  <a:srgbClr val="FFFF00"/>
                </a:solidFill>
              </a:rPr>
              <a:t>Темнеть- …</a:t>
            </a:r>
          </a:p>
          <a:p>
            <a:r>
              <a:rPr lang="ru-RU" sz="4000" b="1" dirty="0" smtClean="0">
                <a:solidFill>
                  <a:srgbClr val="FFFF00"/>
                </a:solidFill>
              </a:rPr>
              <a:t>Нежный- …</a:t>
            </a:r>
          </a:p>
          <a:p>
            <a:r>
              <a:rPr lang="ru-RU" sz="4000" b="1" dirty="0" smtClean="0">
                <a:solidFill>
                  <a:srgbClr val="FFFF00"/>
                </a:solidFill>
              </a:rPr>
              <a:t>Вчера - …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88840"/>
            <a:ext cx="3744416" cy="4062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79512" y="5589792"/>
            <a:ext cx="358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3" action="ppaction://hlinksldjump"/>
              </a:rPr>
              <a:t>Проверка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29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44624"/>
            <a:ext cx="2460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1556792"/>
            <a:ext cx="50532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Arial Black" pitchFamily="34" charset="0"/>
              </a:rPr>
              <a:t>Теряет- (находит) 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Arial Black" pitchFamily="34" charset="0"/>
              </a:rPr>
              <a:t>Горький- (сладкий) 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Arial Black" pitchFamily="34" charset="0"/>
              </a:rPr>
              <a:t>Темнеть- (светлеть) 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Arial Black" pitchFamily="34" charset="0"/>
              </a:rPr>
              <a:t>Нежный- (грубый) 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Arial Black" pitchFamily="34" charset="0"/>
              </a:rPr>
              <a:t>Вчера - (завтра)</a:t>
            </a:r>
            <a:endParaRPr lang="ru-RU" sz="32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467544" y="5517232"/>
            <a:ext cx="936104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6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28966" y="14585"/>
            <a:ext cx="791543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Объясните, что означают</a:t>
            </a:r>
          </a:p>
          <a:p>
            <a:pPr algn="ctr"/>
            <a:r>
              <a:rPr lang="ru-RU" sz="48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э</a:t>
            </a:r>
            <a:r>
              <a:rPr lang="ru-RU" sz="4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ти устойчивые</a:t>
            </a:r>
          </a:p>
          <a:p>
            <a:pPr algn="ctr"/>
            <a:r>
              <a:rPr lang="ru-RU" sz="4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выражения?</a:t>
            </a:r>
          </a:p>
          <a:p>
            <a:pPr algn="ctr"/>
            <a:r>
              <a:rPr lang="ru-RU" sz="4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ru-RU" sz="48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Ч</a:t>
            </a:r>
            <a:r>
              <a:rPr lang="ru-RU" sz="4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то в них общего?</a:t>
            </a:r>
            <a:endParaRPr lang="ru-RU" sz="48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3645024"/>
            <a:ext cx="69847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ru-RU" sz="4800" i="1" dirty="0" smtClean="0">
                <a:solidFill>
                  <a:srgbClr val="FFFF00"/>
                </a:solidFill>
              </a:rPr>
              <a:t>Хоть шаром покати.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ru-RU" sz="4800" i="1" dirty="0" smtClean="0">
                <a:solidFill>
                  <a:srgbClr val="FFFF00"/>
                </a:solidFill>
              </a:rPr>
              <a:t>Мышь повесилась.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5733256"/>
            <a:ext cx="358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2" action="ppaction://hlinksldjump"/>
              </a:rPr>
              <a:t>Проверка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38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824" y="188640"/>
            <a:ext cx="2460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772816"/>
            <a:ext cx="6696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Оба выражения обозначают пустоту, нету ничего, в этом они и схожи.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611560" y="5661248"/>
            <a:ext cx="1080120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67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208" y="14585"/>
            <a:ext cx="87332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Соедини фразеологизмы</a:t>
            </a:r>
          </a:p>
          <a:p>
            <a:pPr algn="ctr"/>
            <a:r>
              <a:rPr lang="ru-RU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с</a:t>
            </a:r>
            <a:r>
              <a:rPr lang="ru-RU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их значением: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392144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Держать язык за зубами        </a:t>
            </a:r>
            <a:r>
              <a:rPr lang="ru-RU" sz="2800" b="1" dirty="0" smtClean="0">
                <a:solidFill>
                  <a:srgbClr val="92D050"/>
                </a:solidFill>
              </a:rPr>
              <a:t> неожиданно 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Яблоку негде упасть                 </a:t>
            </a:r>
            <a:r>
              <a:rPr lang="ru-RU" sz="2800" b="1" dirty="0" smtClean="0">
                <a:solidFill>
                  <a:srgbClr val="92D050"/>
                </a:solidFill>
              </a:rPr>
              <a:t>молчать 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Как снег на голову                    </a:t>
            </a:r>
            <a:r>
              <a:rPr lang="ru-RU" sz="2800" b="1" dirty="0" smtClean="0">
                <a:solidFill>
                  <a:srgbClr val="92D050"/>
                </a:solidFill>
              </a:rPr>
              <a:t>очень быстро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Нестись сломя голову             </a:t>
            </a:r>
            <a:r>
              <a:rPr lang="ru-RU" sz="2800" b="1" dirty="0" smtClean="0">
                <a:solidFill>
                  <a:srgbClr val="92D050"/>
                </a:solidFill>
              </a:rPr>
              <a:t>тесно 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Ломать голову                            </a:t>
            </a:r>
            <a:r>
              <a:rPr lang="ru-RU" sz="2800" b="1" dirty="0" smtClean="0">
                <a:solidFill>
                  <a:srgbClr val="92D050"/>
                </a:solidFill>
              </a:rPr>
              <a:t>раздумывать</a:t>
            </a:r>
            <a:endParaRPr lang="ru-RU" sz="2800" b="1" dirty="0">
              <a:solidFill>
                <a:srgbClr val="92D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8669" y="5733256"/>
            <a:ext cx="358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Проверка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50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67" y="44624"/>
            <a:ext cx="39909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Математика</a:t>
            </a:r>
          </a:p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8295" y="188640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+mj-lt"/>
                <a:hlinkClick r:id="rId2" action="ppaction://hlinksldjump"/>
              </a:rPr>
              <a:t>10</a:t>
            </a:r>
            <a:r>
              <a:rPr lang="ru-RU" sz="4800" b="1" dirty="0" smtClean="0">
                <a:latin typeface="+mj-lt"/>
              </a:rPr>
              <a:t>  </a:t>
            </a:r>
            <a:r>
              <a:rPr lang="ru-RU" sz="4800" b="1" dirty="0" smtClean="0">
                <a:latin typeface="+mj-lt"/>
                <a:hlinkClick r:id="rId3" action="ppaction://hlinksldjump"/>
              </a:rPr>
              <a:t>20</a:t>
            </a:r>
            <a:r>
              <a:rPr lang="ru-RU" sz="4800" b="1" dirty="0" smtClean="0">
                <a:latin typeface="+mj-lt"/>
              </a:rPr>
              <a:t>  </a:t>
            </a:r>
            <a:r>
              <a:rPr lang="ru-RU" sz="4800" b="1" dirty="0" smtClean="0">
                <a:latin typeface="+mj-lt"/>
                <a:hlinkClick r:id="rId4" action="ppaction://hlinksldjump"/>
              </a:rPr>
              <a:t>30</a:t>
            </a:r>
            <a:r>
              <a:rPr lang="ru-RU" sz="4800" b="1" dirty="0" smtClean="0">
                <a:latin typeface="+mj-lt"/>
              </a:rPr>
              <a:t>  </a:t>
            </a:r>
            <a:r>
              <a:rPr lang="ru-RU" sz="4800" b="1" dirty="0" smtClean="0">
                <a:latin typeface="+mj-lt"/>
                <a:hlinkClick r:id="rId5" action="ppaction://hlinksldjump"/>
              </a:rPr>
              <a:t>40</a:t>
            </a:r>
            <a:r>
              <a:rPr lang="ru-RU" sz="4800" b="1" dirty="0" smtClean="0">
                <a:latin typeface="+mj-lt"/>
              </a:rPr>
              <a:t>  </a:t>
            </a:r>
            <a:r>
              <a:rPr lang="ru-RU" sz="4800" b="1" dirty="0" smtClean="0">
                <a:latin typeface="+mj-lt"/>
                <a:hlinkClick r:id="rId6" action="ppaction://hlinksldjump"/>
              </a:rPr>
              <a:t>50</a:t>
            </a:r>
            <a:endParaRPr lang="ru-RU" sz="4800" b="1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09" y="1011368"/>
            <a:ext cx="2670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Рус. Яз.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1120277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+mj-lt"/>
                <a:hlinkClick r:id="rId7" action="ppaction://hlinksldjump"/>
              </a:rPr>
              <a:t>10</a:t>
            </a:r>
            <a:r>
              <a:rPr lang="ru-RU" sz="4800" b="1" dirty="0" smtClean="0">
                <a:latin typeface="+mj-lt"/>
              </a:rPr>
              <a:t>  </a:t>
            </a:r>
            <a:r>
              <a:rPr lang="ru-RU" sz="4800" b="1" dirty="0" smtClean="0">
                <a:latin typeface="+mj-lt"/>
                <a:hlinkClick r:id="rId8" action="ppaction://hlinksldjump"/>
              </a:rPr>
              <a:t>20</a:t>
            </a:r>
            <a:r>
              <a:rPr lang="ru-RU" sz="4800" b="1" dirty="0" smtClean="0">
                <a:latin typeface="+mj-lt"/>
              </a:rPr>
              <a:t>  </a:t>
            </a:r>
            <a:r>
              <a:rPr lang="ru-RU" sz="4800" b="1" dirty="0" smtClean="0">
                <a:latin typeface="+mj-lt"/>
                <a:hlinkClick r:id="rId9" action="ppaction://hlinksldjump"/>
              </a:rPr>
              <a:t>30</a:t>
            </a:r>
            <a:r>
              <a:rPr lang="ru-RU" sz="4800" b="1" dirty="0" smtClean="0">
                <a:latin typeface="+mj-lt"/>
              </a:rPr>
              <a:t>  </a:t>
            </a:r>
            <a:r>
              <a:rPr lang="ru-RU" sz="4800" b="1" dirty="0" smtClean="0">
                <a:latin typeface="+mj-lt"/>
                <a:hlinkClick r:id="rId10" action="ppaction://hlinksldjump"/>
              </a:rPr>
              <a:t>40</a:t>
            </a:r>
            <a:r>
              <a:rPr lang="ru-RU" sz="4800" b="1" dirty="0" smtClean="0">
                <a:latin typeface="+mj-lt"/>
              </a:rPr>
              <a:t>  </a:t>
            </a:r>
            <a:r>
              <a:rPr lang="ru-RU" sz="4800" b="1" dirty="0" smtClean="0">
                <a:latin typeface="+mj-lt"/>
                <a:hlinkClick r:id="rId11" action="ppaction://hlinksldjump"/>
              </a:rPr>
              <a:t>50</a:t>
            </a:r>
            <a:endParaRPr lang="ru-RU" sz="4800" b="1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3486" y="2058590"/>
            <a:ext cx="3858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Литература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2204864"/>
            <a:ext cx="5042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+mj-lt"/>
                <a:hlinkClick r:id="rId12" action="ppaction://hlinksldjump"/>
              </a:rPr>
              <a:t>10</a:t>
            </a:r>
            <a:r>
              <a:rPr lang="ru-RU" sz="4800" b="1" dirty="0" smtClean="0">
                <a:latin typeface="+mj-lt"/>
              </a:rPr>
              <a:t>  </a:t>
            </a:r>
            <a:r>
              <a:rPr lang="ru-RU" sz="4800" b="1" dirty="0" smtClean="0">
                <a:latin typeface="+mj-lt"/>
                <a:hlinkClick r:id="rId13" action="ppaction://hlinksldjump"/>
              </a:rPr>
              <a:t>20</a:t>
            </a:r>
            <a:r>
              <a:rPr lang="ru-RU" sz="4800" b="1" dirty="0" smtClean="0">
                <a:latin typeface="+mj-lt"/>
              </a:rPr>
              <a:t>  </a:t>
            </a:r>
            <a:r>
              <a:rPr lang="ru-RU" sz="4800" b="1" dirty="0" smtClean="0">
                <a:latin typeface="+mj-lt"/>
                <a:hlinkClick r:id="rId14" action="ppaction://hlinksldjump"/>
              </a:rPr>
              <a:t>30</a:t>
            </a:r>
            <a:r>
              <a:rPr lang="ru-RU" sz="4800" b="1" dirty="0" smtClean="0">
                <a:latin typeface="+mj-lt"/>
              </a:rPr>
              <a:t>  </a:t>
            </a:r>
            <a:r>
              <a:rPr lang="ru-RU" sz="4800" b="1" dirty="0" smtClean="0">
                <a:latin typeface="+mj-lt"/>
                <a:hlinkClick r:id="rId15" action="ppaction://hlinksldjump"/>
              </a:rPr>
              <a:t>40</a:t>
            </a:r>
            <a:r>
              <a:rPr lang="ru-RU" sz="4800" b="1" dirty="0" smtClean="0">
                <a:latin typeface="+mj-lt"/>
              </a:rPr>
              <a:t>  </a:t>
            </a:r>
            <a:r>
              <a:rPr lang="ru-RU" sz="4800" b="1" dirty="0" smtClean="0">
                <a:latin typeface="+mj-lt"/>
                <a:hlinkClick r:id="rId16" action="ppaction://hlinksldjump"/>
              </a:rPr>
              <a:t>50</a:t>
            </a:r>
            <a:endParaRPr lang="ru-RU" sz="4800" b="1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79076" y="3040921"/>
            <a:ext cx="3949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Окруж. мир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4750" y="3133254"/>
            <a:ext cx="4552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+mj-lt"/>
                <a:hlinkClick r:id="rId17" action="ppaction://hlinksldjump"/>
              </a:rPr>
              <a:t>10</a:t>
            </a:r>
            <a:r>
              <a:rPr lang="ru-RU" sz="4800" b="1" dirty="0" smtClean="0">
                <a:latin typeface="+mj-lt"/>
              </a:rPr>
              <a:t>  </a:t>
            </a:r>
            <a:r>
              <a:rPr lang="ru-RU" sz="4800" b="1" dirty="0" smtClean="0">
                <a:latin typeface="+mj-lt"/>
                <a:hlinkClick r:id="rId18" action="ppaction://hlinksldjump"/>
              </a:rPr>
              <a:t>20</a:t>
            </a:r>
            <a:r>
              <a:rPr lang="ru-RU" sz="4800" b="1" dirty="0" smtClean="0">
                <a:latin typeface="+mj-lt"/>
              </a:rPr>
              <a:t>  </a:t>
            </a:r>
            <a:r>
              <a:rPr lang="ru-RU" sz="4800" b="1" dirty="0" smtClean="0">
                <a:latin typeface="+mj-lt"/>
                <a:hlinkClick r:id="rId19" action="ppaction://hlinksldjump"/>
              </a:rPr>
              <a:t>30</a:t>
            </a:r>
            <a:r>
              <a:rPr lang="ru-RU" sz="4800" b="1" dirty="0" smtClean="0">
                <a:latin typeface="+mj-lt"/>
              </a:rPr>
              <a:t>  </a:t>
            </a:r>
            <a:r>
              <a:rPr lang="ru-RU" sz="4800" b="1" dirty="0" smtClean="0">
                <a:latin typeface="+mj-lt"/>
                <a:hlinkClick r:id="rId20" action="ppaction://hlinksldjump"/>
              </a:rPr>
              <a:t>40</a:t>
            </a:r>
            <a:r>
              <a:rPr lang="ru-RU" sz="4800" b="1" dirty="0" smtClean="0">
                <a:latin typeface="+mj-lt"/>
              </a:rPr>
              <a:t>  </a:t>
            </a:r>
            <a:r>
              <a:rPr lang="ru-RU" sz="4800" b="1" dirty="0" smtClean="0">
                <a:latin typeface="+mj-lt"/>
                <a:hlinkClick r:id="rId21" action="ppaction://hlinksldjump"/>
              </a:rPr>
              <a:t>50</a:t>
            </a:r>
            <a:endParaRPr lang="ru-RU" sz="4800" b="1" dirty="0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8401" y="4077072"/>
            <a:ext cx="4479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Физ. культура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60814" y="4204826"/>
            <a:ext cx="4575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+mj-lt"/>
                <a:hlinkClick r:id="rId22" action="ppaction://hlinksldjump"/>
              </a:rPr>
              <a:t>10</a:t>
            </a:r>
            <a:r>
              <a:rPr lang="ru-RU" sz="4800" b="1" dirty="0" smtClean="0">
                <a:latin typeface="+mj-lt"/>
              </a:rPr>
              <a:t>  </a:t>
            </a:r>
            <a:r>
              <a:rPr lang="ru-RU" sz="4800" b="1" dirty="0" smtClean="0">
                <a:latin typeface="+mj-lt"/>
                <a:hlinkClick r:id="rId23" action="ppaction://hlinksldjump"/>
              </a:rPr>
              <a:t>20</a:t>
            </a:r>
            <a:r>
              <a:rPr lang="ru-RU" sz="4800" b="1" dirty="0" smtClean="0">
                <a:latin typeface="+mj-lt"/>
              </a:rPr>
              <a:t>  </a:t>
            </a:r>
            <a:r>
              <a:rPr lang="ru-RU" sz="4800" b="1" dirty="0" smtClean="0">
                <a:latin typeface="+mj-lt"/>
                <a:hlinkClick r:id="rId24" action="ppaction://hlinksldjump"/>
              </a:rPr>
              <a:t>30</a:t>
            </a:r>
            <a:r>
              <a:rPr lang="ru-RU" sz="4800" b="1" dirty="0" smtClean="0">
                <a:latin typeface="+mj-lt"/>
              </a:rPr>
              <a:t>  </a:t>
            </a:r>
            <a:r>
              <a:rPr lang="ru-RU" sz="4800" b="1" dirty="0" smtClean="0">
                <a:latin typeface="+mj-lt"/>
                <a:hlinkClick r:id="rId25" action="ppaction://hlinksldjump"/>
              </a:rPr>
              <a:t>40</a:t>
            </a:r>
            <a:r>
              <a:rPr lang="ru-RU" sz="4800" b="1" dirty="0" smtClean="0">
                <a:latin typeface="+mj-lt"/>
              </a:rPr>
              <a:t>  </a:t>
            </a:r>
            <a:r>
              <a:rPr lang="ru-RU" sz="4800" b="1" dirty="0" smtClean="0">
                <a:latin typeface="+mj-lt"/>
                <a:hlinkClick r:id="rId26" action="ppaction://hlinksldjump"/>
              </a:rPr>
              <a:t>50</a:t>
            </a:r>
            <a:endParaRPr lang="ru-RU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601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188640"/>
            <a:ext cx="2460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837" y="1647875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Держать язык за зубами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Яблоку негде упасть                                            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Как снег на голову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Нестись сломя голову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Ломать голову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1535" y="1700808"/>
            <a:ext cx="3240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92D050"/>
                </a:solidFill>
              </a:rPr>
              <a:t>Молчать</a:t>
            </a:r>
          </a:p>
          <a:p>
            <a:r>
              <a:rPr lang="ru-RU" sz="2800" b="1" i="1" dirty="0" smtClean="0">
                <a:solidFill>
                  <a:srgbClr val="92D050"/>
                </a:solidFill>
              </a:rPr>
              <a:t>Тесно</a:t>
            </a:r>
          </a:p>
          <a:p>
            <a:r>
              <a:rPr lang="ru-RU" sz="2800" b="1" i="1" dirty="0" smtClean="0">
                <a:solidFill>
                  <a:srgbClr val="92D050"/>
                </a:solidFill>
              </a:rPr>
              <a:t>Неожиданно</a:t>
            </a:r>
          </a:p>
          <a:p>
            <a:r>
              <a:rPr lang="ru-RU" sz="2800" b="1" i="1" dirty="0" smtClean="0">
                <a:solidFill>
                  <a:srgbClr val="92D050"/>
                </a:solidFill>
              </a:rPr>
              <a:t>Очень быстро</a:t>
            </a:r>
          </a:p>
          <a:p>
            <a:r>
              <a:rPr lang="ru-RU" sz="2800" b="1" i="1" dirty="0" smtClean="0">
                <a:solidFill>
                  <a:srgbClr val="92D050"/>
                </a:solidFill>
              </a:rPr>
              <a:t>Раздумывать</a:t>
            </a:r>
            <a:endParaRPr lang="ru-RU" sz="2800" b="1" i="1" dirty="0">
              <a:solidFill>
                <a:srgbClr val="92D050"/>
              </a:solidFill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251520" y="5661248"/>
            <a:ext cx="936104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62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90151" y="44624"/>
            <a:ext cx="71400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Расставь ударения в </a:t>
            </a:r>
          </a:p>
          <a:p>
            <a:pPr algn="ctr"/>
            <a:r>
              <a:rPr lang="ru-RU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с</a:t>
            </a:r>
            <a:r>
              <a:rPr lang="ru-RU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ловах: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3463" y="2277269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Столяр, договор, жалюзи, красивее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5733256"/>
            <a:ext cx="358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2" action="ppaction://hlinksldjump"/>
              </a:rPr>
              <a:t>Проверка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11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824" y="188640"/>
            <a:ext cx="2460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1" y="1484784"/>
            <a:ext cx="44771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4000" b="1" dirty="0">
                <a:solidFill>
                  <a:srgbClr val="FF0000"/>
                </a:solidFill>
              </a:rPr>
              <a:t>С</a:t>
            </a:r>
            <a:r>
              <a:rPr lang="vi-VN" sz="4000" b="1" dirty="0" smtClean="0">
                <a:solidFill>
                  <a:srgbClr val="FF0000"/>
                </a:solidFill>
              </a:rPr>
              <a:t>толя́р</a:t>
            </a:r>
            <a:r>
              <a:rPr lang="ru-RU" sz="4000" b="1" dirty="0" smtClean="0">
                <a:solidFill>
                  <a:srgbClr val="FF0000"/>
                </a:solidFill>
              </a:rPr>
              <a:t>,</a:t>
            </a:r>
            <a:r>
              <a:rPr lang="vi-VN" sz="4000" b="1" dirty="0" smtClean="0">
                <a:solidFill>
                  <a:srgbClr val="FF0000"/>
                </a:solidFill>
              </a:rPr>
              <a:t> догово́р</a:t>
            </a:r>
            <a:r>
              <a:rPr lang="ru-RU" sz="4000" b="1" dirty="0" smtClean="0">
                <a:solidFill>
                  <a:srgbClr val="FF0000"/>
                </a:solidFill>
              </a:rPr>
              <a:t>,</a:t>
            </a:r>
            <a:r>
              <a:rPr lang="vi-VN" sz="4000" b="1" dirty="0" smtClean="0">
                <a:solidFill>
                  <a:srgbClr val="FF0000"/>
                </a:solidFill>
              </a:rPr>
              <a:t> жалюзи́</a:t>
            </a:r>
            <a:r>
              <a:rPr lang="ru-RU" sz="4000" b="1" dirty="0" smtClean="0">
                <a:solidFill>
                  <a:srgbClr val="FF0000"/>
                </a:solidFill>
              </a:rPr>
              <a:t>,</a:t>
            </a:r>
            <a:r>
              <a:rPr lang="vi-VN" sz="4000" b="1" dirty="0" smtClean="0">
                <a:solidFill>
                  <a:srgbClr val="FF0000"/>
                </a:solidFill>
              </a:rPr>
              <a:t> краси́вее</a:t>
            </a:r>
            <a:r>
              <a:rPr lang="ru-RU" sz="4000" b="1" dirty="0" smtClean="0">
                <a:solidFill>
                  <a:srgbClr val="FF0000"/>
                </a:solidFill>
              </a:rPr>
              <a:t>.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Стрелка влево 6">
            <a:hlinkClick r:id="rId2" action="ppaction://hlinksldjump"/>
          </p:cNvPr>
          <p:cNvSpPr/>
          <p:nvPr/>
        </p:nvSpPr>
        <p:spPr>
          <a:xfrm>
            <a:off x="539552" y="5517232"/>
            <a:ext cx="1152128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2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8613" y="24110"/>
            <a:ext cx="9201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Узнай поэтов по портрету: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07542"/>
            <a:ext cx="2874112" cy="37677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068960"/>
            <a:ext cx="2669282" cy="34700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339" y="1196752"/>
            <a:ext cx="2731826" cy="33893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0" y="5805264"/>
            <a:ext cx="358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5" action="ppaction://hlinksldjump"/>
              </a:rPr>
              <a:t>Проверка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67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116632"/>
            <a:ext cx="2460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089522"/>
            <a:ext cx="597666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А.С. Пушкин</a:t>
            </a:r>
          </a:p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Н.В. Гоголь</a:t>
            </a:r>
          </a:p>
          <a:p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М.Ю. Лермонтов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395536" y="5661248"/>
            <a:ext cx="936104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0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12765" y="-4465"/>
            <a:ext cx="925676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Какая часть произведения</a:t>
            </a:r>
          </a:p>
          <a:p>
            <a:pPr algn="ctr"/>
            <a:r>
              <a:rPr lang="ru-RU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н</a:t>
            </a:r>
            <a:r>
              <a:rPr lang="ru-RU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е принадлежит перу</a:t>
            </a:r>
          </a:p>
          <a:p>
            <a:pPr algn="ctr"/>
            <a:r>
              <a:rPr lang="ru-RU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автора?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306896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2D050"/>
                </a:solidFill>
              </a:rPr>
              <a:t>Заглавие</a:t>
            </a:r>
            <a:endParaRPr lang="ru-RU" sz="2800" b="1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3709789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2D050"/>
                </a:solidFill>
              </a:rPr>
              <a:t>Вступление</a:t>
            </a:r>
            <a:endParaRPr lang="ru-RU" sz="2800" b="1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436510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2D050"/>
                </a:solidFill>
              </a:rPr>
              <a:t>Эпиграф</a:t>
            </a:r>
            <a:endParaRPr lang="ru-RU" sz="2800" b="1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503959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2D050"/>
                </a:solidFill>
              </a:rPr>
              <a:t>Заключение</a:t>
            </a:r>
            <a:endParaRPr lang="ru-RU" sz="2800" b="1" dirty="0">
              <a:solidFill>
                <a:srgbClr val="92D05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460104"/>
            <a:ext cx="2857500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339752" y="5934670"/>
            <a:ext cx="358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3" action="ppaction://hlinksldjump"/>
              </a:rPr>
              <a:t>Проверка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902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116632"/>
            <a:ext cx="2460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Эпиграф-</a:t>
            </a:r>
            <a:r>
              <a:rPr lang="ru-RU" sz="3200" b="1" dirty="0" smtClean="0"/>
              <a:t>цитата, помещаемая во главе сочинения или его части с целью указать его дух, его смысл.</a:t>
            </a:r>
            <a:endParaRPr lang="ru-RU" sz="3200" b="1" dirty="0"/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395536" y="5661248"/>
            <a:ext cx="936104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68253" y="-171400"/>
            <a:ext cx="91112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Соедини строки с </a:t>
            </a:r>
          </a:p>
          <a:p>
            <a:pPr algn="ctr"/>
            <a:r>
              <a:rPr lang="ru-RU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п</a:t>
            </a:r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роизведением и автором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5661248"/>
            <a:ext cx="358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2" action="ppaction://hlinksldjump"/>
              </a:rPr>
              <a:t>Проверка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1601604"/>
            <a:ext cx="36004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1)Когда </a:t>
            </a:r>
            <a:r>
              <a:rPr lang="ru-RU" b="1" dirty="0">
                <a:solidFill>
                  <a:srgbClr val="FFFF00"/>
                </a:solidFill>
              </a:rPr>
              <a:t>в товарищах согласья нет,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   На </a:t>
            </a:r>
            <a:r>
              <a:rPr lang="ru-RU" b="1" dirty="0">
                <a:solidFill>
                  <a:srgbClr val="FFFF00"/>
                </a:solidFill>
              </a:rPr>
              <a:t>лад их дело не пойдет,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   И </a:t>
            </a:r>
            <a:r>
              <a:rPr lang="ru-RU" b="1" dirty="0">
                <a:solidFill>
                  <a:srgbClr val="FFFF00"/>
                </a:solidFill>
              </a:rPr>
              <a:t>выйдет из него не дело</a:t>
            </a:r>
            <a:r>
              <a:rPr lang="ru-RU" b="1" dirty="0" smtClean="0">
                <a:solidFill>
                  <a:srgbClr val="FFFF00"/>
                </a:solidFill>
              </a:rPr>
              <a:t>,  только мука.    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028" y="3212976"/>
            <a:ext cx="309634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2) Я </a:t>
            </a:r>
            <a:r>
              <a:rPr lang="ru-RU" b="1" dirty="0">
                <a:solidFill>
                  <a:srgbClr val="FFFF00"/>
                </a:solidFill>
              </a:rPr>
              <a:t>проводил их всё тем же советом: 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«Не попадайтесь зимой!» 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Я их не бью ни весною, ни летом: 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Шкура плохая – линяет косой…»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3928" y="1583720"/>
            <a:ext cx="3528392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3) “Теперь </a:t>
            </a:r>
            <a:r>
              <a:rPr lang="ru-RU" b="1" dirty="0">
                <a:solidFill>
                  <a:srgbClr val="FFFF00"/>
                </a:solidFill>
              </a:rPr>
              <a:t>я должен прикончить Нагайну, а это труднее, чем справиться с дюжиной Нагов... А тут еще эти яйца, о которых она говорила. Я даже не знаю, когда из них вылупятся змееныши... Черт возьми! Пойду и потолкую с Дарзи”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5517232"/>
            <a:ext cx="1872208" cy="92333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b="1" i="1" u="sng" dirty="0" smtClean="0">
                <a:solidFill>
                  <a:srgbClr val="FFC000"/>
                </a:solidFill>
              </a:rPr>
              <a:t>И.А. Крылов </a:t>
            </a:r>
          </a:p>
          <a:p>
            <a:pPr algn="ctr"/>
            <a:r>
              <a:rPr lang="ru-RU" b="1" i="1" u="sng" dirty="0" smtClean="0">
                <a:solidFill>
                  <a:srgbClr val="FFC000"/>
                </a:solidFill>
              </a:rPr>
              <a:t>«Лебедь, рак и щука»</a:t>
            </a:r>
            <a:endParaRPr lang="ru-RU" b="1" i="1" u="sng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4460919"/>
            <a:ext cx="2028403" cy="1200329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b="1" i="1" u="sng" dirty="0" smtClean="0">
                <a:solidFill>
                  <a:srgbClr val="FFC000"/>
                </a:solidFill>
              </a:rPr>
              <a:t>Н.А. Некрасов </a:t>
            </a:r>
          </a:p>
          <a:p>
            <a:pPr algn="ctr"/>
            <a:r>
              <a:rPr lang="ru-RU" b="1" i="1" u="sng" dirty="0" smtClean="0">
                <a:solidFill>
                  <a:srgbClr val="FFC000"/>
                </a:solidFill>
              </a:rPr>
              <a:t>«Дед Мазай и зайцы»</a:t>
            </a:r>
            <a:endParaRPr lang="ru-RU" b="1" i="1" u="sng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5796" y="5581402"/>
            <a:ext cx="1944216" cy="92333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dirty="0" smtClean="0">
                <a:solidFill>
                  <a:srgbClr val="FFC000"/>
                </a:solidFill>
              </a:rPr>
              <a:t>Д. Р. </a:t>
            </a:r>
            <a:r>
              <a:rPr lang="ru-RU" dirty="0">
                <a:solidFill>
                  <a:srgbClr val="FFC000"/>
                </a:solidFill>
              </a:rPr>
              <a:t>Киплинг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</a:rPr>
              <a:t>«Рикки-Тикки-Тави»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6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116632"/>
            <a:ext cx="2460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1039961"/>
            <a:ext cx="28083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2) Я проводил их всё тем же советом: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«Не попадайтесь зимой!»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Я их не бью ни весною, ни летом: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Шкура плохая – линяет косой…»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>Н.А. Некрасов </a:t>
            </a: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>«Дед Мазай и зайцы»</a:t>
            </a:r>
          </a:p>
          <a:p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9572" y="1039962"/>
            <a:ext cx="30281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3) “Теперь я должен прикончить Нагайну, а это труднее, чем справиться с дюжиной Нагов... А тут еще эти яйца, о которых она говорила. Я даже не знаю, когда из них вылупятся змееныши... Черт возьми! Пойду и потолкую с Дарзи</a:t>
            </a:r>
            <a:r>
              <a:rPr lang="ru-RU" b="1" dirty="0" smtClean="0">
                <a:solidFill>
                  <a:srgbClr val="C00000"/>
                </a:solidFill>
              </a:rPr>
              <a:t>”</a:t>
            </a: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>Д. Р. Киплинг</a:t>
            </a: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>«Рикки-Тикки-Тави»</a:t>
            </a:r>
          </a:p>
          <a:p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8" name="Стрелка влево 7">
            <a:hlinkClick r:id="rId2" action="ppaction://hlinksldjump"/>
          </p:cNvPr>
          <p:cNvSpPr/>
          <p:nvPr/>
        </p:nvSpPr>
        <p:spPr>
          <a:xfrm>
            <a:off x="467544" y="5656611"/>
            <a:ext cx="1008112" cy="8687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7504" y="1039962"/>
            <a:ext cx="2376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1)Когда в товарищах согласья нет,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    На лад их дело не пойдет,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    И выйдет из него не дело,  только мука.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i="1" dirty="0" smtClean="0">
                <a:solidFill>
                  <a:srgbClr val="0070C0"/>
                </a:solidFill>
              </a:rPr>
              <a:t>И.А. Крылов «Лебедь, рак и щука»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8" y="4077072"/>
            <a:ext cx="2513856" cy="14140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47" y="3862066"/>
            <a:ext cx="2602133" cy="17781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59" y="4751128"/>
            <a:ext cx="2664296" cy="206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32028" y="-99392"/>
            <a:ext cx="678121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Какой литературный </a:t>
            </a:r>
          </a:p>
          <a:p>
            <a:pPr algn="ctr"/>
            <a:r>
              <a:rPr lang="ru-RU" sz="48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п</a:t>
            </a:r>
            <a:r>
              <a:rPr lang="ru-RU" sz="4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риём использован в </a:t>
            </a:r>
          </a:p>
          <a:p>
            <a:pPr algn="ctr"/>
            <a:r>
              <a:rPr lang="ru-RU" sz="4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стихотворении </a:t>
            </a:r>
          </a:p>
          <a:p>
            <a:pPr algn="ctr"/>
            <a:r>
              <a:rPr lang="ru-RU" sz="4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А. Плещеева?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23709" y="5733256"/>
            <a:ext cx="358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2" action="ppaction://hlinksldjump"/>
              </a:rPr>
              <a:t>Проверка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3086378"/>
            <a:ext cx="33906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Вот и дождик, посмотри-ка, </a:t>
            </a:r>
          </a:p>
          <a:p>
            <a:r>
              <a:rPr lang="ru-RU" sz="2800" b="1" i="1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Хлынул, словно из ведра; </a:t>
            </a:r>
          </a:p>
          <a:p>
            <a:r>
              <a:rPr lang="ru-RU" sz="2800" b="1" i="1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Скучно, холодно, как будто </a:t>
            </a:r>
          </a:p>
          <a:p>
            <a:r>
              <a:rPr lang="ru-RU" sz="2800" b="1" i="1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Не весенняя пора!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144" y="2204863"/>
            <a:ext cx="2492898" cy="34277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5687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08520" y="620688"/>
            <a:ext cx="921284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Две машины проехали</a:t>
            </a:r>
          </a:p>
          <a:p>
            <a:pPr algn="ctr"/>
            <a:r>
              <a:rPr lang="ru-RU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100 км. Сколько км </a:t>
            </a:r>
          </a:p>
          <a:p>
            <a:pPr algn="ctr"/>
            <a:r>
              <a:rPr lang="ru-RU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проехала каждая машина?</a:t>
            </a:r>
          </a:p>
          <a:p>
            <a:pPr algn="ctr"/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3088258" cy="3088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236388" y="5229200"/>
            <a:ext cx="358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3" action="ppaction://hlinksldjump"/>
              </a:rPr>
              <a:t>Проверка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804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0"/>
            <a:ext cx="2460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268760"/>
            <a:ext cx="55446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+mj-lt"/>
              </a:rPr>
              <a:t>Вот и дождик, посмотри-ка, </a:t>
            </a:r>
          </a:p>
          <a:p>
            <a:pPr algn="ctr"/>
            <a:r>
              <a:rPr lang="ru-RU" sz="3600" b="1" i="1" u="sng" dirty="0">
                <a:solidFill>
                  <a:srgbClr val="7030A0"/>
                </a:solidFill>
                <a:latin typeface="+mj-lt"/>
              </a:rPr>
              <a:t>Хлынул, словно из ведра</a:t>
            </a:r>
            <a:r>
              <a:rPr lang="ru-RU" sz="3600" b="1" i="1" dirty="0">
                <a:solidFill>
                  <a:srgbClr val="FF0000"/>
                </a:solidFill>
                <a:latin typeface="+mj-lt"/>
              </a:rPr>
              <a:t>; </a:t>
            </a:r>
          </a:p>
          <a:p>
            <a:pPr algn="ctr"/>
            <a:r>
              <a:rPr lang="ru-RU" sz="3600" b="1" i="1" dirty="0">
                <a:solidFill>
                  <a:srgbClr val="FF0000"/>
                </a:solidFill>
                <a:latin typeface="+mj-lt"/>
              </a:rPr>
              <a:t>Скучно, холодно, как будто </a:t>
            </a:r>
          </a:p>
          <a:p>
            <a:pPr algn="ctr"/>
            <a:r>
              <a:rPr lang="ru-RU" sz="3600" b="1" i="1" dirty="0">
                <a:solidFill>
                  <a:srgbClr val="FF0000"/>
                </a:solidFill>
                <a:latin typeface="+mj-lt"/>
              </a:rPr>
              <a:t>Не весенняя пора! </a:t>
            </a: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683568" y="5661248"/>
            <a:ext cx="1008112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940152" y="249289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Сравнение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62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0021" y="0"/>
            <a:ext cx="754398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К какому жанру относится</a:t>
            </a:r>
          </a:p>
          <a:p>
            <a:pPr algn="ctr"/>
            <a:r>
              <a:rPr lang="ru-RU" sz="4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п</a:t>
            </a:r>
            <a:r>
              <a:rPr lang="ru-RU" sz="4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роизведение </a:t>
            </a:r>
          </a:p>
          <a:p>
            <a:pPr algn="ctr"/>
            <a:r>
              <a:rPr lang="ru-RU" sz="4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«Подвиги Геракла»</a:t>
            </a:r>
            <a:endParaRPr lang="ru-RU" sz="4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204864"/>
            <a:ext cx="33843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1)Сказка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2)Басня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3)Миф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4)Рассказ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6919" y="5589240"/>
            <a:ext cx="358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2" action="ppaction://hlinksldjump"/>
              </a:rPr>
              <a:t>Проверка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97" y="2466474"/>
            <a:ext cx="3570312" cy="39035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2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6017" y="33635"/>
            <a:ext cx="6751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Варианты ответов: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683568" y="5661248"/>
            <a:ext cx="1080120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31640" y="1340768"/>
            <a:ext cx="4392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Произведение «Подвиги Геракла написано в жанре </a:t>
            </a:r>
            <a:r>
              <a:rPr lang="ru-RU" sz="3200" b="1" i="1" u="sng" dirty="0" smtClean="0">
                <a:solidFill>
                  <a:srgbClr val="0070C0"/>
                </a:solidFill>
              </a:rPr>
              <a:t>миф.</a:t>
            </a:r>
            <a:endParaRPr lang="ru-RU" sz="3200" b="1" i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0270" y="33635"/>
            <a:ext cx="65834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Размножение рыб </a:t>
            </a:r>
          </a:p>
          <a:p>
            <a:pPr algn="ctr"/>
            <a:r>
              <a:rPr lang="ru-RU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п</a:t>
            </a:r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роисходит: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2204864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3200" dirty="0" smtClean="0">
                <a:solidFill>
                  <a:srgbClr val="FFFF00"/>
                </a:solidFill>
              </a:rPr>
              <a:t>Откладывают яйца</a:t>
            </a:r>
          </a:p>
          <a:p>
            <a:pPr marL="342900" indent="-342900">
              <a:buAutoNum type="arabicParenR"/>
            </a:pPr>
            <a:r>
              <a:rPr lang="ru-RU" sz="3200" dirty="0" smtClean="0">
                <a:solidFill>
                  <a:srgbClr val="FFFF00"/>
                </a:solidFill>
              </a:rPr>
              <a:t>Откладывают икру</a:t>
            </a:r>
          </a:p>
          <a:p>
            <a:pPr marL="342900" indent="-342900">
              <a:buAutoNum type="arabicParenR"/>
            </a:pPr>
            <a:r>
              <a:rPr lang="ru-RU" sz="3200" dirty="0" smtClean="0">
                <a:solidFill>
                  <a:srgbClr val="FFFF00"/>
                </a:solidFill>
              </a:rPr>
              <a:t>Живородящие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212976"/>
            <a:ext cx="3494107" cy="34941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07504" y="5783753"/>
            <a:ext cx="358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3" action="ppaction://hlinksldjump"/>
              </a:rPr>
              <a:t>Проверка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01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5060"/>
            <a:ext cx="2460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556792"/>
            <a:ext cx="6048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solidFill>
                  <a:srgbClr val="FF0000"/>
                </a:solidFill>
              </a:rPr>
              <a:t>Рыбы откладывают икру, но существуют и живородящие рыбы.</a:t>
            </a:r>
            <a:endParaRPr lang="ru-RU" sz="4000" b="1" i="1" u="sng" dirty="0">
              <a:solidFill>
                <a:srgbClr val="FF0000"/>
              </a:solidFill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467544" y="5589240"/>
            <a:ext cx="1152128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7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58100" y="14585"/>
            <a:ext cx="9284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Строение нашей планеты: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4767809" cy="37760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110759" y="5661248"/>
            <a:ext cx="3535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3" action="ppaction://hlinksldjump"/>
              </a:rPr>
              <a:t>Проверка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575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824" y="116632"/>
            <a:ext cx="2460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7871"/>
            <a:ext cx="6690320" cy="5017740"/>
          </a:xfrm>
          <a:prstGeom prst="rect">
            <a:avLst/>
          </a:prstGeom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95536" y="5733256"/>
            <a:ext cx="864096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20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563" y="24110"/>
            <a:ext cx="90588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Какие ядовитые растения</a:t>
            </a:r>
          </a:p>
          <a:p>
            <a:pPr algn="ctr"/>
            <a:r>
              <a:rPr lang="ru-RU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т</a:t>
            </a:r>
            <a:r>
              <a:rPr lang="ru-RU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ы знаешь?</a:t>
            </a:r>
            <a:endParaRPr lang="ru-RU" sz="5400" b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t="15936" r="16163" b="18969"/>
          <a:stretch/>
        </p:blipFill>
        <p:spPr>
          <a:xfrm>
            <a:off x="395536" y="2132856"/>
            <a:ext cx="3456384" cy="39124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364088" y="5445224"/>
            <a:ext cx="358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3" action="ppaction://hlinksldjump"/>
              </a:rPr>
              <a:t>Проверка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66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6017" y="116632"/>
            <a:ext cx="6751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Варианты ответов: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9698" y="1412776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Полынь, ядовитый плющ, дурман, волчеягодник, борщевик и т.д.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539552" y="5517232"/>
            <a:ext cx="1080120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2245" y="14585"/>
            <a:ext cx="707212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Что объединяет эти </a:t>
            </a:r>
          </a:p>
          <a:p>
            <a:pPr algn="ctr"/>
            <a:r>
              <a:rPr lang="ru-RU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н</a:t>
            </a:r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азвания?</a:t>
            </a:r>
          </a:p>
          <a:p>
            <a:pPr algn="ctr"/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2420888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FF00"/>
                </a:solidFill>
              </a:rPr>
              <a:t>Кайман</a:t>
            </a:r>
          </a:p>
          <a:p>
            <a:r>
              <a:rPr lang="ru-RU" sz="4000" b="1" i="1" dirty="0" smtClean="0">
                <a:solidFill>
                  <a:srgbClr val="FFFF00"/>
                </a:solidFill>
              </a:rPr>
              <a:t>Гавиал</a:t>
            </a:r>
          </a:p>
          <a:p>
            <a:r>
              <a:rPr lang="ru-RU" sz="4000" b="1" i="1" dirty="0" smtClean="0">
                <a:solidFill>
                  <a:srgbClr val="FFFF00"/>
                </a:solidFill>
              </a:rPr>
              <a:t>Аллигатор</a:t>
            </a:r>
            <a:endParaRPr lang="ru-RU" sz="4000" b="1" i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5661248"/>
            <a:ext cx="358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2" action="ppaction://hlinksldjump"/>
              </a:rPr>
              <a:t>Проверка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56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1196752"/>
            <a:ext cx="4774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100 км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611560" y="5157192"/>
            <a:ext cx="1224136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53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824" y="116632"/>
            <a:ext cx="2460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548" y="836712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Это названия крокодилов только выглядят они по разному.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25" y="3264272"/>
            <a:ext cx="3233936" cy="24254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99592" y="588573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Аллигатор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89052"/>
            <a:ext cx="3240360" cy="2394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149949" y="58052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Гавиал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189" y="332656"/>
            <a:ext cx="3235437" cy="2544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524328" y="2962156"/>
            <a:ext cx="125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Кайман</a:t>
            </a:r>
            <a:endParaRPr lang="ru-RU" dirty="0"/>
          </a:p>
        </p:txBody>
      </p:sp>
      <p:sp>
        <p:nvSpPr>
          <p:cNvPr id="12" name="Стрелка влево 11">
            <a:hlinkClick r:id="rId5" action="ppaction://hlinksldjump"/>
          </p:cNvPr>
          <p:cNvSpPr/>
          <p:nvPr/>
        </p:nvSpPr>
        <p:spPr>
          <a:xfrm>
            <a:off x="7668344" y="5683539"/>
            <a:ext cx="1008112" cy="9138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2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99592" y="0"/>
            <a:ext cx="71515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Выберите из списка </a:t>
            </a:r>
          </a:p>
          <a:p>
            <a:pPr algn="ctr"/>
            <a:r>
              <a:rPr lang="ru-RU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х</a:t>
            </a:r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ищных птиц: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2276872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Аист, орёл, ястреб, сова, грифы, тупик, мандаринка.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5589240"/>
            <a:ext cx="358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2" action="ppaction://hlinksldjump"/>
              </a:rPr>
              <a:t>Проверка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87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33635"/>
            <a:ext cx="2460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849" y="956965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Орёл, ястреб, сова, грифы(питаются падалью)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86" y="1664851"/>
            <a:ext cx="3333750" cy="2500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2425"/>
            <a:ext cx="2626893" cy="3872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36" y="4130514"/>
            <a:ext cx="3270877" cy="24728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0"/>
          <a:stretch/>
        </p:blipFill>
        <p:spPr>
          <a:xfrm>
            <a:off x="257849" y="4293096"/>
            <a:ext cx="2900363" cy="2400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трелка влево 8">
            <a:hlinkClick r:id="rId6" action="ppaction://hlinksldjump"/>
          </p:cNvPr>
          <p:cNvSpPr/>
          <p:nvPr/>
        </p:nvSpPr>
        <p:spPr>
          <a:xfrm>
            <a:off x="539552" y="2636912"/>
            <a:ext cx="100811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14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4110"/>
            <a:ext cx="7740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Какой это вид спорта?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8"/>
          <a:stretch/>
        </p:blipFill>
        <p:spPr>
          <a:xfrm>
            <a:off x="179512" y="972195"/>
            <a:ext cx="4336511" cy="32487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72816"/>
            <a:ext cx="4164237" cy="28060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77072"/>
            <a:ext cx="3709392" cy="27278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48064" y="5661248"/>
            <a:ext cx="358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5" action="ppaction://hlinksldjump"/>
              </a:rPr>
              <a:t>Проверка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41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3848" y="188640"/>
            <a:ext cx="2460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1556792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Художественная гимнастика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611560" y="5373216"/>
            <a:ext cx="1080120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5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848" y="5060"/>
            <a:ext cx="88557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Какие вы знаете силовые</a:t>
            </a:r>
          </a:p>
          <a:p>
            <a:pPr algn="ctr"/>
            <a:r>
              <a:rPr lang="ru-RU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у</a:t>
            </a:r>
            <a:r>
              <a:rPr lang="ru-RU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пражнения</a:t>
            </a:r>
            <a:r>
              <a:rPr lang="ru-RU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?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78" y="2420888"/>
            <a:ext cx="3211412" cy="4070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20072" y="5733256"/>
            <a:ext cx="358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3" action="ppaction://hlinksldjump"/>
              </a:rPr>
              <a:t>Проверка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662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6017" y="188640"/>
            <a:ext cx="6751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Варианты ответов: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Быстрая ходьба, бег, вращение корпусом, отжимание, качание пресса, подъём прямых рук с гантелями и т.д.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19924"/>
            <a:ext cx="4019830" cy="3724495"/>
          </a:xfrm>
          <a:prstGeom prst="rect">
            <a:avLst/>
          </a:prstGeom>
        </p:spPr>
      </p:pic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611560" y="4869160"/>
            <a:ext cx="1080120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7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0"/>
            <a:ext cx="900099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Выбери слово, которое НЕ</a:t>
            </a:r>
          </a:p>
          <a:p>
            <a:pPr algn="ctr"/>
            <a:r>
              <a:rPr lang="ru-RU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о</a:t>
            </a:r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тносится к </a:t>
            </a:r>
            <a:r>
              <a:rPr lang="ru-RU" sz="5400" b="1" cap="none" spc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физической             </a:t>
            </a:r>
            <a:r>
              <a:rPr lang="ru-RU" sz="5400" b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к</a:t>
            </a:r>
            <a:r>
              <a:rPr lang="ru-RU" sz="5400" b="1" cap="none" spc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ультуре</a:t>
            </a:r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: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140968"/>
            <a:ext cx="2958438" cy="29584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04048" y="5517232"/>
            <a:ext cx="358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Проверка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9872" y="4149080"/>
            <a:ext cx="5724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Бутсы, «конь», </a:t>
            </a:r>
            <a:r>
              <a:rPr lang="ru-RU" sz="3200" b="1" i="1" dirty="0" smtClean="0">
                <a:solidFill>
                  <a:srgbClr val="FFFF00"/>
                </a:solidFill>
              </a:rPr>
              <a:t>брусья , мяч </a:t>
            </a:r>
            <a:r>
              <a:rPr lang="ru-RU" sz="3200" b="1" i="1" dirty="0" smtClean="0">
                <a:solidFill>
                  <a:srgbClr val="FFFF00"/>
                </a:solidFill>
              </a:rPr>
              <a:t>мокасины</a:t>
            </a:r>
            <a:r>
              <a:rPr lang="ru-RU" sz="3200" b="1" i="1" dirty="0" smtClean="0">
                <a:solidFill>
                  <a:srgbClr val="FFFF00"/>
                </a:solidFill>
              </a:rPr>
              <a:t>, </a:t>
            </a:r>
            <a:r>
              <a:rPr lang="ru-RU" sz="3200" b="1" i="1" dirty="0" smtClean="0">
                <a:solidFill>
                  <a:srgbClr val="FFFF00"/>
                </a:solidFill>
              </a:rPr>
              <a:t>футболка. 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1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824" y="24110"/>
            <a:ext cx="2460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683568" y="5445224"/>
            <a:ext cx="1152128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836712"/>
            <a:ext cx="4255120" cy="38381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1406" y="1412776"/>
            <a:ext cx="3902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Мокасины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102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052736"/>
            <a:ext cx="941212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Какие элементы </a:t>
            </a:r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физической</a:t>
            </a:r>
            <a:endParaRPr lang="ru-RU" sz="5400" b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  <a:p>
            <a:pPr algn="ctr"/>
            <a:r>
              <a:rPr lang="ru-RU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к</a:t>
            </a:r>
            <a:r>
              <a:rPr lang="ru-RU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ультуры мы используем </a:t>
            </a:r>
          </a:p>
          <a:p>
            <a:pPr algn="ctr"/>
            <a:r>
              <a:rPr lang="ru-RU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е</a:t>
            </a:r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жедневно?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5733256"/>
            <a:ext cx="358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2" action="ppaction://hlinksldjump"/>
              </a:rPr>
              <a:t>Проверка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054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22472" y="32048"/>
            <a:ext cx="930229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Женя выше Светы, 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Света выше 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Ксюши. Кто 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выше всех? Кто ниже всех?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3016"/>
            <a:ext cx="2189956" cy="29121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283968" y="5557376"/>
            <a:ext cx="358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3" action="ppaction://hlinksldjump"/>
              </a:rPr>
              <a:t>Проверка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976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824" y="404664"/>
            <a:ext cx="2460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268760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Ходьба, бег, прыжки, махи руками и т.д.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7" r="37408"/>
          <a:stretch/>
        </p:blipFill>
        <p:spPr>
          <a:xfrm>
            <a:off x="179512" y="1772816"/>
            <a:ext cx="1848305" cy="4762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4"/>
          <a:stretch/>
        </p:blipFill>
        <p:spPr>
          <a:xfrm>
            <a:off x="6084168" y="1327994"/>
            <a:ext cx="2994234" cy="34756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27"/>
          <a:stretch/>
        </p:blipFill>
        <p:spPr>
          <a:xfrm>
            <a:off x="2572369" y="2348880"/>
            <a:ext cx="3291840" cy="3299460"/>
          </a:xfrm>
          <a:prstGeom prst="rect">
            <a:avLst/>
          </a:prstGeom>
        </p:spPr>
      </p:pic>
      <p:sp>
        <p:nvSpPr>
          <p:cNvPr id="9" name="Стрелка влево 8">
            <a:hlinkClick r:id="rId5" action="ppaction://hlinksldjump"/>
          </p:cNvPr>
          <p:cNvSpPr/>
          <p:nvPr/>
        </p:nvSpPr>
        <p:spPr>
          <a:xfrm>
            <a:off x="6660232" y="5373216"/>
            <a:ext cx="1368152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5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4110"/>
            <a:ext cx="4348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Соотнесите: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700807"/>
            <a:ext cx="41764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Биатлон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Бобслей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Фигурное катание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Кёрлинг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2133" y="1412776"/>
            <a:ext cx="36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C000"/>
                </a:solidFill>
              </a:rPr>
              <a:t>Сани- бобы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C000"/>
                </a:solidFill>
              </a:rPr>
              <a:t>Винтовка, лыжи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C000"/>
                </a:solidFill>
              </a:rPr>
              <a:t>Щётки и «камень»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C000"/>
                </a:solidFill>
              </a:rPr>
              <a:t>Коньки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5661248"/>
            <a:ext cx="358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2" action="ppaction://hlinksldjump"/>
              </a:rPr>
              <a:t>Проверка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45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332656"/>
            <a:ext cx="2460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073021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Биатлон- винтовка, лыжи.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Бобслей- сани-бобы.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Фигурное катание- коньки.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Кёрлинг- щётка, «камень».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01024"/>
            <a:ext cx="3058900" cy="1944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293096"/>
            <a:ext cx="3019425" cy="2266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340768"/>
            <a:ext cx="3267075" cy="3267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55" y="4346195"/>
            <a:ext cx="3397560" cy="2265040"/>
          </a:xfrm>
          <a:prstGeom prst="rect">
            <a:avLst/>
          </a:prstGeom>
        </p:spPr>
      </p:pic>
      <p:sp>
        <p:nvSpPr>
          <p:cNvPr id="8" name="Стрелка влево 7">
            <a:hlinkClick r:id="rId6" action="ppaction://hlinksldjump"/>
          </p:cNvPr>
          <p:cNvSpPr/>
          <p:nvPr/>
        </p:nvSpPr>
        <p:spPr>
          <a:xfrm>
            <a:off x="323528" y="5426571"/>
            <a:ext cx="1296144" cy="11334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28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92696"/>
            <a:ext cx="85131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Женя выше всех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Ксюша ниже всех.</a:t>
            </a: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395536" y="5373216"/>
            <a:ext cx="1224136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23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116632"/>
            <a:ext cx="78335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Сравни и поставь знак</a:t>
            </a:r>
          </a:p>
          <a:p>
            <a:pPr algn="ctr"/>
            <a:r>
              <a:rPr lang="en-US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&lt;,&gt; </a:t>
            </a:r>
            <a:r>
              <a:rPr lang="ru-RU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или =.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810" y="2708920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2674…..2000+600+40+7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5000+800+90+3…..5839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5000+400+20+</a:t>
            </a:r>
            <a:r>
              <a:rPr lang="en-US" sz="3600" b="1" dirty="0" smtClean="0">
                <a:solidFill>
                  <a:srgbClr val="FFFF00"/>
                </a:solidFill>
              </a:rPr>
              <a:t>6</a:t>
            </a:r>
            <a:r>
              <a:rPr lang="ru-RU" sz="3600" b="1" dirty="0" smtClean="0">
                <a:solidFill>
                  <a:srgbClr val="FFFF00"/>
                </a:solidFill>
              </a:rPr>
              <a:t>….. 6000+200+40+5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5661248"/>
            <a:ext cx="358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2" action="ppaction://hlinksldjump"/>
              </a:rPr>
              <a:t>Проверка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692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620688"/>
            <a:ext cx="2460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060848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2674 </a:t>
            </a:r>
            <a:r>
              <a:rPr lang="en-US" sz="6000" b="1" dirty="0" smtClean="0">
                <a:solidFill>
                  <a:srgbClr val="FF0000"/>
                </a:solidFill>
              </a:rPr>
              <a:t>&gt;</a:t>
            </a:r>
            <a:r>
              <a:rPr lang="ru-RU" sz="3600" dirty="0" smtClean="0"/>
              <a:t> 2000+600+40+7        </a:t>
            </a:r>
            <a:r>
              <a:rPr lang="ru-RU" sz="3600" dirty="0" smtClean="0">
                <a:solidFill>
                  <a:srgbClr val="FF0000"/>
                </a:solidFill>
              </a:rPr>
              <a:t>2647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5893</a:t>
            </a:r>
            <a:r>
              <a:rPr lang="ru-RU" sz="3600" dirty="0" smtClean="0"/>
              <a:t>         5000+800+90+3  </a:t>
            </a:r>
            <a:r>
              <a:rPr lang="en-US" sz="6000" b="1" dirty="0">
                <a:solidFill>
                  <a:srgbClr val="FF0000"/>
                </a:solidFill>
              </a:rPr>
              <a:t>&gt;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/>
              <a:t> 5839</a:t>
            </a:r>
          </a:p>
          <a:p>
            <a:r>
              <a:rPr lang="ru-RU" sz="3600" dirty="0" smtClean="0"/>
              <a:t>5000+400+20+6</a:t>
            </a:r>
            <a:r>
              <a:rPr lang="en-US" sz="3600" dirty="0" smtClean="0"/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&lt; </a:t>
            </a:r>
            <a:r>
              <a:rPr lang="en-US" sz="3600" dirty="0" smtClean="0"/>
              <a:t> </a:t>
            </a:r>
            <a:r>
              <a:rPr lang="ru-RU" sz="3600" dirty="0" smtClean="0"/>
              <a:t>6000+200+40+5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      </a:t>
            </a:r>
            <a:r>
              <a:rPr lang="en-US" sz="3600" dirty="0" smtClean="0">
                <a:solidFill>
                  <a:srgbClr val="FF0000"/>
                </a:solidFill>
              </a:rPr>
              <a:t>5426                             6245</a:t>
            </a:r>
            <a:endParaRPr lang="ru-RU" sz="3600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580112" y="2708920"/>
            <a:ext cx="720080" cy="0"/>
          </a:xfrm>
          <a:prstGeom prst="straightConnector1">
            <a:avLst/>
          </a:prstGeom>
          <a:ln w="5715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849252" y="3645024"/>
            <a:ext cx="648072" cy="0"/>
          </a:xfrm>
          <a:prstGeom prst="straightConnector1">
            <a:avLst/>
          </a:prstGeom>
          <a:ln w="539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979712" y="4797152"/>
            <a:ext cx="0" cy="50405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228184" y="4797152"/>
            <a:ext cx="0" cy="504056"/>
          </a:xfrm>
          <a:prstGeom prst="straightConnector1">
            <a:avLst/>
          </a:prstGeom>
          <a:ln w="539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лево 16">
            <a:hlinkClick r:id="rId2" action="ppaction://hlinksldjump"/>
          </p:cNvPr>
          <p:cNvSpPr/>
          <p:nvPr/>
        </p:nvSpPr>
        <p:spPr>
          <a:xfrm>
            <a:off x="215516" y="5877272"/>
            <a:ext cx="936104" cy="8268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11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7806" y="116632"/>
            <a:ext cx="59246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Найди значение 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выражения: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049065"/>
            <a:ext cx="6789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400-(80+180:3)+60=?</a:t>
            </a:r>
            <a:endParaRPr lang="ru-RU" sz="5400" b="1" cap="none" spc="50" dirty="0">
              <a:ln w="11430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9" r="16684"/>
          <a:stretch/>
        </p:blipFill>
        <p:spPr>
          <a:xfrm>
            <a:off x="5364089" y="3068960"/>
            <a:ext cx="332538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53942" y="5661248"/>
            <a:ext cx="358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3" action="ppaction://hlinksldjump"/>
              </a:rPr>
              <a:t>Проверка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00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376</TotalTime>
  <Words>1007</Words>
  <Application>Microsoft Office PowerPoint</Application>
  <PresentationFormat>Экран (4:3)</PresentationFormat>
  <Paragraphs>253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3</cp:lastModifiedBy>
  <cp:revision>34</cp:revision>
  <dcterms:created xsi:type="dcterms:W3CDTF">2013-10-27T08:01:27Z</dcterms:created>
  <dcterms:modified xsi:type="dcterms:W3CDTF">2013-10-31T11:48:31Z</dcterms:modified>
</cp:coreProperties>
</file>