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7" r:id="rId5"/>
    <p:sldId id="270" r:id="rId6"/>
    <p:sldId id="279" r:id="rId7"/>
    <p:sldId id="268" r:id="rId8"/>
    <p:sldId id="267" r:id="rId9"/>
    <p:sldId id="266" r:id="rId10"/>
    <p:sldId id="265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52" autoAdjust="0"/>
  </p:normalViewPr>
  <p:slideViewPr>
    <p:cSldViewPr>
      <p:cViewPr varScale="1">
        <p:scale>
          <a:sx n="67" d="100"/>
          <a:sy n="67" d="100"/>
        </p:scale>
        <p:origin x="-6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Урок русского языка во 2 классе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75260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Тема: Однокоренные слова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99592" y="1124744"/>
            <a:ext cx="722986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dirty="0" smtClean="0">
                <a:latin typeface="Arial Narrow" pitchFamily="34" charset="0"/>
              </a:rPr>
              <a:t>Домашнее    задание:</a:t>
            </a:r>
          </a:p>
          <a:p>
            <a:pPr algn="ctr"/>
            <a:endParaRPr lang="ru-RU" sz="6600" dirty="0" smtClean="0">
              <a:latin typeface="Arial Narrow" pitchFamily="34" charset="0"/>
            </a:endParaRPr>
          </a:p>
          <a:p>
            <a:pPr algn="ctr"/>
            <a:r>
              <a:rPr lang="ru-RU" sz="6600" dirty="0" smtClean="0">
                <a:latin typeface="Arial Narrow" pitchFamily="34" charset="0"/>
              </a:rPr>
              <a:t>с. 82  упр. 8</a:t>
            </a:r>
            <a:endParaRPr lang="ru-RU" sz="54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547664" y="908720"/>
            <a:ext cx="61926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i="1" dirty="0" smtClean="0">
                <a:solidFill>
                  <a:srgbClr val="FF0000"/>
                </a:solidFill>
                <a:latin typeface="Arial Narrow" pitchFamily="34" charset="0"/>
                <a:cs typeface="Andalus" pitchFamily="18" charset="-78"/>
              </a:rPr>
              <a:t>Молодцы! </a:t>
            </a:r>
            <a:endParaRPr lang="ru-RU" sz="9600" i="1" dirty="0">
              <a:solidFill>
                <a:srgbClr val="FF0000"/>
              </a:solidFill>
              <a:latin typeface="Arial Narrow" pitchFamily="34" charset="0"/>
              <a:cs typeface="Andalus" pitchFamily="18" charset="-78"/>
            </a:endParaRPr>
          </a:p>
        </p:txBody>
      </p:sp>
      <p:pic>
        <p:nvPicPr>
          <p:cNvPr id="7" name="Picture 2" descr="E:\Мои рисунки\во!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924944"/>
            <a:ext cx="2643206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95536" y="692696"/>
            <a:ext cx="8445624" cy="5328592"/>
          </a:xfrm>
        </p:spPr>
        <p:txBody>
          <a:bodyPr>
            <a:normAutofit/>
          </a:bodyPr>
          <a:lstStyle/>
          <a:p>
            <a:r>
              <a:rPr lang="ru-RU" dirty="0" smtClean="0"/>
              <a:t>Мы рады приветствовать Вас в нашем классе,</a:t>
            </a:r>
            <a:br>
              <a:rPr lang="ru-RU" dirty="0" smtClean="0"/>
            </a:br>
            <a:r>
              <a:rPr lang="ru-RU" dirty="0" smtClean="0"/>
              <a:t>Возможно, есть классы и лучше, и краше,</a:t>
            </a:r>
            <a:br>
              <a:rPr lang="ru-RU" dirty="0" smtClean="0"/>
            </a:br>
            <a:r>
              <a:rPr lang="ru-RU" dirty="0" smtClean="0"/>
              <a:t>Но пусть в нашем классе Вам будет светло.</a:t>
            </a:r>
            <a:br>
              <a:rPr lang="ru-RU" dirty="0" smtClean="0"/>
            </a:br>
            <a:r>
              <a:rPr lang="ru-RU" dirty="0" smtClean="0"/>
              <a:t>Пусть будет уютно и очень легко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-180528" y="1556792"/>
            <a:ext cx="93245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Исследовательская</a:t>
            </a:r>
          </a:p>
          <a:p>
            <a:pPr algn="ctr"/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лаборатория</a:t>
            </a:r>
          </a:p>
          <a:p>
            <a:pPr algn="ctr"/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  слова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95736" y="332656"/>
            <a:ext cx="47525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Массаж рук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556792"/>
            <a:ext cx="3810000" cy="49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23528" y="620688"/>
            <a:ext cx="86044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i="1" dirty="0" smtClean="0">
                <a:latin typeface="Arial" pitchFamily="34" charset="0"/>
                <a:cs typeface="Arial" pitchFamily="34" charset="0"/>
              </a:rPr>
              <a:t>Дедушка, </a:t>
            </a:r>
          </a:p>
          <a:p>
            <a:r>
              <a:rPr lang="ru-RU" sz="8000" i="1" dirty="0" smtClean="0">
                <a:latin typeface="Arial" pitchFamily="34" charset="0"/>
                <a:cs typeface="Arial" pitchFamily="34" charset="0"/>
              </a:rPr>
              <a:t>дед, отец,</a:t>
            </a:r>
          </a:p>
          <a:p>
            <a:r>
              <a:rPr lang="ru-RU" sz="8000" i="1" dirty="0" smtClean="0">
                <a:latin typeface="Arial" pitchFamily="34" charset="0"/>
                <a:cs typeface="Arial" pitchFamily="34" charset="0"/>
              </a:rPr>
              <a:t>дедов (наказ), дедушкин (шарф</a:t>
            </a:r>
            <a:r>
              <a:rPr lang="ru-RU" sz="6600" i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763688" y="764704"/>
            <a:ext cx="56886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i="1" dirty="0" smtClean="0">
                <a:latin typeface="Arial" pitchFamily="34" charset="0"/>
                <a:cs typeface="Arial" pitchFamily="34" charset="0"/>
              </a:rPr>
              <a:t>Дедушка</a:t>
            </a:r>
            <a:endParaRPr lang="ru-RU" sz="6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2132856"/>
            <a:ext cx="158261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i="1" dirty="0" smtClean="0">
                <a:latin typeface="Arial" pitchFamily="34" charset="0"/>
                <a:cs typeface="Arial" pitchFamily="34" charset="0"/>
              </a:rPr>
              <a:t>дед</a:t>
            </a:r>
            <a:endParaRPr lang="ru-RU" sz="6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91680" y="3429000"/>
            <a:ext cx="249632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i="1" dirty="0" smtClean="0">
                <a:latin typeface="Arial" pitchFamily="34" charset="0"/>
                <a:cs typeface="Arial" pitchFamily="34" charset="0"/>
              </a:rPr>
              <a:t>дедов</a:t>
            </a:r>
            <a:endParaRPr lang="ru-RU" sz="6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63688" y="5013176"/>
            <a:ext cx="403533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i="1" dirty="0" smtClean="0">
                <a:latin typeface="Arial" pitchFamily="34" charset="0"/>
                <a:cs typeface="Arial" pitchFamily="34" charset="0"/>
              </a:rPr>
              <a:t>дедушкин</a:t>
            </a:r>
            <a:endParaRPr lang="ru-RU" sz="6600" dirty="0"/>
          </a:p>
        </p:txBody>
      </p:sp>
      <p:sp>
        <p:nvSpPr>
          <p:cNvPr id="9" name="Arc 12"/>
          <p:cNvSpPr>
            <a:spLocks/>
          </p:cNvSpPr>
          <p:nvPr/>
        </p:nvSpPr>
        <p:spPr bwMode="auto">
          <a:xfrm>
            <a:off x="1691680" y="2132856"/>
            <a:ext cx="1691680" cy="376238"/>
          </a:xfrm>
          <a:custGeom>
            <a:avLst/>
            <a:gdLst>
              <a:gd name="T0" fmla="*/ 2147483647 w 43200"/>
              <a:gd name="T1" fmla="*/ 2147483647 h 23599"/>
              <a:gd name="T2" fmla="*/ 2147483647 w 43200"/>
              <a:gd name="T3" fmla="*/ 2147483647 h 23599"/>
              <a:gd name="T4" fmla="*/ 2147483647 w 43200"/>
              <a:gd name="T5" fmla="*/ 2147483647 h 23599"/>
              <a:gd name="T6" fmla="*/ 0 60000 65536"/>
              <a:gd name="T7" fmla="*/ 0 60000 65536"/>
              <a:gd name="T8" fmla="*/ 0 60000 65536"/>
              <a:gd name="T9" fmla="*/ 0 w 43200"/>
              <a:gd name="T10" fmla="*/ 0 h 23599"/>
              <a:gd name="T11" fmla="*/ 43200 w 43200"/>
              <a:gd name="T12" fmla="*/ 23599 h 23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599" fill="none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599" stroke="0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0" name="Arc 12"/>
          <p:cNvSpPr>
            <a:spLocks/>
          </p:cNvSpPr>
          <p:nvPr/>
        </p:nvSpPr>
        <p:spPr bwMode="auto">
          <a:xfrm>
            <a:off x="1691680" y="764704"/>
            <a:ext cx="1691680" cy="376238"/>
          </a:xfrm>
          <a:custGeom>
            <a:avLst/>
            <a:gdLst>
              <a:gd name="T0" fmla="*/ 2147483647 w 43200"/>
              <a:gd name="T1" fmla="*/ 2147483647 h 23599"/>
              <a:gd name="T2" fmla="*/ 2147483647 w 43200"/>
              <a:gd name="T3" fmla="*/ 2147483647 h 23599"/>
              <a:gd name="T4" fmla="*/ 2147483647 w 43200"/>
              <a:gd name="T5" fmla="*/ 2147483647 h 23599"/>
              <a:gd name="T6" fmla="*/ 0 60000 65536"/>
              <a:gd name="T7" fmla="*/ 0 60000 65536"/>
              <a:gd name="T8" fmla="*/ 0 60000 65536"/>
              <a:gd name="T9" fmla="*/ 0 w 43200"/>
              <a:gd name="T10" fmla="*/ 0 h 23599"/>
              <a:gd name="T11" fmla="*/ 43200 w 43200"/>
              <a:gd name="T12" fmla="*/ 23599 h 23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599" fill="none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599" stroke="0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1" name="Arc 12"/>
          <p:cNvSpPr>
            <a:spLocks/>
          </p:cNvSpPr>
          <p:nvPr/>
        </p:nvSpPr>
        <p:spPr bwMode="auto">
          <a:xfrm>
            <a:off x="1763688" y="3429000"/>
            <a:ext cx="1512168" cy="376238"/>
          </a:xfrm>
          <a:custGeom>
            <a:avLst/>
            <a:gdLst>
              <a:gd name="T0" fmla="*/ 2147483647 w 43200"/>
              <a:gd name="T1" fmla="*/ 2147483647 h 23599"/>
              <a:gd name="T2" fmla="*/ 2147483647 w 43200"/>
              <a:gd name="T3" fmla="*/ 2147483647 h 23599"/>
              <a:gd name="T4" fmla="*/ 2147483647 w 43200"/>
              <a:gd name="T5" fmla="*/ 2147483647 h 23599"/>
              <a:gd name="T6" fmla="*/ 0 60000 65536"/>
              <a:gd name="T7" fmla="*/ 0 60000 65536"/>
              <a:gd name="T8" fmla="*/ 0 60000 65536"/>
              <a:gd name="T9" fmla="*/ 0 w 43200"/>
              <a:gd name="T10" fmla="*/ 0 h 23599"/>
              <a:gd name="T11" fmla="*/ 43200 w 43200"/>
              <a:gd name="T12" fmla="*/ 23599 h 23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599" fill="none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599" stroke="0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2" name="Arc 12"/>
          <p:cNvSpPr>
            <a:spLocks/>
          </p:cNvSpPr>
          <p:nvPr/>
        </p:nvSpPr>
        <p:spPr bwMode="auto">
          <a:xfrm>
            <a:off x="1835696" y="4869160"/>
            <a:ext cx="1440160" cy="376238"/>
          </a:xfrm>
          <a:custGeom>
            <a:avLst/>
            <a:gdLst>
              <a:gd name="T0" fmla="*/ 2147483647 w 43200"/>
              <a:gd name="T1" fmla="*/ 2147483647 h 23599"/>
              <a:gd name="T2" fmla="*/ 2147483647 w 43200"/>
              <a:gd name="T3" fmla="*/ 2147483647 h 23599"/>
              <a:gd name="T4" fmla="*/ 2147483647 w 43200"/>
              <a:gd name="T5" fmla="*/ 2147483647 h 23599"/>
              <a:gd name="T6" fmla="*/ 0 60000 65536"/>
              <a:gd name="T7" fmla="*/ 0 60000 65536"/>
              <a:gd name="T8" fmla="*/ 0 60000 65536"/>
              <a:gd name="T9" fmla="*/ 0 w 43200"/>
              <a:gd name="T10" fmla="*/ 0 h 23599"/>
              <a:gd name="T11" fmla="*/ 43200 w 43200"/>
              <a:gd name="T12" fmla="*/ 23599 h 23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599" fill="none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599" stroke="0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10" grpId="1" animBg="1"/>
      <p:bldP spid="11" grpId="1" animBg="1"/>
      <p:bldP spid="1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04664"/>
            <a:ext cx="4896544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04664"/>
            <a:ext cx="3090545" cy="362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4077072"/>
            <a:ext cx="4900964" cy="243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4160113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5400" b="1" dirty="0" smtClean="0">
                <a:latin typeface="Arial Narrow" pitchFamily="34" charset="0"/>
                <a:cs typeface="Times New Roman" pitchFamily="18" charset="0"/>
              </a:rPr>
              <a:t>1 ряд</a:t>
            </a:r>
          </a:p>
          <a:p>
            <a:pPr>
              <a:lnSpc>
                <a:spcPct val="150000"/>
              </a:lnSpc>
            </a:pPr>
            <a:r>
              <a:rPr lang="ru-RU" sz="5400" dirty="0" smtClean="0">
                <a:latin typeface="Arial Narrow" pitchFamily="34" charset="0"/>
                <a:cs typeface="Times New Roman" pitchFamily="18" charset="0"/>
              </a:rPr>
              <a:t>Морозильник</a:t>
            </a:r>
          </a:p>
          <a:p>
            <a:pPr>
              <a:lnSpc>
                <a:spcPct val="150000"/>
              </a:lnSpc>
            </a:pPr>
            <a:r>
              <a:rPr lang="ru-RU" sz="5400" dirty="0" smtClean="0">
                <a:latin typeface="Arial Narrow" pitchFamily="34" charset="0"/>
                <a:cs typeface="Times New Roman" pitchFamily="18" charset="0"/>
              </a:rPr>
              <a:t>морозец</a:t>
            </a:r>
          </a:p>
          <a:p>
            <a:pPr>
              <a:lnSpc>
                <a:spcPct val="150000"/>
              </a:lnSpc>
            </a:pPr>
            <a:r>
              <a:rPr lang="ru-RU" sz="5400" dirty="0" smtClean="0">
                <a:latin typeface="Arial Narrow" pitchFamily="34" charset="0"/>
                <a:cs typeface="Times New Roman" pitchFamily="18" charset="0"/>
              </a:rPr>
              <a:t>морозный</a:t>
            </a:r>
          </a:p>
          <a:p>
            <a:pPr>
              <a:lnSpc>
                <a:spcPct val="150000"/>
              </a:lnSpc>
            </a:pPr>
            <a:r>
              <a:rPr lang="ru-RU" sz="5400" dirty="0" smtClean="0">
                <a:latin typeface="Arial Narrow" pitchFamily="34" charset="0"/>
                <a:cs typeface="Times New Roman" pitchFamily="18" charset="0"/>
              </a:rPr>
              <a:t>мороз</a:t>
            </a:r>
            <a:endParaRPr lang="ru-RU" sz="4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3928" y="0"/>
            <a:ext cx="2061783" cy="6324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5400" b="1" dirty="0" smtClean="0">
                <a:latin typeface="Arial Narrow" pitchFamily="34" charset="0"/>
              </a:rPr>
              <a:t>2 ряд</a:t>
            </a:r>
          </a:p>
          <a:p>
            <a:pPr>
              <a:lnSpc>
                <a:spcPct val="150000"/>
              </a:lnSpc>
            </a:pPr>
            <a:r>
              <a:rPr lang="ru-RU" sz="5400" dirty="0" smtClean="0">
                <a:latin typeface="Arial Narrow" pitchFamily="34" charset="0"/>
              </a:rPr>
              <a:t>лесной</a:t>
            </a:r>
          </a:p>
          <a:p>
            <a:pPr>
              <a:lnSpc>
                <a:spcPct val="150000"/>
              </a:lnSpc>
            </a:pPr>
            <a:r>
              <a:rPr lang="ru-RU" sz="5400" dirty="0" smtClean="0">
                <a:latin typeface="Arial Narrow" pitchFamily="34" charset="0"/>
              </a:rPr>
              <a:t>лес</a:t>
            </a:r>
          </a:p>
          <a:p>
            <a:pPr>
              <a:lnSpc>
                <a:spcPct val="150000"/>
              </a:lnSpc>
            </a:pPr>
            <a:r>
              <a:rPr lang="ru-RU" sz="5400" dirty="0" smtClean="0">
                <a:latin typeface="Arial Narrow" pitchFamily="34" charset="0"/>
              </a:rPr>
              <a:t>лесник</a:t>
            </a:r>
          </a:p>
          <a:p>
            <a:pPr>
              <a:lnSpc>
                <a:spcPct val="150000"/>
              </a:lnSpc>
            </a:pPr>
            <a:r>
              <a:rPr lang="ru-RU" sz="5400" dirty="0" smtClean="0">
                <a:latin typeface="Arial Narrow" pitchFamily="34" charset="0"/>
              </a:rPr>
              <a:t>лесок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8806" y="0"/>
            <a:ext cx="2815194" cy="6324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5400" b="1" dirty="0" smtClean="0">
                <a:latin typeface="Arial Narrow" pitchFamily="34" charset="0"/>
              </a:rPr>
              <a:t>3 ряд</a:t>
            </a:r>
          </a:p>
          <a:p>
            <a:pPr>
              <a:lnSpc>
                <a:spcPct val="150000"/>
              </a:lnSpc>
            </a:pPr>
            <a:r>
              <a:rPr lang="ru-RU" sz="5400" dirty="0" smtClean="0">
                <a:latin typeface="Arial Narrow" pitchFamily="34" charset="0"/>
              </a:rPr>
              <a:t>холодно</a:t>
            </a:r>
          </a:p>
          <a:p>
            <a:pPr>
              <a:lnSpc>
                <a:spcPct val="150000"/>
              </a:lnSpc>
            </a:pPr>
            <a:r>
              <a:rPr lang="ru-RU" sz="5400" dirty="0" smtClean="0">
                <a:latin typeface="Arial Narrow" pitchFamily="34" charset="0"/>
              </a:rPr>
              <a:t>холод</a:t>
            </a:r>
          </a:p>
          <a:p>
            <a:pPr>
              <a:lnSpc>
                <a:spcPct val="150000"/>
              </a:lnSpc>
            </a:pPr>
            <a:r>
              <a:rPr lang="ru-RU" sz="5400" dirty="0" smtClean="0">
                <a:latin typeface="Arial Narrow" pitchFamily="34" charset="0"/>
              </a:rPr>
              <a:t>холодный</a:t>
            </a:r>
          </a:p>
          <a:p>
            <a:pPr>
              <a:lnSpc>
                <a:spcPct val="150000"/>
              </a:lnSpc>
            </a:pPr>
            <a:r>
              <a:rPr lang="ru-RU" sz="5400" dirty="0" smtClean="0">
                <a:latin typeface="Arial Narrow" pitchFamily="34" charset="0"/>
              </a:rPr>
              <a:t>холодок</a:t>
            </a:r>
            <a:endParaRPr lang="ru-RU" sz="5400" dirty="0">
              <a:latin typeface="Arial Narrow" pitchFamily="34" charset="0"/>
            </a:endParaRPr>
          </a:p>
        </p:txBody>
      </p:sp>
      <p:sp>
        <p:nvSpPr>
          <p:cNvPr id="12" name="Arc 12"/>
          <p:cNvSpPr>
            <a:spLocks/>
          </p:cNvSpPr>
          <p:nvPr/>
        </p:nvSpPr>
        <p:spPr bwMode="auto">
          <a:xfrm>
            <a:off x="0" y="1556792"/>
            <a:ext cx="1691680" cy="376238"/>
          </a:xfrm>
          <a:custGeom>
            <a:avLst/>
            <a:gdLst>
              <a:gd name="T0" fmla="*/ 2147483647 w 43200"/>
              <a:gd name="T1" fmla="*/ 2147483647 h 23599"/>
              <a:gd name="T2" fmla="*/ 2147483647 w 43200"/>
              <a:gd name="T3" fmla="*/ 2147483647 h 23599"/>
              <a:gd name="T4" fmla="*/ 2147483647 w 43200"/>
              <a:gd name="T5" fmla="*/ 2147483647 h 23599"/>
              <a:gd name="T6" fmla="*/ 0 60000 65536"/>
              <a:gd name="T7" fmla="*/ 0 60000 65536"/>
              <a:gd name="T8" fmla="*/ 0 60000 65536"/>
              <a:gd name="T9" fmla="*/ 0 w 43200"/>
              <a:gd name="T10" fmla="*/ 0 h 23599"/>
              <a:gd name="T11" fmla="*/ 43200 w 43200"/>
              <a:gd name="T12" fmla="*/ 23599 h 23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599" fill="none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599" stroke="0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3" name="Arc 12"/>
          <p:cNvSpPr>
            <a:spLocks/>
          </p:cNvSpPr>
          <p:nvPr/>
        </p:nvSpPr>
        <p:spPr bwMode="auto">
          <a:xfrm>
            <a:off x="0" y="4005064"/>
            <a:ext cx="1619672" cy="376238"/>
          </a:xfrm>
          <a:custGeom>
            <a:avLst/>
            <a:gdLst>
              <a:gd name="T0" fmla="*/ 2147483647 w 43200"/>
              <a:gd name="T1" fmla="*/ 2147483647 h 23599"/>
              <a:gd name="T2" fmla="*/ 2147483647 w 43200"/>
              <a:gd name="T3" fmla="*/ 2147483647 h 23599"/>
              <a:gd name="T4" fmla="*/ 2147483647 w 43200"/>
              <a:gd name="T5" fmla="*/ 2147483647 h 23599"/>
              <a:gd name="T6" fmla="*/ 0 60000 65536"/>
              <a:gd name="T7" fmla="*/ 0 60000 65536"/>
              <a:gd name="T8" fmla="*/ 0 60000 65536"/>
              <a:gd name="T9" fmla="*/ 0 w 43200"/>
              <a:gd name="T10" fmla="*/ 0 h 23599"/>
              <a:gd name="T11" fmla="*/ 43200 w 43200"/>
              <a:gd name="T12" fmla="*/ 23599 h 23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599" fill="none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599" stroke="0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0" name="Arc 12"/>
          <p:cNvSpPr>
            <a:spLocks/>
          </p:cNvSpPr>
          <p:nvPr/>
        </p:nvSpPr>
        <p:spPr bwMode="auto">
          <a:xfrm>
            <a:off x="0" y="2708920"/>
            <a:ext cx="1619672" cy="448246"/>
          </a:xfrm>
          <a:custGeom>
            <a:avLst/>
            <a:gdLst>
              <a:gd name="T0" fmla="*/ 2147483647 w 43200"/>
              <a:gd name="T1" fmla="*/ 2147483647 h 23599"/>
              <a:gd name="T2" fmla="*/ 2147483647 w 43200"/>
              <a:gd name="T3" fmla="*/ 2147483647 h 23599"/>
              <a:gd name="T4" fmla="*/ 2147483647 w 43200"/>
              <a:gd name="T5" fmla="*/ 2147483647 h 23599"/>
              <a:gd name="T6" fmla="*/ 0 60000 65536"/>
              <a:gd name="T7" fmla="*/ 0 60000 65536"/>
              <a:gd name="T8" fmla="*/ 0 60000 65536"/>
              <a:gd name="T9" fmla="*/ 0 w 43200"/>
              <a:gd name="T10" fmla="*/ 0 h 23599"/>
              <a:gd name="T11" fmla="*/ 43200 w 43200"/>
              <a:gd name="T12" fmla="*/ 23599 h 23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599" fill="none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599" stroke="0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1" name="Arc 12"/>
          <p:cNvSpPr>
            <a:spLocks/>
          </p:cNvSpPr>
          <p:nvPr/>
        </p:nvSpPr>
        <p:spPr bwMode="auto">
          <a:xfrm>
            <a:off x="0" y="5229200"/>
            <a:ext cx="1619672" cy="376238"/>
          </a:xfrm>
          <a:custGeom>
            <a:avLst/>
            <a:gdLst>
              <a:gd name="T0" fmla="*/ 2147483647 w 43200"/>
              <a:gd name="T1" fmla="*/ 2147483647 h 23599"/>
              <a:gd name="T2" fmla="*/ 2147483647 w 43200"/>
              <a:gd name="T3" fmla="*/ 2147483647 h 23599"/>
              <a:gd name="T4" fmla="*/ 2147483647 w 43200"/>
              <a:gd name="T5" fmla="*/ 2147483647 h 23599"/>
              <a:gd name="T6" fmla="*/ 0 60000 65536"/>
              <a:gd name="T7" fmla="*/ 0 60000 65536"/>
              <a:gd name="T8" fmla="*/ 0 60000 65536"/>
              <a:gd name="T9" fmla="*/ 0 w 43200"/>
              <a:gd name="T10" fmla="*/ 0 h 23599"/>
              <a:gd name="T11" fmla="*/ 43200 w 43200"/>
              <a:gd name="T12" fmla="*/ 23599 h 23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599" fill="none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599" stroke="0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2" name="Arc 12"/>
          <p:cNvSpPr>
            <a:spLocks/>
          </p:cNvSpPr>
          <p:nvPr/>
        </p:nvSpPr>
        <p:spPr bwMode="auto">
          <a:xfrm>
            <a:off x="4067944" y="1484784"/>
            <a:ext cx="864096" cy="376238"/>
          </a:xfrm>
          <a:custGeom>
            <a:avLst/>
            <a:gdLst>
              <a:gd name="T0" fmla="*/ 2147483647 w 43200"/>
              <a:gd name="T1" fmla="*/ 2147483647 h 23599"/>
              <a:gd name="T2" fmla="*/ 2147483647 w 43200"/>
              <a:gd name="T3" fmla="*/ 2147483647 h 23599"/>
              <a:gd name="T4" fmla="*/ 2147483647 w 43200"/>
              <a:gd name="T5" fmla="*/ 2147483647 h 23599"/>
              <a:gd name="T6" fmla="*/ 0 60000 65536"/>
              <a:gd name="T7" fmla="*/ 0 60000 65536"/>
              <a:gd name="T8" fmla="*/ 0 60000 65536"/>
              <a:gd name="T9" fmla="*/ 0 w 43200"/>
              <a:gd name="T10" fmla="*/ 0 h 23599"/>
              <a:gd name="T11" fmla="*/ 43200 w 43200"/>
              <a:gd name="T12" fmla="*/ 23599 h 23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599" fill="none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599" stroke="0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3" name="Arc 12"/>
          <p:cNvSpPr>
            <a:spLocks/>
          </p:cNvSpPr>
          <p:nvPr/>
        </p:nvSpPr>
        <p:spPr bwMode="auto">
          <a:xfrm>
            <a:off x="3995936" y="2780928"/>
            <a:ext cx="936104" cy="376238"/>
          </a:xfrm>
          <a:custGeom>
            <a:avLst/>
            <a:gdLst>
              <a:gd name="T0" fmla="*/ 2147483647 w 43200"/>
              <a:gd name="T1" fmla="*/ 2147483647 h 23599"/>
              <a:gd name="T2" fmla="*/ 2147483647 w 43200"/>
              <a:gd name="T3" fmla="*/ 2147483647 h 23599"/>
              <a:gd name="T4" fmla="*/ 2147483647 w 43200"/>
              <a:gd name="T5" fmla="*/ 2147483647 h 23599"/>
              <a:gd name="T6" fmla="*/ 0 60000 65536"/>
              <a:gd name="T7" fmla="*/ 0 60000 65536"/>
              <a:gd name="T8" fmla="*/ 0 60000 65536"/>
              <a:gd name="T9" fmla="*/ 0 w 43200"/>
              <a:gd name="T10" fmla="*/ 0 h 23599"/>
              <a:gd name="T11" fmla="*/ 43200 w 43200"/>
              <a:gd name="T12" fmla="*/ 23599 h 23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599" fill="none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599" stroke="0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4" name="Arc 12"/>
          <p:cNvSpPr>
            <a:spLocks/>
          </p:cNvSpPr>
          <p:nvPr/>
        </p:nvSpPr>
        <p:spPr bwMode="auto">
          <a:xfrm>
            <a:off x="3995936" y="3933056"/>
            <a:ext cx="936104" cy="376238"/>
          </a:xfrm>
          <a:custGeom>
            <a:avLst/>
            <a:gdLst>
              <a:gd name="T0" fmla="*/ 2147483647 w 43200"/>
              <a:gd name="T1" fmla="*/ 2147483647 h 23599"/>
              <a:gd name="T2" fmla="*/ 2147483647 w 43200"/>
              <a:gd name="T3" fmla="*/ 2147483647 h 23599"/>
              <a:gd name="T4" fmla="*/ 2147483647 w 43200"/>
              <a:gd name="T5" fmla="*/ 2147483647 h 23599"/>
              <a:gd name="T6" fmla="*/ 0 60000 65536"/>
              <a:gd name="T7" fmla="*/ 0 60000 65536"/>
              <a:gd name="T8" fmla="*/ 0 60000 65536"/>
              <a:gd name="T9" fmla="*/ 0 w 43200"/>
              <a:gd name="T10" fmla="*/ 0 h 23599"/>
              <a:gd name="T11" fmla="*/ 43200 w 43200"/>
              <a:gd name="T12" fmla="*/ 23599 h 23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599" fill="none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599" stroke="0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5" name="Arc 12"/>
          <p:cNvSpPr>
            <a:spLocks/>
          </p:cNvSpPr>
          <p:nvPr/>
        </p:nvSpPr>
        <p:spPr bwMode="auto">
          <a:xfrm>
            <a:off x="3995936" y="5229200"/>
            <a:ext cx="936104" cy="376238"/>
          </a:xfrm>
          <a:custGeom>
            <a:avLst/>
            <a:gdLst>
              <a:gd name="T0" fmla="*/ 2147483647 w 43200"/>
              <a:gd name="T1" fmla="*/ 2147483647 h 23599"/>
              <a:gd name="T2" fmla="*/ 2147483647 w 43200"/>
              <a:gd name="T3" fmla="*/ 2147483647 h 23599"/>
              <a:gd name="T4" fmla="*/ 2147483647 w 43200"/>
              <a:gd name="T5" fmla="*/ 2147483647 h 23599"/>
              <a:gd name="T6" fmla="*/ 0 60000 65536"/>
              <a:gd name="T7" fmla="*/ 0 60000 65536"/>
              <a:gd name="T8" fmla="*/ 0 60000 65536"/>
              <a:gd name="T9" fmla="*/ 0 w 43200"/>
              <a:gd name="T10" fmla="*/ 0 h 23599"/>
              <a:gd name="T11" fmla="*/ 43200 w 43200"/>
              <a:gd name="T12" fmla="*/ 23599 h 23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599" fill="none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599" stroke="0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6" name="Arc 12"/>
          <p:cNvSpPr>
            <a:spLocks/>
          </p:cNvSpPr>
          <p:nvPr/>
        </p:nvSpPr>
        <p:spPr bwMode="auto">
          <a:xfrm>
            <a:off x="6444208" y="5157192"/>
            <a:ext cx="1512168" cy="376238"/>
          </a:xfrm>
          <a:custGeom>
            <a:avLst/>
            <a:gdLst>
              <a:gd name="T0" fmla="*/ 2147483647 w 43200"/>
              <a:gd name="T1" fmla="*/ 2147483647 h 23599"/>
              <a:gd name="T2" fmla="*/ 2147483647 w 43200"/>
              <a:gd name="T3" fmla="*/ 2147483647 h 23599"/>
              <a:gd name="T4" fmla="*/ 2147483647 w 43200"/>
              <a:gd name="T5" fmla="*/ 2147483647 h 23599"/>
              <a:gd name="T6" fmla="*/ 0 60000 65536"/>
              <a:gd name="T7" fmla="*/ 0 60000 65536"/>
              <a:gd name="T8" fmla="*/ 0 60000 65536"/>
              <a:gd name="T9" fmla="*/ 0 w 43200"/>
              <a:gd name="T10" fmla="*/ 0 h 23599"/>
              <a:gd name="T11" fmla="*/ 43200 w 43200"/>
              <a:gd name="T12" fmla="*/ 23599 h 23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599" fill="none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599" stroke="0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7" name="Arc 12"/>
          <p:cNvSpPr>
            <a:spLocks/>
          </p:cNvSpPr>
          <p:nvPr/>
        </p:nvSpPr>
        <p:spPr bwMode="auto">
          <a:xfrm>
            <a:off x="6372200" y="3933056"/>
            <a:ext cx="1512168" cy="376238"/>
          </a:xfrm>
          <a:custGeom>
            <a:avLst/>
            <a:gdLst>
              <a:gd name="T0" fmla="*/ 2147483647 w 43200"/>
              <a:gd name="T1" fmla="*/ 2147483647 h 23599"/>
              <a:gd name="T2" fmla="*/ 2147483647 w 43200"/>
              <a:gd name="T3" fmla="*/ 2147483647 h 23599"/>
              <a:gd name="T4" fmla="*/ 2147483647 w 43200"/>
              <a:gd name="T5" fmla="*/ 2147483647 h 23599"/>
              <a:gd name="T6" fmla="*/ 0 60000 65536"/>
              <a:gd name="T7" fmla="*/ 0 60000 65536"/>
              <a:gd name="T8" fmla="*/ 0 60000 65536"/>
              <a:gd name="T9" fmla="*/ 0 w 43200"/>
              <a:gd name="T10" fmla="*/ 0 h 23599"/>
              <a:gd name="T11" fmla="*/ 43200 w 43200"/>
              <a:gd name="T12" fmla="*/ 23599 h 23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599" fill="none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599" stroke="0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8" name="Arc 12"/>
          <p:cNvSpPr>
            <a:spLocks/>
          </p:cNvSpPr>
          <p:nvPr/>
        </p:nvSpPr>
        <p:spPr bwMode="auto">
          <a:xfrm>
            <a:off x="6444208" y="2708920"/>
            <a:ext cx="1512168" cy="376238"/>
          </a:xfrm>
          <a:custGeom>
            <a:avLst/>
            <a:gdLst>
              <a:gd name="T0" fmla="*/ 2147483647 w 43200"/>
              <a:gd name="T1" fmla="*/ 2147483647 h 23599"/>
              <a:gd name="T2" fmla="*/ 2147483647 w 43200"/>
              <a:gd name="T3" fmla="*/ 2147483647 h 23599"/>
              <a:gd name="T4" fmla="*/ 2147483647 w 43200"/>
              <a:gd name="T5" fmla="*/ 2147483647 h 23599"/>
              <a:gd name="T6" fmla="*/ 0 60000 65536"/>
              <a:gd name="T7" fmla="*/ 0 60000 65536"/>
              <a:gd name="T8" fmla="*/ 0 60000 65536"/>
              <a:gd name="T9" fmla="*/ 0 w 43200"/>
              <a:gd name="T10" fmla="*/ 0 h 23599"/>
              <a:gd name="T11" fmla="*/ 43200 w 43200"/>
              <a:gd name="T12" fmla="*/ 23599 h 23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599" fill="none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599" stroke="0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9" name="Arc 12"/>
          <p:cNvSpPr>
            <a:spLocks/>
          </p:cNvSpPr>
          <p:nvPr/>
        </p:nvSpPr>
        <p:spPr bwMode="auto">
          <a:xfrm>
            <a:off x="6444208" y="1556792"/>
            <a:ext cx="1512168" cy="376238"/>
          </a:xfrm>
          <a:custGeom>
            <a:avLst/>
            <a:gdLst>
              <a:gd name="T0" fmla="*/ 2147483647 w 43200"/>
              <a:gd name="T1" fmla="*/ 2147483647 h 23599"/>
              <a:gd name="T2" fmla="*/ 2147483647 w 43200"/>
              <a:gd name="T3" fmla="*/ 2147483647 h 23599"/>
              <a:gd name="T4" fmla="*/ 2147483647 w 43200"/>
              <a:gd name="T5" fmla="*/ 2147483647 h 23599"/>
              <a:gd name="T6" fmla="*/ 0 60000 65536"/>
              <a:gd name="T7" fmla="*/ 0 60000 65536"/>
              <a:gd name="T8" fmla="*/ 0 60000 65536"/>
              <a:gd name="T9" fmla="*/ 0 w 43200"/>
              <a:gd name="T10" fmla="*/ 0 h 23599"/>
              <a:gd name="T11" fmla="*/ 43200 w 43200"/>
              <a:gd name="T12" fmla="*/ 23599 h 23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599" fill="none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599" stroke="0" extrusionOk="0">
                <a:moveTo>
                  <a:pt x="92" y="23599"/>
                </a:moveTo>
                <a:cubicBezTo>
                  <a:pt x="30" y="22934"/>
                  <a:pt x="0" y="222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2" grpId="0" animBg="1"/>
      <p:bldP spid="13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1844824"/>
            <a:ext cx="17171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Arial Narrow" pitchFamily="34" charset="0"/>
              </a:rPr>
              <a:t>Поле,</a:t>
            </a:r>
            <a:endParaRPr lang="ru-RU" sz="5400" dirty="0"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9672" y="1844824"/>
            <a:ext cx="24753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Arial Narrow" pitchFamily="34" charset="0"/>
              </a:rPr>
              <a:t>полочка,</a:t>
            </a:r>
            <a:endParaRPr lang="ru-RU" sz="5400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9872" y="1772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923928" y="1844824"/>
            <a:ext cx="5436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Arial Narrow" pitchFamily="34" charset="0"/>
              </a:rPr>
              <a:t>полевой, полюшко.</a:t>
            </a:r>
            <a:endParaRPr lang="ru-RU" sz="5400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3573016"/>
            <a:ext cx="43813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Arial Narrow" pitchFamily="34" charset="0"/>
              </a:rPr>
              <a:t>Печурка,  печь, </a:t>
            </a:r>
            <a:endParaRPr lang="ru-RU" sz="5400" dirty="0"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4008" y="3573016"/>
            <a:ext cx="21355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Arial Narrow" pitchFamily="34" charset="0"/>
              </a:rPr>
              <a:t>печать,</a:t>
            </a:r>
            <a:endParaRPr lang="ru-RU" sz="5400" dirty="0">
              <a:latin typeface="Arial Narrow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32240" y="3573016"/>
            <a:ext cx="18277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Arial Narrow" pitchFamily="34" charset="0"/>
              </a:rPr>
              <a:t>печка.</a:t>
            </a:r>
            <a:endParaRPr lang="ru-RU" sz="54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87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Урок русского языка во 2 классе</vt:lpstr>
      <vt:lpstr>Мы рады приветствовать Вас в нашем классе, Возможно, есть классы и лучше, и краше, Но пусть в нашем классе Вам будет светло. Пусть будет уютно и очень легко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25</cp:revision>
  <dcterms:created xsi:type="dcterms:W3CDTF">2013-11-19T10:28:04Z</dcterms:created>
  <dcterms:modified xsi:type="dcterms:W3CDTF">2014-03-25T05:48:02Z</dcterms:modified>
</cp:coreProperties>
</file>