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9" r:id="rId29"/>
    <p:sldId id="288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117C5-FCEF-423B-B878-663E12927308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17710-7C8C-4458-BB16-C91FA449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17710-7C8C-4458-BB16-C91FA4494D6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4016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Свойства воздуха и его значение для всего живого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744416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Разработала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Учитель начальных классов МБОУ СОШ № 18 г.Тимашевска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Королева Серафима Владимировна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20014 г.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 –самое  распространённое и нужное вещество на планете .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468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4048" y="3770163"/>
            <a:ext cx="3751688" cy="2816165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0006-006-Voda-v-prirod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15816" y="2060848"/>
            <a:ext cx="3611893" cy="270892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0_8d74_829768ae_orig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1700808"/>
            <a:ext cx="3150637" cy="2309643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274638"/>
            <a:ext cx="7185992" cy="56197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«Вода в природе» 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60d0e7d18d19377e818323c39be38b7f17df68f7.preview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908720"/>
            <a:ext cx="4451988" cy="403244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0c29bf9f3833b33c70f6268f3bb7c61f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95936" y="2204864"/>
            <a:ext cx="4896544" cy="4333236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648" y="0"/>
            <a:ext cx="6825952" cy="1196975"/>
          </a:xfrm>
        </p:spPr>
        <p:txBody>
          <a:bodyPr>
            <a:normAutofit/>
          </a:bodyPr>
          <a:lstStyle/>
          <a:p>
            <a:endParaRPr lang="ru-RU" sz="5400" dirty="0"/>
          </a:p>
        </p:txBody>
      </p:sp>
      <p:pic>
        <p:nvPicPr>
          <p:cNvPr id="8" name="Рисунок 7" descr="1331555599_b4r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1052736"/>
            <a:ext cx="5112568" cy="393762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326380065_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63888" y="2852936"/>
            <a:ext cx="5112568" cy="3581573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osulki_10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340768"/>
            <a:ext cx="4091947" cy="30689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1346130080_88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15816" y="3429000"/>
            <a:ext cx="4782715" cy="318648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188640"/>
            <a:ext cx="6897960" cy="1080120"/>
          </a:xfrm>
        </p:spPr>
        <p:txBody>
          <a:bodyPr>
            <a:normAutofit/>
          </a:bodyPr>
          <a:lstStyle/>
          <a:p>
            <a:endParaRPr lang="ru-RU" sz="6000" dirty="0"/>
          </a:p>
        </p:txBody>
      </p:sp>
      <p:pic>
        <p:nvPicPr>
          <p:cNvPr id="5" name="Рисунок 4" descr="1264639956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92080" y="1340768"/>
            <a:ext cx="3432994" cy="343299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908720"/>
            <a:ext cx="5770984" cy="2736305"/>
          </a:xfrm>
          <a:ln w="5715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всюду окружает нас ,</a:t>
            </a:r>
          </a:p>
          <a:p>
            <a:pPr algn="ctr">
              <a:buNone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Невидимый ,бесцветный газ.</a:t>
            </a:r>
          </a:p>
          <a:p>
            <a:pPr algn="ctr">
              <a:buNone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в жизни очень важен ,</a:t>
            </a:r>
          </a:p>
          <a:p>
            <a:pPr algn="ctr">
              <a:buNone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Ему спасибо скажем 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нига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5856" y="3060998"/>
            <a:ext cx="3168352" cy="3797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672" y="274638"/>
            <a:ext cx="6609928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ir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91680" y="1700808"/>
            <a:ext cx="6507088" cy="2897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274638"/>
            <a:ext cx="6969968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«Воздух-это ничто»?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1344361969_cb18769680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1720" y="1628800"/>
            <a:ext cx="5352256" cy="4014192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274638"/>
            <a:ext cx="7128792" cy="5026570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:  </a:t>
            </a:r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«Свойства воздуха и его значение для всего живого»</a:t>
            </a:r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1240169"/>
            <a:ext cx="47525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Ветер дует нам в лицо.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Закачалось деревцо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Ветерок всё тише ,тише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Деревцо всё выше ,выше !!!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119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95936" y="2924944"/>
            <a:ext cx="4667250" cy="3409950"/>
          </a:xfrm>
          <a:prstGeom prst="roundRect">
            <a:avLst/>
          </a:prstGeom>
          <a:ln w="76200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03648" y="260648"/>
            <a:ext cx="61926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Свойства воздуха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87624" y="1628800"/>
          <a:ext cx="6999233" cy="2968338"/>
        </p:xfrm>
        <a:graphic>
          <a:graphicData uri="http://schemas.openxmlformats.org/drawingml/2006/table">
            <a:tbl>
              <a:tblPr/>
              <a:tblGrid>
                <a:gridCol w="1728192"/>
                <a:gridCol w="2470909"/>
                <a:gridCol w="2800132"/>
              </a:tblGrid>
              <a:tr h="49472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Свойства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472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Вода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Воздух 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4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цвет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4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запах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4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вкус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4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объём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school2112.jp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tretch>
            <a:fillRect/>
          </a:stretch>
        </p:blipFill>
        <p:spPr>
          <a:xfrm>
            <a:off x="4116178" y="836712"/>
            <a:ext cx="5027821" cy="5472608"/>
          </a:xfrm>
          <a:prstGeom prst="round2Diag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95536" y="980728"/>
            <a:ext cx="4896544" cy="3816424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Забудь про скуку и про лень ,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Коль ты пришёл учиться !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Желаю ,чтобы каждый день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    мог  собой гордиться !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67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Свойства воздуха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99592" y="1556792"/>
          <a:ext cx="7213724" cy="3456384"/>
        </p:xfrm>
        <a:graphic>
          <a:graphicData uri="http://schemas.openxmlformats.org/drawingml/2006/table">
            <a:tbl>
              <a:tblPr/>
              <a:tblGrid>
                <a:gridCol w="2213495"/>
                <a:gridCol w="2497277"/>
                <a:gridCol w="2502952"/>
              </a:tblGrid>
              <a:tr h="576064"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b="0" i="0" u="none" strike="noStrike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Свойства</a:t>
                      </a:r>
                      <a:endParaRPr lang="ru-RU" sz="2800" b="1" i="0" u="none" strike="noStrike" kern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Вода</a:t>
                      </a:r>
                      <a:endParaRPr lang="ru-RU" sz="2800" b="1" i="0" u="none" strike="noStrike" kern="12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Воздух </a:t>
                      </a:r>
                      <a:endParaRPr lang="ru-RU" sz="2800" b="1" i="0" u="none" strike="noStrike" kern="12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цвет</a:t>
                      </a:r>
                      <a:endParaRPr lang="ru-RU" sz="2800" b="1" i="0" u="none" strike="noStrike" kern="12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2800" b="0" i="0" u="none" strike="noStrike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запах</a:t>
                      </a:r>
                      <a:endParaRPr lang="ru-RU" sz="2800" b="1" i="0" u="none" strike="noStrike" kern="12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2800" b="0" i="0" u="none" strike="noStrike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вкус</a:t>
                      </a:r>
                      <a:endParaRPr lang="ru-RU" sz="2800" b="1" i="0" u="none" strike="noStrike" kern="12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2800" b="0" i="0" u="none" strike="noStrike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объём</a:t>
                      </a:r>
                      <a:endParaRPr lang="ru-RU" sz="2800" b="1" i="0" u="none" strike="noStrike" kern="12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2800" b="0" i="0" u="none" strike="noStrike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Свойства воздуха </a:t>
            </a:r>
            <a:r>
              <a:rPr lang="ru-RU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6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99592" y="1772816"/>
          <a:ext cx="7501756" cy="3312366"/>
        </p:xfrm>
        <a:graphic>
          <a:graphicData uri="http://schemas.openxmlformats.org/drawingml/2006/table">
            <a:tbl>
              <a:tblPr/>
              <a:tblGrid>
                <a:gridCol w="2301876"/>
                <a:gridCol w="2596989"/>
                <a:gridCol w="2602891"/>
              </a:tblGrid>
              <a:tr h="552061"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b="0" i="0" u="none" strike="noStrike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Свойства</a:t>
                      </a:r>
                      <a:endParaRPr lang="ru-RU" sz="2800" b="1" i="0" u="none" strike="noStrike" kern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552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Вода</a:t>
                      </a:r>
                      <a:endParaRPr lang="ru-RU" sz="2800" b="1" i="0" u="none" strike="noStrike" kern="12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Воздух </a:t>
                      </a:r>
                      <a:endParaRPr lang="ru-RU" sz="2800" b="1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цвет</a:t>
                      </a:r>
                      <a:endParaRPr lang="ru-RU" sz="2800" b="1" i="0" u="none" strike="noStrike" kern="12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2800" b="0" i="0" u="none" strike="noStrike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28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запах</a:t>
                      </a:r>
                      <a:endParaRPr lang="ru-RU" sz="2800" b="1" i="0" u="none" strike="noStrike" kern="12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2800" b="0" i="0" u="none" strike="noStrike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28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вкус</a:t>
                      </a:r>
                      <a:endParaRPr lang="ru-RU" sz="2800" b="1" i="0" u="none" strike="noStrike" kern="12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28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28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kern="12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объём</a:t>
                      </a:r>
                      <a:endParaRPr lang="ru-RU" sz="2800" b="1" i="0" u="none" strike="noStrike" kern="12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2800" b="0" i="0" u="none" strike="noStrike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2800" b="0" i="0" u="none" strike="noStrike" kern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Свойства воздуха </a:t>
            </a:r>
            <a:r>
              <a:rPr lang="ru-RU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6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2121624"/>
          <a:ext cx="6096000" cy="2614752"/>
        </p:xfrm>
        <a:graphic>
          <a:graphicData uri="http://schemas.openxmlformats.org/drawingml/2006/table">
            <a:tbl>
              <a:tblPr/>
              <a:tblGrid>
                <a:gridCol w="1870527"/>
                <a:gridCol w="2110339"/>
                <a:gridCol w="2115134"/>
              </a:tblGrid>
              <a:tr h="435792"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b="0" i="0" u="none" strike="noStrike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Свойства</a:t>
                      </a:r>
                      <a:endParaRPr lang="ru-RU" sz="2400" b="1" i="0" u="none" strike="noStrike" kern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3" marR="59743" marT="8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43" marR="59743" marT="8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43" marR="59743" marT="8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35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Вода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3" marR="59743" marT="8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Воздух 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3" marR="59743" marT="8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5792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kern="12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цвет</a:t>
                      </a:r>
                      <a:endParaRPr lang="ru-RU" sz="2400" b="1" i="0" u="none" strike="noStrike" kern="12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3" marR="59743" marT="8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2400" b="0" i="0" u="none" strike="noStrike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3" marR="59743" marT="8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24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3" marR="59743" marT="8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5792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kern="12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запах</a:t>
                      </a:r>
                      <a:endParaRPr lang="ru-RU" sz="2400" b="1" i="0" u="none" strike="noStrike" kern="12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3" marR="59743" marT="8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2400" b="0" i="0" u="none" strike="noStrike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3" marR="59743" marT="8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24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3" marR="59743" marT="8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5792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kern="12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вкус</a:t>
                      </a:r>
                      <a:endParaRPr lang="ru-RU" sz="2400" b="1" i="0" u="none" strike="noStrike" kern="12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3" marR="59743" marT="8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24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3" marR="59743" marT="8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24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3" marR="59743" marT="8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5792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kern="12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объём</a:t>
                      </a:r>
                      <a:endParaRPr lang="ru-RU" sz="2400" b="1" i="0" u="none" strike="noStrike" kern="120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3" marR="59743" marT="8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2400" b="0" i="0" u="none" strike="noStrike" kern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3" marR="59743" marT="8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2400" b="0" i="0" u="none" strike="noStrike" kern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3" marR="59743" marT="8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Свойства</a:t>
            </a: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воздуха: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403648" y="1503388"/>
            <a:ext cx="38164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ез вкуса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запаха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цвета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имеет объём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voand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67744" y="4077072"/>
            <a:ext cx="6336704" cy="2605139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 –это движущийся воздух 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04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067944" y="3501008"/>
            <a:ext cx="4787299" cy="298306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565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1412776"/>
            <a:ext cx="4824536" cy="328498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508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908720"/>
            <a:ext cx="4228670" cy="414908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7" name="Рисунок 6" descr="87549530_large_VETER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19872" y="2852936"/>
            <a:ext cx="5115452" cy="367243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6" name="Рисунок 5" descr="2142520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16016" y="476672"/>
            <a:ext cx="4032448" cy="3000375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274638"/>
            <a:ext cx="7690048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 может приводить предметы в движение 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V9q529sJ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83768" y="3861048"/>
            <a:ext cx="4283968" cy="2664296"/>
          </a:xfrm>
          <a:prstGeom prst="round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88641"/>
          <a:ext cx="8712968" cy="6411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59921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36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Природа</a:t>
                      </a:r>
                      <a:endParaRPr lang="ru-RU" sz="3600" dirty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6183">
                <a:tc>
                  <a:txBody>
                    <a:bodyPr/>
                    <a:lstStyle/>
                    <a:p>
                      <a:endParaRPr lang="ru-RU" sz="3600" dirty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17778">
                <a:tc>
                  <a:txBody>
                    <a:bodyPr/>
                    <a:lstStyle/>
                    <a:p>
                      <a:endParaRPr lang="ru-RU" sz="3600" dirty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3600" dirty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17778">
                <a:tc>
                  <a:txBody>
                    <a:bodyPr/>
                    <a:lstStyle/>
                    <a:p>
                      <a:endParaRPr lang="ru-RU" sz="3600" dirty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3600" dirty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break_free_living.photo_by_James_Thew.shutterstock_113352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08104" y="980728"/>
            <a:ext cx="2880320" cy="1395659"/>
          </a:xfrm>
          <a:prstGeom prst="rect">
            <a:avLst/>
          </a:prstGeom>
        </p:spPr>
      </p:pic>
      <p:pic>
        <p:nvPicPr>
          <p:cNvPr id="12" name="Рисунок 11" descr="Amazing-Nature-Wallpapers-Megapack-1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64088" y="2780928"/>
            <a:ext cx="3168352" cy="1700808"/>
          </a:xfrm>
          <a:prstGeom prst="rect">
            <a:avLst/>
          </a:prstGeom>
        </p:spPr>
      </p:pic>
      <p:pic>
        <p:nvPicPr>
          <p:cNvPr id="15" name="Рисунок 14" descr="9738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80112" y="4653136"/>
            <a:ext cx="2607779" cy="1874341"/>
          </a:xfrm>
          <a:prstGeom prst="rect">
            <a:avLst/>
          </a:prstGeom>
        </p:spPr>
      </p:pic>
      <p:pic>
        <p:nvPicPr>
          <p:cNvPr id="17" name="Рисунок 16" descr="Figure_24_00_0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7584" y="2708920"/>
            <a:ext cx="2952327" cy="1783782"/>
          </a:xfrm>
          <a:prstGeom prst="rect">
            <a:avLst/>
          </a:prstGeom>
        </p:spPr>
      </p:pic>
      <p:pic>
        <p:nvPicPr>
          <p:cNvPr id="18" name="Рисунок 17" descr="preview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7544" y="4725144"/>
            <a:ext cx="1728192" cy="1800200"/>
          </a:xfrm>
          <a:prstGeom prst="rect">
            <a:avLst/>
          </a:prstGeom>
        </p:spPr>
      </p:pic>
      <p:pic>
        <p:nvPicPr>
          <p:cNvPr id="19" name="Рисунок 18" descr="KVCSSf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39552" y="980728"/>
            <a:ext cx="1224136" cy="1545626"/>
          </a:xfrm>
          <a:prstGeom prst="rect">
            <a:avLst/>
          </a:prstGeom>
        </p:spPr>
      </p:pic>
      <p:pic>
        <p:nvPicPr>
          <p:cNvPr id="20" name="Рисунок 19" descr="i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555776" y="969318"/>
            <a:ext cx="1368152" cy="1512168"/>
          </a:xfrm>
          <a:prstGeom prst="rect">
            <a:avLst/>
          </a:prstGeom>
        </p:spPr>
      </p:pic>
      <p:pic>
        <p:nvPicPr>
          <p:cNvPr id="21" name="Рисунок 20" descr="elitefon.ru-17050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483768" y="4869160"/>
            <a:ext cx="1944618" cy="145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39552" y="3717032"/>
            <a:ext cx="793698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48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розрачность ,сжимаемость 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бесцветность ,подвижность.</a:t>
            </a:r>
            <a:endParaRPr kumimoji="0" lang="ru-RU" sz="18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карандаш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44208" y="0"/>
            <a:ext cx="2016224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26876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Прозрачность ,</a:t>
            </a:r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сжимаемость</a:t>
            </a:r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бесцветность ,</a:t>
            </a:r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подвижность</a:t>
            </a:r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4800" b="1" dirty="0" smtClean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медаль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31840" y="3212976"/>
            <a:ext cx="2907323" cy="2791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«Где бывает вода ?»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2132856"/>
          <a:ext cx="6264696" cy="3744416"/>
        </p:xfrm>
        <a:graphic>
          <a:graphicData uri="http://schemas.openxmlformats.org/drawingml/2006/table">
            <a:tbl>
              <a:tblPr/>
              <a:tblGrid>
                <a:gridCol w="783087"/>
                <a:gridCol w="783087"/>
                <a:gridCol w="783087"/>
                <a:gridCol w="783087"/>
                <a:gridCol w="783087"/>
                <a:gridCol w="783087"/>
                <a:gridCol w="783087"/>
                <a:gridCol w="783087"/>
              </a:tblGrid>
              <a:tr h="69837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37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7889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393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825842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271967-800x6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08104" y="1268760"/>
            <a:ext cx="2304256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9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Свойства воздуха </a:t>
            </a:r>
            <a:r>
              <a:rPr lang="ru-RU" sz="54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68760"/>
            <a:ext cx="4392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вкуса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запаха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цвета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имеет объём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сжимаемый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упругий </a:t>
            </a:r>
            <a:endParaRPr lang="ru-RU" sz="4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01a0059528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99992" y="1484784"/>
            <a:ext cx="4113584" cy="479715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«Загрязнение воздуха»</a:t>
            </a:r>
            <a:endParaRPr lang="ru-RU" sz="48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22860_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99992" y="1340768"/>
            <a:ext cx="4026698" cy="2403922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Рисунок 2" descr="9a38f96e8918c3fdafb96193cec9f7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1124744"/>
            <a:ext cx="3745323" cy="2889643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prikoly_v_reklame_3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87624" y="3573016"/>
            <a:ext cx="2520280" cy="295232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 descr="48173445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23927" y="3501008"/>
            <a:ext cx="4352781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1196752"/>
          <a:ext cx="7488832" cy="1892808"/>
        </p:xfrm>
        <a:graphic>
          <a:graphicData uri="http://schemas.openxmlformats.org/drawingml/2006/table">
            <a:tbl>
              <a:tblPr/>
              <a:tblGrid>
                <a:gridCol w="6072026"/>
                <a:gridCol w="1416806"/>
              </a:tblGrid>
              <a:tr h="63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Было легко и интересно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Было </a:t>
                      </a:r>
                      <a:r>
                        <a:rPr lang="ru-RU" sz="3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сложно ,но интересно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25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Было сложно и неинтересно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Блок-схема: узел 3"/>
          <p:cNvSpPr/>
          <p:nvPr/>
        </p:nvSpPr>
        <p:spPr>
          <a:xfrm>
            <a:off x="6948264" y="1268760"/>
            <a:ext cx="457200" cy="457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6948264" y="2420888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6948264" y="1844824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KVCSS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59832" y="3356992"/>
            <a:ext cx="3240360" cy="3242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83568" y="1"/>
            <a:ext cx="7731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Надуй шарик </a:t>
            </a:r>
            <a:endParaRPr lang="ru-RU" sz="6000" b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«Где бывает вода ?»</a:t>
            </a:r>
            <a:r>
              <a:rPr lang="ru-RU" sz="6600" dirty="0" smtClean="0">
                <a:solidFill>
                  <a:srgbClr val="FFFF00"/>
                </a:solidFill>
              </a:rPr>
              <a:t/>
            </a:r>
            <a:br>
              <a:rPr lang="ru-RU" sz="6600" dirty="0" smtClean="0">
                <a:solidFill>
                  <a:srgbClr val="FFFF00"/>
                </a:solidFill>
              </a:rPr>
            </a:br>
            <a:endParaRPr lang="ru-RU" sz="6600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59632" y="1340767"/>
          <a:ext cx="6696744" cy="3680031"/>
        </p:xfrm>
        <a:graphic>
          <a:graphicData uri="http://schemas.openxmlformats.org/drawingml/2006/table">
            <a:tbl>
              <a:tblPr/>
              <a:tblGrid>
                <a:gridCol w="837093"/>
                <a:gridCol w="837093"/>
                <a:gridCol w="837093"/>
                <a:gridCol w="837093"/>
                <a:gridCol w="837093"/>
                <a:gridCol w="837093"/>
                <a:gridCol w="837093"/>
                <a:gridCol w="837093"/>
              </a:tblGrid>
              <a:tr h="65568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68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3017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6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i="0" u="none" strike="noStrike" kern="1200" dirty="0" smtClean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</a:p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i="0" u="none" strike="noStrike" kern="1200" dirty="0" smtClean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i="0" u="none" strike="noStrike" kern="1200" dirty="0" smtClean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 b="1" i="0" u="none" strike="noStrike" kern="1200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i="0" u="none" strike="noStrike" kern="1200" dirty="0" smtClean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 b="1" i="0" u="none" strike="noStrike" kern="1200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i="0" u="none" strike="noStrike" kern="1200" dirty="0" smtClean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 b="1" i="0" u="none" strike="noStrike" kern="1200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29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775357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«Где бывает вода ?»</a:t>
            </a:r>
            <a:r>
              <a:rPr lang="ru-RU" sz="6600" dirty="0" smtClean="0">
                <a:solidFill>
                  <a:srgbClr val="FFFF00"/>
                </a:solidFill>
              </a:rPr>
              <a:t/>
            </a:r>
            <a:br>
              <a:rPr lang="ru-RU" sz="6600" dirty="0" smtClean="0">
                <a:solidFill>
                  <a:srgbClr val="FFFF00"/>
                </a:solidFill>
              </a:rPr>
            </a:br>
            <a:endParaRPr lang="ru-RU" sz="6600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91680" y="1700808"/>
          <a:ext cx="6120680" cy="3744415"/>
        </p:xfrm>
        <a:graphic>
          <a:graphicData uri="http://schemas.openxmlformats.org/drawingml/2006/table">
            <a:tbl>
              <a:tblPr/>
              <a:tblGrid>
                <a:gridCol w="765085"/>
                <a:gridCol w="765085"/>
                <a:gridCol w="765085"/>
                <a:gridCol w="765085"/>
                <a:gridCol w="765085"/>
                <a:gridCol w="765085"/>
                <a:gridCol w="765085"/>
                <a:gridCol w="765085"/>
              </a:tblGrid>
              <a:tr h="729414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414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r>
                        <a:rPr lang="ru-RU" sz="1800" b="1" i="0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  </a:t>
                      </a: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Calibri"/>
                        </a:rPr>
                        <a:t>М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379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5665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696127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«Где бывает вода ?»</a:t>
            </a:r>
            <a:r>
              <a:rPr lang="ru-RU" sz="6600" dirty="0" smtClean="0">
                <a:solidFill>
                  <a:srgbClr val="FFFF00"/>
                </a:solidFill>
              </a:rPr>
              <a:t/>
            </a:r>
            <a:br>
              <a:rPr lang="ru-RU" sz="6600" dirty="0" smtClean="0">
                <a:solidFill>
                  <a:srgbClr val="FFFF00"/>
                </a:solidFill>
              </a:rPr>
            </a:br>
            <a:endParaRPr lang="ru-RU" sz="6600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19672" y="1628800"/>
          <a:ext cx="6048680" cy="3642363"/>
        </p:xfrm>
        <a:graphic>
          <a:graphicData uri="http://schemas.openxmlformats.org/drawingml/2006/table">
            <a:tbl>
              <a:tblPr/>
              <a:tblGrid>
                <a:gridCol w="756085"/>
                <a:gridCol w="756085"/>
                <a:gridCol w="756085"/>
                <a:gridCol w="756085"/>
                <a:gridCol w="756085"/>
                <a:gridCol w="756085"/>
                <a:gridCol w="756085"/>
                <a:gridCol w="756085"/>
              </a:tblGrid>
              <a:tr h="67934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34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87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4477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803334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«Где бывает вода ?»</a:t>
            </a:r>
            <a:r>
              <a:rPr lang="ru-RU" sz="6600" dirty="0" smtClean="0">
                <a:solidFill>
                  <a:srgbClr val="FFFF00"/>
                </a:solidFill>
              </a:rPr>
              <a:t/>
            </a:r>
            <a:br>
              <a:rPr lang="ru-RU" sz="6600" dirty="0" smtClean="0">
                <a:solidFill>
                  <a:srgbClr val="FFFF00"/>
                </a:solidFill>
              </a:rPr>
            </a:br>
            <a:endParaRPr lang="ru-RU" sz="6600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75656" y="1628800"/>
          <a:ext cx="6621264" cy="4176465"/>
        </p:xfrm>
        <a:graphic>
          <a:graphicData uri="http://schemas.openxmlformats.org/drawingml/2006/table">
            <a:tbl>
              <a:tblPr/>
              <a:tblGrid>
                <a:gridCol w="827658"/>
                <a:gridCol w="827658"/>
                <a:gridCol w="827658"/>
                <a:gridCol w="827658"/>
                <a:gridCol w="827658"/>
                <a:gridCol w="827658"/>
                <a:gridCol w="827658"/>
                <a:gridCol w="827658"/>
              </a:tblGrid>
              <a:tr h="778964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  <a:endParaRPr lang="ru-RU" sz="1800" b="0" i="0" u="none" strike="noStrike" dirty="0"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8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964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114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6294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921097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«Где бывает вода ?»</a:t>
            </a:r>
            <a:r>
              <a:rPr lang="ru-RU" sz="6600" dirty="0" smtClean="0">
                <a:solidFill>
                  <a:srgbClr val="FFFF00"/>
                </a:solidFill>
              </a:rPr>
              <a:t/>
            </a:r>
            <a:br>
              <a:rPr lang="ru-RU" sz="6600" dirty="0" smtClean="0">
                <a:solidFill>
                  <a:srgbClr val="FFFF00"/>
                </a:solidFill>
              </a:rPr>
            </a:br>
            <a:endParaRPr lang="ru-RU" sz="6600" dirty="0">
              <a:solidFill>
                <a:srgbClr val="FFFF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187624" y="1628800"/>
          <a:ext cx="6623000" cy="3998134"/>
        </p:xfrm>
        <a:graphic>
          <a:graphicData uri="http://schemas.openxmlformats.org/drawingml/2006/table">
            <a:tbl>
              <a:tblPr/>
              <a:tblGrid>
                <a:gridCol w="827875"/>
                <a:gridCol w="827875"/>
                <a:gridCol w="827875"/>
                <a:gridCol w="827875"/>
                <a:gridCol w="827875"/>
                <a:gridCol w="827875"/>
                <a:gridCol w="827875"/>
                <a:gridCol w="827875"/>
              </a:tblGrid>
              <a:tr h="4975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  <a:endParaRPr lang="ru-RU" sz="1800" b="0" i="0" u="none" strike="noStrike" dirty="0"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8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83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0582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959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910299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«Где бывает вода ?»</a:t>
            </a:r>
            <a:r>
              <a:rPr lang="ru-RU" sz="6600" dirty="0" smtClean="0">
                <a:solidFill>
                  <a:srgbClr val="FFFF00"/>
                </a:solidFill>
              </a:rPr>
              <a:t/>
            </a:r>
            <a:br>
              <a:rPr lang="ru-RU" sz="6600" dirty="0" smtClean="0">
                <a:solidFill>
                  <a:srgbClr val="FFFF00"/>
                </a:solidFill>
              </a:rPr>
            </a:br>
            <a:endParaRPr lang="ru-RU" sz="6600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87624" y="1628802"/>
          <a:ext cx="6406976" cy="4055497"/>
        </p:xfrm>
        <a:graphic>
          <a:graphicData uri="http://schemas.openxmlformats.org/drawingml/2006/table">
            <a:tbl>
              <a:tblPr/>
              <a:tblGrid>
                <a:gridCol w="800872"/>
                <a:gridCol w="800872"/>
                <a:gridCol w="800872"/>
                <a:gridCol w="800872"/>
                <a:gridCol w="800872"/>
                <a:gridCol w="800872"/>
                <a:gridCol w="800872"/>
                <a:gridCol w="800872"/>
              </a:tblGrid>
              <a:tr h="756402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  <a:endParaRPr lang="ru-RU" sz="1800" b="0" i="0" u="none" strike="noStrike" dirty="0"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1800" b="0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402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504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3230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894418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i="0" u="none" strike="noStrike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346</Words>
  <Application>Microsoft Office PowerPoint</Application>
  <PresentationFormat>Экран (4:3)</PresentationFormat>
  <Paragraphs>261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Свойства воздуха и его значение для всего живого</vt:lpstr>
      <vt:lpstr>Забудь про скуку и про лень , Коль ты пришёл учиться ! Желаю ,чтобы каждый день  Ты    мог  собой гордиться ! </vt:lpstr>
      <vt:lpstr>«Где бывает вода ?» </vt:lpstr>
      <vt:lpstr> «Где бывает вода ?» </vt:lpstr>
      <vt:lpstr> «Где бывает вода ?» </vt:lpstr>
      <vt:lpstr> «Где бывает вода ?» </vt:lpstr>
      <vt:lpstr> «Где бывает вода ?» </vt:lpstr>
      <vt:lpstr> «Где бывает вода ?» </vt:lpstr>
      <vt:lpstr> «Где бывает вода ?» </vt:lpstr>
      <vt:lpstr>Вода –самое  распространённое и нужное вещество на планете .</vt:lpstr>
      <vt:lpstr>«Вода в природе» </vt:lpstr>
      <vt:lpstr>Слайд 12</vt:lpstr>
      <vt:lpstr>Слайд 13</vt:lpstr>
      <vt:lpstr>Слайд 14</vt:lpstr>
      <vt:lpstr>Воздух </vt:lpstr>
      <vt:lpstr>«Воздух-это ничто»?</vt:lpstr>
      <vt:lpstr>Тема :  «Свойства воздуха и его значение для всего живого» </vt:lpstr>
      <vt:lpstr>Физминутка </vt:lpstr>
      <vt:lpstr>Слайд 19</vt:lpstr>
      <vt:lpstr>Свойства воздуха  </vt:lpstr>
      <vt:lpstr> Свойства воздуха  </vt:lpstr>
      <vt:lpstr> Свойства воздуха  </vt:lpstr>
      <vt:lpstr>Свойства воздуха:</vt:lpstr>
      <vt:lpstr>Ветер –это движущийся воздух </vt:lpstr>
      <vt:lpstr>Слайд 25</vt:lpstr>
      <vt:lpstr>   Ветер может приводить предметы в движение 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воздуха на Земле</dc:title>
  <dc:creator>серафима</dc:creator>
  <cp:lastModifiedBy>серафима</cp:lastModifiedBy>
  <cp:revision>37</cp:revision>
  <dcterms:created xsi:type="dcterms:W3CDTF">2014-10-18T10:39:18Z</dcterms:created>
  <dcterms:modified xsi:type="dcterms:W3CDTF">2014-11-16T21:21:49Z</dcterms:modified>
</cp:coreProperties>
</file>