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73" r:id="rId2"/>
    <p:sldId id="256" r:id="rId3"/>
    <p:sldId id="257" r:id="rId4"/>
    <p:sldId id="260" r:id="rId5"/>
    <p:sldId id="261" r:id="rId6"/>
    <p:sldId id="266" r:id="rId7"/>
    <p:sldId id="262" r:id="rId8"/>
    <p:sldId id="264" r:id="rId9"/>
    <p:sldId id="274" r:id="rId10"/>
    <p:sldId id="283" r:id="rId11"/>
    <p:sldId id="276" r:id="rId12"/>
    <p:sldId id="275" r:id="rId13"/>
    <p:sldId id="278" r:id="rId14"/>
    <p:sldId id="277" r:id="rId15"/>
    <p:sldId id="268" r:id="rId16"/>
    <p:sldId id="290" r:id="rId17"/>
    <p:sldId id="279" r:id="rId18"/>
    <p:sldId id="280" r:id="rId19"/>
    <p:sldId id="281" r:id="rId20"/>
    <p:sldId id="269" r:id="rId21"/>
    <p:sldId id="270" r:id="rId22"/>
    <p:sldId id="286" r:id="rId23"/>
    <p:sldId id="258" r:id="rId24"/>
    <p:sldId id="284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96" autoAdjust="0"/>
  </p:normalViewPr>
  <p:slideViewPr>
    <p:cSldViewPr>
      <p:cViewPr varScale="1">
        <p:scale>
          <a:sx n="70" d="100"/>
          <a:sy n="70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079E2-86F4-4747-8D59-72049BEBED63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B4E7-ACC0-4829-B8E7-C0FE3032B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B4E7-ACC0-4829-B8E7-C0FE3032BC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B4E7-ACC0-4829-B8E7-C0FE3032BC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350C59-47F9-4ADE-9577-4296CF0840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4857750"/>
            <a:ext cx="8458200" cy="13573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Рефлексия </a:t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уроках в начальной школе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в)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«Ёжик»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(аналогично «Дереву чувств»)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Подставка декор войлок Осенний ежик 35*33 см 116802 - - Товаромания.РФ"/>
          <p:cNvPicPr>
            <a:picLocks noChangeAspect="1" noChangeArrowheads="1"/>
          </p:cNvPicPr>
          <p:nvPr/>
        </p:nvPicPr>
        <p:blipFill>
          <a:blip r:embed="rId2"/>
          <a:srcRect t="10715" b="11071"/>
          <a:stretch>
            <a:fillRect/>
          </a:stretch>
        </p:blipFill>
        <p:spPr bwMode="auto">
          <a:xfrm>
            <a:off x="1500166" y="1142984"/>
            <a:ext cx="66675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Красная </a:t>
            </a:r>
            <a:r>
              <a:rPr lang="ru-RU" dirty="0" smtClean="0"/>
              <a:t>- побольше таких дел \ поучительно.</a:t>
            </a:r>
          </a:p>
          <a:p>
            <a:r>
              <a:rPr lang="ru-RU" u="sng" dirty="0" smtClean="0">
                <a:solidFill>
                  <a:srgbClr val="FFC000"/>
                </a:solidFill>
              </a:rPr>
              <a:t>Жёлтая </a:t>
            </a:r>
            <a:r>
              <a:rPr lang="ru-RU" dirty="0" smtClean="0"/>
              <a:t>-понравилось, но не всё \ интересно.</a:t>
            </a:r>
          </a:p>
          <a:p>
            <a:r>
              <a:rPr lang="ru-RU" u="sng" dirty="0" smtClean="0">
                <a:solidFill>
                  <a:srgbClr val="92D050"/>
                </a:solidFill>
              </a:rPr>
              <a:t>Зелёная</a:t>
            </a:r>
            <a:r>
              <a:rPr lang="ru-RU" dirty="0" smtClean="0"/>
              <a:t>- не понравилось \ скучно.</a:t>
            </a:r>
            <a:endParaRPr lang="ru-RU" dirty="0"/>
          </a:p>
        </p:txBody>
      </p:sp>
      <p:pic>
        <p:nvPicPr>
          <p:cNvPr id="4098" name="Picture 2" descr="C:\Documents and Settings\Admin\Мои документы\Рефлексия\SAM_0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4924"/>
          <a:stretch>
            <a:fillRect/>
          </a:stretch>
        </p:blipFill>
        <p:spPr bwMode="auto">
          <a:xfrm>
            <a:off x="4970264" y="1481138"/>
            <a:ext cx="2887884" cy="45259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г)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«Светофор»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(1-2 классы) (учащиеся получают по 3 карточки);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0" dirty="0" err="1" smtClean="0"/>
              <a:t>д</a:t>
            </a:r>
            <a:r>
              <a:rPr lang="ru-RU" sz="2400" b="0" dirty="0" smtClean="0"/>
              <a:t>) «</a:t>
            </a:r>
            <a:r>
              <a:rPr lang="ru-RU" sz="2400" dirty="0" smtClean="0"/>
              <a:t>Цветик - </a:t>
            </a:r>
            <a:r>
              <a:rPr lang="ru-RU" sz="2400" dirty="0" err="1" smtClean="0"/>
              <a:t>Семицветик</a:t>
            </a:r>
            <a:r>
              <a:rPr lang="ru-RU" sz="2400" b="0" dirty="0" smtClean="0"/>
              <a:t>» (детям раздаются </a:t>
            </a:r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лепестки</a:t>
            </a:r>
            <a:r>
              <a:rPr lang="ru-RU" sz="2400" b="0" dirty="0" smtClean="0"/>
              <a:t> разных цветов);</a:t>
            </a:r>
            <a:endParaRPr lang="ru-RU" sz="2400" b="0" dirty="0"/>
          </a:p>
        </p:txBody>
      </p:sp>
      <p:pic>
        <p:nvPicPr>
          <p:cNvPr id="5122" name="Picture 2" descr="C:\Documents and Settings\Admin\Мои документы\Рефлексия\SAM_05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23149" r="22133"/>
          <a:stretch>
            <a:fillRect/>
          </a:stretch>
        </p:blipFill>
        <p:spPr bwMode="auto">
          <a:xfrm>
            <a:off x="0" y="1643063"/>
            <a:ext cx="1857375" cy="45259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6386" name="Picture 2" descr="Сайт Армизонской средней школы - Главная страниц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428736"/>
            <a:ext cx="64770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 учениками картины, соответствующей радостному или грустному настроению;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 музыкального фрагмента, соответствующего настроению;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выражение эмоционального состояния в виде рисунка.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.Эмоционально – художественное оформление:</a:t>
            </a:r>
            <a:endParaRPr lang="ru-RU" sz="28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Позитивные эмоции: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-чувство победы;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-восхищение;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-веселье;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-желание общаться;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-радость;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-ожидание сюрприза;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-восторг;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-сопереживание.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Негативные эмоции: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-страх;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-уныние;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-печаль;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-тоска;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-грусть;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-тревога;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-равнодушие;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-обида.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Оценка эмоционального состояния (3-4 классы):</a:t>
            </a:r>
            <a:br>
              <a:rPr lang="ru-RU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-вопросы </a:t>
            </a:r>
            <a:r>
              <a:rPr lang="ru-RU" sz="2700" b="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«Что ты чувствуешь сейчас? Какие эмоции ты испытываешь?»</a:t>
            </a:r>
            <a:endParaRPr lang="ru-RU" sz="2400" b="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193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выяснить, как учащиеся осознали содержание пройденного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Приёмы: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-приём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незаконченного предложения: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pitchFamily="34" charset="0"/>
              </a:rPr>
              <a:t>«Мне было интересно…»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pitchFamily="34" charset="0"/>
              </a:rPr>
              <a:t>«Мы сегодня разобрались…»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pitchFamily="34" charset="0"/>
              </a:rPr>
              <a:t>«Я сегодня понял, что…»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pitchFamily="34" charset="0"/>
              </a:rPr>
              <a:t>«Мне было трудно…»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pitchFamily="34" charset="0"/>
              </a:rPr>
              <a:t>«Мне не понравилось…»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pitchFamily="34" charset="0"/>
              </a:rPr>
              <a:t>«На следующем уроке я хочу…» </a:t>
            </a:r>
          </a:p>
          <a:p>
            <a:pPr>
              <a:lnSpc>
                <a:spcPct val="120000"/>
              </a:lnSpc>
              <a:buFontTx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ru-RU" sz="49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РЕФЛЕКСИЯ СОДЕРЖАНИЯ УЧЕБНОГО МАТЕРИАЛА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>
            <a:normAutofit/>
          </a:bodyPr>
          <a:lstStyle/>
          <a:p>
            <a:endParaRPr lang="ru-RU" sz="9600" dirty="0" smtClean="0"/>
          </a:p>
          <a:p>
            <a:r>
              <a:rPr lang="ru-RU" sz="9600" dirty="0" smtClean="0"/>
              <a:t>Я</a:t>
            </a:r>
            <a:endParaRPr lang="ru-RU" sz="5400" dirty="0" smtClean="0"/>
          </a:p>
        </p:txBody>
      </p:sp>
      <p:sp>
        <p:nvSpPr>
          <p:cNvPr id="29" name="Содержимое 28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узнал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понял  </a:t>
            </a:r>
          </a:p>
          <a:p>
            <a:pPr>
              <a:buNone/>
            </a:pPr>
            <a:r>
              <a:rPr lang="ru-RU" sz="3600" b="1" dirty="0" smtClean="0"/>
              <a:t>  удивился</a:t>
            </a:r>
          </a:p>
          <a:p>
            <a:pPr>
              <a:buNone/>
            </a:pPr>
            <a:r>
              <a:rPr lang="ru-RU" sz="3600" b="1" dirty="0" smtClean="0"/>
              <a:t>            научился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00232" y="1787514"/>
            <a:ext cx="2643206" cy="1212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71670" y="3000372"/>
            <a:ext cx="25717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71670" y="3429000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00232" y="3714752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начале урока учащимся предлагается </a:t>
            </a:r>
            <a:r>
              <a:rPr lang="ru-RU" sz="2800" u="sng" dirty="0" smtClean="0"/>
              <a:t>2-3 высказывания выдающихся людей или пословицы</a:t>
            </a:r>
            <a:r>
              <a:rPr lang="ru-RU" sz="2800" dirty="0" smtClean="0"/>
              <a:t>. Нужно </a:t>
            </a:r>
            <a:r>
              <a:rPr lang="ru-RU" sz="2800" u="sng" dirty="0" smtClean="0"/>
              <a:t>выбрать</a:t>
            </a:r>
            <a:r>
              <a:rPr lang="ru-RU" sz="2800" dirty="0" smtClean="0"/>
              <a:t> понравившуюся фразу и </a:t>
            </a:r>
            <a:r>
              <a:rPr lang="ru-RU" sz="2800" u="sng" dirty="0" smtClean="0"/>
              <a:t>запомнить</a:t>
            </a:r>
            <a:r>
              <a:rPr lang="ru-RU" sz="2800" dirty="0" smtClean="0"/>
              <a:t>. В конце урока учащиеся выбирают высказывание, которое соответствует теме урока, обосновывая свой выбор.  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-приём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«Выбора афоризма или пословицы»: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2285992"/>
            <a:ext cx="5400684" cy="24477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/>
              <a:t>«Я не знал…»</a:t>
            </a:r>
          </a:p>
          <a:p>
            <a:pPr>
              <a:lnSpc>
                <a:spcPct val="200000"/>
              </a:lnSpc>
            </a:pPr>
            <a:r>
              <a:rPr lang="ru-RU" sz="3200" dirty="0" smtClean="0"/>
              <a:t>«Теперь я знаю…»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-приём оценки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«приращения» знаний </a:t>
            </a: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достижения целей: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2800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темы.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2) Описание темы.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3) Описание действий.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4) Отношение к теме.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5) Синоним, повторяющий отношение к теме.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М.Зощенко «Ёлка».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1) Лёля,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Минька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2) Бойкая, высокая, маленький, глупый.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3) Съела, взяла, разбил, отбил.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 Остались одни.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Наказание.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latin typeface="Arial" pitchFamily="34" charset="0"/>
                <a:cs typeface="Arial" pitchFamily="34" charset="0"/>
              </a:rPr>
              <a:t>-приём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(пятистишье) </a:t>
            </a: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/технология критического мышления;</a:t>
            </a:r>
            <a:br>
              <a:rPr lang="ru-RU" sz="2800" b="0" dirty="0" smtClean="0">
                <a:latin typeface="Arial" pitchFamily="34" charset="0"/>
                <a:cs typeface="Arial" pitchFamily="34" charset="0"/>
              </a:rPr>
            </a:br>
            <a:endParaRPr lang="ru-RU" sz="28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 латинского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reflexio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обращение назад;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размышление о своем внутреннем состоянии, самопознание (Словарь иностранных слов);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самоанализ (Толковый словарь русского языка);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ПЕДАГОГИКЕ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 самоанализ деятельности и её  результатов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РЕФЛЕКСИЯ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НЕОБХОДИМА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осмысления способов и приёмов работы с учебным материалом, поиска наиболее рациональных.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 УЧЕНИК ДОЛЖЕН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 только осознать содержание материала, но и осмыслить способы и приёмы своей работы, уметь выбрать наиболее рациональные.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которые задают себе ученики,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владеющие рефлексией: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я делал?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С какой целью?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Почему я это делаю так?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Какой результат я получил?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Какой вариант лучше?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РЕФЛЕКСИЯ ДЕЯТЕЛЬНОСТИ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ru-RU" sz="7200" dirty="0" smtClean="0"/>
              <a:t>1.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ПРИЁМ «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ЛЕСТНИЦА УСПЕХА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	Самооценка активности на каждом этапе урока: (выделить и написать на доске этапы деятельности. В конце урока предложить учащимся оценить свою работу на каждом этапе в виде ступенек, ведущих к успеху);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</a:rPr>
              <a:t>Приёмы:</a:t>
            </a:r>
            <a:endParaRPr lang="ru-RU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алгоритма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(например, на заключительных этапах урока учащиеся получают памятки с конкретным описанием действий);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3" descr="C:\Documents and Settings\Admin\Мои документы\Рефлексия\SAM_05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425" y="500063"/>
            <a:ext cx="3965575" cy="55006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419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Сегодня я узнал…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Было интересно…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Было трудно…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выполнял задания…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понял, что…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Теперь я могу…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почувствовал, что…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00600" y="1928802"/>
            <a:ext cx="4343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научился…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меня получилось 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смог…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попробую…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Меня удивило…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Урок дал мне для жизни…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приобрел…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Мне захотелось…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ГРУППОВАЯ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учащиеся по </a:t>
            </a:r>
            <a:r>
              <a:rPr lang="en-US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кругу высказываются одним предложением, выбирая начало фразы из рефлексивного экрана на доске: </a:t>
            </a:r>
            <a:b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-анкетирование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(в конце урока учащиеся отмечают в карточках варианты ответов); можно попросить аргументировать свой ответ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500174"/>
            <a:ext cx="4686304" cy="486430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уроке я работал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(активно \ пассивно).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Своей работой на уроке я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(доволен \ недоволен).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Урок для меня показался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(коротким \ длинным).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урок я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(не устал \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Моё настроение стало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(лучше \ хуже).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Материал урока мне был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(полезен \ бесполезен; интересен \ скучен).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Домашнее задание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(лёгкое \ трудное; интересное \ неинтересное).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Индивидуальная:</a:t>
            </a:r>
            <a:endParaRPr lang="ru-RU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3536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i="1" dirty="0" smtClean="0">
                <a:latin typeface="Arial" pitchFamily="34" charset="0"/>
                <a:cs typeface="Arial" pitchFamily="34" charset="0"/>
              </a:rPr>
              <a:t>Как общение в ходе работы влияло на выполнение задания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 - делало её более эффективной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 - тормозило выполнение задания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 - не позволило точно выполнить задание, испортило отношения в группе</a:t>
            </a:r>
          </a:p>
          <a:p>
            <a:r>
              <a:rPr lang="ru-RU" sz="2900" b="1" i="1" dirty="0" smtClean="0">
                <a:latin typeface="Arial" pitchFamily="34" charset="0"/>
                <a:cs typeface="Arial" pitchFamily="34" charset="0"/>
              </a:rPr>
              <a:t>На каком уровне осуществлялось общение в группе?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обмен информацией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взаимодействие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взаимопонимание</a:t>
            </a:r>
          </a:p>
          <a:p>
            <a:r>
              <a:rPr lang="ru-RU" sz="2900" b="1" i="1" dirty="0" smtClean="0">
                <a:latin typeface="Arial" pitchFamily="34" charset="0"/>
                <a:cs typeface="Arial" pitchFamily="34" charset="0"/>
              </a:rPr>
              <a:t>Какие трудности испытывали при выполнении задания?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недостаток информации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недостаток средств коммуникации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трудности в общении</a:t>
            </a:r>
          </a:p>
          <a:p>
            <a:r>
              <a:rPr lang="ru-RU" sz="2900" b="1" i="1" dirty="0" smtClean="0">
                <a:latin typeface="Arial" pitchFamily="34" charset="0"/>
                <a:cs typeface="Arial" pitchFamily="34" charset="0"/>
              </a:rPr>
              <a:t>Сохранилось ли единство  группы в ходе выполнения задания?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сохранились единство и партнерские отношения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единство было нарушено</a:t>
            </a:r>
          </a:p>
          <a:p>
            <a:r>
              <a:rPr lang="ru-RU" sz="2900" b="1" i="1" dirty="0" smtClean="0">
                <a:latin typeface="Arial" pitchFamily="34" charset="0"/>
                <a:cs typeface="Arial" pitchFamily="34" charset="0"/>
              </a:rPr>
              <a:t>Кто или что сыграло решающую роль в том, что произошло в группе?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лидер, выдвинувшийся в ходе работы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нежелание наладить контакт большинства участников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непонимание задачи, поставленной для совместной работы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сама задача была трудной и неинтересной </a:t>
            </a:r>
          </a:p>
          <a:p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Рефлексия работы в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79296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РЕФЛЕКСИЯ НА УРОКЕ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совместная деятельность учащихся и учителя, позволяющая совершенствовать учебный процесс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РЕФЛЕКСИЯ,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ведя обучаемого к осознанию эффективных способов деятельности, к их систематизации, обобщению, к отказу от ошибочных приёмов,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итоге развивает его  как личность, а именно такие качества как: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САМОСТОЯТЕЛЬНОСТЬ, ПРЕДПРИИМЧИВОСТЬ </a:t>
            </a:r>
            <a:r>
              <a:rPr lang="ru-RU" sz="3200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КОНКУРЕНТНОСПОСОБНОСТЬ!!!!</a:t>
            </a:r>
            <a:r>
              <a:rPr lang="ru-RU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2400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не просто уйти с урока с зафиксированным результатом, а </a:t>
            </a:r>
            <a:r>
              <a:rPr lang="ru-RU" sz="4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выстроить смысловую цепочку, сравнить способы и методы,</a:t>
            </a:r>
            <a:r>
              <a:rPr lang="ru-RU" sz="4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применяемые другими, со своими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рефлексии для ученика:</a:t>
            </a:r>
            <a:endParaRPr lang="ru-RU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85750"/>
            <a:ext cx="8229600" cy="62150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РАЗВИТАЯ СПОСОБНОСТЬ К РЕФЛЕКСИИ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ПОВЫШАЕТ РЕЗУЛЬТАТИВНОСТЬ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ОБУЧЕНИЯ!!!!</a:t>
            </a:r>
          </a:p>
          <a:p>
            <a:pPr algn="ctr">
              <a:buNone/>
            </a:pP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Рефлексию можно применять:</a:t>
            </a:r>
          </a:p>
          <a:p>
            <a:pPr algn="ctr">
              <a:buNone/>
            </a:pP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любом этапе урока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(чаще всего в конце урока);</a:t>
            </a:r>
          </a:p>
          <a:p>
            <a:pPr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 изучения отдельной темы, раздела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РЕФЛЕКСИЯ НАСТРОЕНИЯ И ЭМОЦИОНАЛЬНОГО СОСТОЯНИЯ;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РЕФЛЕКСИЯ СОДЕРЖАНИЯ УЧЕБНОГО МАТЕРИАЛА;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РЕФЛЕКСИЯ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Классификация рефлексии: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проводится в начале урока (для установления эмоционального контакта с группой) и в конце деятельности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Приёмы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Карточки с изображением лиц (1-2 классы);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Рефлексия настроения и эмоционального состояния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lip_image002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4071942"/>
            <a:ext cx="1428760" cy="1257302"/>
          </a:xfrm>
          <a:prstGeom prst="rect">
            <a:avLst/>
          </a:prstGeom>
          <a:noFill/>
          <a:ln/>
        </p:spPr>
      </p:pic>
      <p:pic>
        <p:nvPicPr>
          <p:cNvPr id="5" name="Picture 6" descr="clip_image004_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214818"/>
            <a:ext cx="1443034" cy="1296988"/>
          </a:xfrm>
          <a:prstGeom prst="rect">
            <a:avLst/>
          </a:prstGeom>
          <a:noFill/>
          <a:ln/>
        </p:spPr>
      </p:pic>
      <p:pic>
        <p:nvPicPr>
          <p:cNvPr id="6" name="Picture 8" descr="clip_image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143380"/>
            <a:ext cx="135732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а) у учащихся две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КАРТОЧКИ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синяя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красная.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Они показывают карточку в соответствии с их настроением в начале и в конце урока;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Сказочная поляна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(цветы раздаются в начале урока) 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 descr="Фетр для цве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428625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550068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б) «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ДЕРЕВО ЧУВСТВ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(1-2 классы)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чувствую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себя хорошо,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комфортно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яблочки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листочки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9458" name="Picture 2" descr="Игрушки для развития мелкой моторики рук. - Страница 11 - Форум"/>
          <p:cNvPicPr>
            <a:picLocks noChangeAspect="1" noChangeArrowheads="1"/>
          </p:cNvPicPr>
          <p:nvPr/>
        </p:nvPicPr>
        <p:blipFill>
          <a:blip r:embed="rId2"/>
          <a:srcRect t="6667" r="4302" b="4999"/>
          <a:stretch>
            <a:fillRect/>
          </a:stretch>
        </p:blipFill>
        <p:spPr bwMode="auto">
          <a:xfrm>
            <a:off x="3286116" y="1785926"/>
            <a:ext cx="307183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945</Words>
  <Application>Microsoft Office PowerPoint</Application>
  <PresentationFormat>Экран (4:3)</PresentationFormat>
  <Paragraphs>171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Рефлексия   на уроках в начальной школе</vt:lpstr>
      <vt:lpstr>РЕФЛЕКСИЯ </vt:lpstr>
      <vt:lpstr>Слайд 3</vt:lpstr>
      <vt:lpstr>Цель рефлексии для ученика:</vt:lpstr>
      <vt:lpstr>Слайд 5</vt:lpstr>
      <vt:lpstr>Классификация рефлексии:</vt:lpstr>
      <vt:lpstr>Рефлексия настроения и эмоционального состояния</vt:lpstr>
      <vt:lpstr>2. Цветовое  изображение  настроения</vt:lpstr>
      <vt:lpstr>Слайд 9</vt:lpstr>
      <vt:lpstr>в) «Ёжик» (аналогично «Дереву чувств»)</vt:lpstr>
      <vt:lpstr>г) «Светофор» (1-2 классы) (учащиеся получают по 3 карточки);</vt:lpstr>
      <vt:lpstr>д) «Цветик - Семицветик» (детям раздаются лепестки разных цветов);</vt:lpstr>
      <vt:lpstr>3.Эмоционально – художественное оформление:</vt:lpstr>
      <vt:lpstr>4. Оценка эмоционального состояния (3-4 классы): -вопросы «Что ты чувствуешь сейчас? Какие эмоции ты испытываешь?»</vt:lpstr>
      <vt:lpstr>РЕФЛЕКСИЯ СОДЕРЖАНИЯ УЧЕБНОГО МАТЕРИАЛА</vt:lpstr>
      <vt:lpstr>Слайд 16</vt:lpstr>
      <vt:lpstr>-приём «Выбора афоризма или пословицы»:</vt:lpstr>
      <vt:lpstr>-приём оценки «приращения» знаний и достижения целей: </vt:lpstr>
      <vt:lpstr>-приём синквейна (пятистишье) /технология критического мышления; </vt:lpstr>
      <vt:lpstr> РЕФЛЕКСИЯ ДЕЯТЕЛЬНОСТИ</vt:lpstr>
      <vt:lpstr>Приёмы:</vt:lpstr>
      <vt:lpstr>Слайд 22</vt:lpstr>
      <vt:lpstr>      ГРУППОВАЯ – учащиеся по   кругу высказываются одним предложением, выбирая начало фразы из рефлексивного экрана на доске:      </vt:lpstr>
      <vt:lpstr>Индивидуальная:</vt:lpstr>
      <vt:lpstr>Рефлексия работы в группе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Е.Н.Каменева</dc:creator>
  <cp:lastModifiedBy>uservdvc</cp:lastModifiedBy>
  <cp:revision>85</cp:revision>
  <dcterms:created xsi:type="dcterms:W3CDTF">2011-08-14T14:20:10Z</dcterms:created>
  <dcterms:modified xsi:type="dcterms:W3CDTF">2014-10-21T19:45:25Z</dcterms:modified>
</cp:coreProperties>
</file>